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83" r:id="rId4"/>
  </p:sldMasterIdLst>
  <p:notesMasterIdLst>
    <p:notesMasterId r:id="rId29"/>
  </p:notesMasterIdLst>
  <p:handoutMasterIdLst>
    <p:handoutMasterId r:id="rId30"/>
  </p:handoutMasterIdLst>
  <p:sldIdLst>
    <p:sldId id="552" r:id="rId5"/>
    <p:sldId id="505" r:id="rId6"/>
    <p:sldId id="556" r:id="rId7"/>
    <p:sldId id="558" r:id="rId8"/>
    <p:sldId id="469" r:id="rId9"/>
    <p:sldId id="472" r:id="rId10"/>
    <p:sldId id="533" r:id="rId11"/>
    <p:sldId id="549" r:id="rId12"/>
    <p:sldId id="535" r:id="rId13"/>
    <p:sldId id="473" r:id="rId14"/>
    <p:sldId id="555" r:id="rId15"/>
    <p:sldId id="532" r:id="rId16"/>
    <p:sldId id="537" r:id="rId17"/>
    <p:sldId id="538" r:id="rId18"/>
    <p:sldId id="539" r:id="rId19"/>
    <p:sldId id="544" r:id="rId20"/>
    <p:sldId id="542" r:id="rId21"/>
    <p:sldId id="540" r:id="rId22"/>
    <p:sldId id="541" r:id="rId23"/>
    <p:sldId id="543" r:id="rId24"/>
    <p:sldId id="546" r:id="rId25"/>
    <p:sldId id="554" r:id="rId26"/>
    <p:sldId id="557" r:id="rId27"/>
    <p:sldId id="553" r:id="rId28"/>
  </p:sldIdLst>
  <p:sldSz cx="9144000" cy="5143500" type="screen16x9"/>
  <p:notesSz cx="6808788" cy="994092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1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Oossanen, Erik" initials="eoo" lastIdx="28" clrIdx="0"/>
  <p:cmAuthor id="1" name="van Oossanen, Erik" initials="vOE" lastIdx="29" clrIdx="1">
    <p:extLst>
      <p:ext uri="{19B8F6BF-5375-455C-9EA6-DF929625EA0E}">
        <p15:presenceInfo xmlns:p15="http://schemas.microsoft.com/office/powerpoint/2012/main" userId="S-1-5-21-3289705215-1832128825-2807327032-209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CCFF33"/>
    <a:srgbClr val="538022"/>
    <a:srgbClr val="99FF99"/>
    <a:srgbClr val="DC5034"/>
    <a:srgbClr val="FFFF66"/>
    <a:srgbClr val="336699"/>
    <a:srgbClr val="CCFF99"/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9864" autoAdjust="0"/>
  </p:normalViewPr>
  <p:slideViewPr>
    <p:cSldViewPr snapToGrid="0" showGuides="1">
      <p:cViewPr varScale="1">
        <p:scale>
          <a:sx n="159" d="100"/>
          <a:sy n="159" d="100"/>
        </p:scale>
        <p:origin x="156" y="282"/>
      </p:cViewPr>
      <p:guideLst>
        <p:guide orient="horz"/>
        <p:guide pos="11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504"/>
    </p:cViewPr>
  </p:sorterViewPr>
  <p:notesViewPr>
    <p:cSldViewPr snapToGrid="0" showGuides="1">
      <p:cViewPr>
        <p:scale>
          <a:sx n="75" d="100"/>
          <a:sy n="75" d="100"/>
        </p:scale>
        <p:origin x="-5286" y="-1314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1975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51975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84938FB-F19E-40DC-A699-BBA8820E3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974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62275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500" y="735013"/>
            <a:ext cx="6681788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40275"/>
            <a:ext cx="5030788" cy="449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78963"/>
            <a:ext cx="2962275" cy="4889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0991" tIns="45496" rIns="90991" bIns="4549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4922035-834F-4CA7-A234-27A538A01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68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3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F3DDBC3-433F-4E5B-9D5C-A2D6C116DE79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2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E125A6-F8AC-4FC6-849A-0A681B3CC221}" type="slidenum">
              <a:rPr lang="en-US" altLang="en-US" sz="1200" b="0" smtClean="0">
                <a:latin typeface="Times New Roman" pitchFamily="18" charset="0"/>
              </a:rPr>
              <a:pPr/>
              <a:t>12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9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CE78D84-6C36-4E04-93EB-59C356EAA665}" type="slidenum">
              <a:rPr lang="en-US" altLang="en-US" sz="1200" b="0" smtClean="0">
                <a:latin typeface="Times New Roman" pitchFamily="18" charset="0"/>
              </a:rPr>
              <a:pPr/>
              <a:t>13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08370D-A847-48D8-B08B-2A32CE4794D6}" type="slidenum">
              <a:rPr lang="en-US" altLang="en-US" sz="1200" b="0" smtClean="0">
                <a:latin typeface="Times New Roman" pitchFamily="18" charset="0"/>
              </a:rPr>
              <a:pPr/>
              <a:t>14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9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>
                <a:latin typeface="Times New Roman" pitchFamily="18" charset="0"/>
              </a:rPr>
              <a:t>Also refer to page 4 of brochure </a:t>
            </a:r>
            <a:endParaRPr lang="en-US" altLang="en-US">
              <a:latin typeface="Times New Roman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A46E19-DE20-4863-852C-8A1AD814925E}" type="slidenum">
              <a:rPr lang="en-US" altLang="en-US" sz="1200" b="0" smtClean="0">
                <a:latin typeface="Times New Roman" pitchFamily="18" charset="0"/>
              </a:rPr>
              <a:pPr/>
              <a:t>15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2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en-US">
              <a:latin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1225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32C1E5-C75C-4289-825B-C3A8CD6995BB}" type="slidenum">
              <a:rPr lang="en-US" altLang="en-US" sz="1200" b="0" smtClean="0">
                <a:latin typeface="Times New Roman" pitchFamily="18" charset="0"/>
              </a:rPr>
              <a:pPr/>
              <a:t>22</a:t>
            </a:fld>
            <a:endParaRPr lang="en-US" altLang="en-US" sz="12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3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580379"/>
            <a:ext cx="8531225" cy="3308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2601587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an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1466850"/>
            <a:ext cx="6648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 userDrawn="1"/>
        </p:nvSpPr>
        <p:spPr bwMode="auto">
          <a:xfrm>
            <a:off x="630238" y="4303713"/>
            <a:ext cx="7883525" cy="307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fr-FR" sz="1400" b="0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Copyright ©Ingersoll Rand, 2018, all rights reserved.</a:t>
            </a:r>
            <a:endParaRPr lang="nl-BE" altLang="fr-FR" sz="1400" b="0" dirty="0">
              <a:solidFill>
                <a:srgbClr val="666666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6498201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/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6561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771972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1161321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>
            <a:spLocks noChangeArrowheads="1"/>
          </p:cNvSpPr>
          <p:nvPr userDrawn="1"/>
        </p:nvSpPr>
        <p:spPr bwMode="auto">
          <a:xfrm>
            <a:off x="5999163" y="874713"/>
            <a:ext cx="1522412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fr-FR" sz="80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4" name="TextBox 4"/>
          <p:cNvSpPr txBox="1"/>
          <p:nvPr userDrawn="1"/>
        </p:nvSpPr>
        <p:spPr>
          <a:xfrm>
            <a:off x="7589838" y="874713"/>
            <a:ext cx="1301750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VERSATILITY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6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591085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 userDrawn="1"/>
        </p:nvSpPr>
        <p:spPr>
          <a:xfrm>
            <a:off x="5999163" y="874713"/>
            <a:ext cx="1522412" cy="2381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nl-BE" sz="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RELIABILITY</a:t>
            </a:r>
          </a:p>
        </p:txBody>
      </p:sp>
      <p:sp>
        <p:nvSpPr>
          <p:cNvPr id="3" name="TextBox 5"/>
          <p:cNvSpPr>
            <a:spLocks noChangeArrowheads="1"/>
          </p:cNvSpPr>
          <p:nvPr userDrawn="1"/>
        </p:nvSpPr>
        <p:spPr bwMode="auto">
          <a:xfrm>
            <a:off x="7589838" y="874713"/>
            <a:ext cx="1301750" cy="238125"/>
          </a:xfrm>
          <a:prstGeom prst="roundRect">
            <a:avLst>
              <a:gd name="adj" fmla="val 16667"/>
            </a:avLst>
          </a:prstGeom>
          <a:solidFill>
            <a:srgbClr val="DC5034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fr-FR" sz="800">
                <a:solidFill>
                  <a:schemeClr val="bg1"/>
                </a:solidFill>
              </a:rPr>
              <a:t>VERSATILITY</a:t>
            </a:r>
          </a:p>
        </p:txBody>
      </p:sp>
      <p:sp>
        <p:nvSpPr>
          <p:cNvPr id="4" name="TextBox 6"/>
          <p:cNvSpPr>
            <a:spLocks noChangeArrowheads="1"/>
          </p:cNvSpPr>
          <p:nvPr userDrawn="1"/>
        </p:nvSpPr>
        <p:spPr bwMode="auto">
          <a:xfrm>
            <a:off x="4262438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EFFICIENCY</a:t>
            </a:r>
          </a:p>
        </p:txBody>
      </p:sp>
      <p:sp>
        <p:nvSpPr>
          <p:cNvPr id="5" name="TextBox 6"/>
          <p:cNvSpPr>
            <a:spLocks noChangeArrowheads="1"/>
          </p:cNvSpPr>
          <p:nvPr userDrawn="1"/>
        </p:nvSpPr>
        <p:spPr bwMode="auto">
          <a:xfrm>
            <a:off x="2527300" y="874713"/>
            <a:ext cx="1666875" cy="2381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nl-BE" altLang="en-US" sz="800" dirty="0">
                <a:solidFill>
                  <a:schemeClr val="bg1">
                    <a:lumMod val="75000"/>
                  </a:schemeClr>
                </a:solidFill>
              </a:rPr>
              <a:t>CAPACITY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0125688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66775"/>
            <a:ext cx="9144000" cy="36513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33908" y="1396844"/>
            <a:ext cx="3876383" cy="3475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FontTx/>
              <a:buNone/>
              <a:defRPr cap="all" baseline="0">
                <a:solidFill>
                  <a:srgbClr val="DC5034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Tx/>
              <a:buNone/>
              <a:defRPr sz="1300" baseline="0"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styles</a:t>
            </a:r>
          </a:p>
          <a:p>
            <a:pPr lvl="0"/>
            <a:endParaRPr lang="nl-B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054444" y="1396844"/>
            <a:ext cx="3753901" cy="34756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500"/>
              </a:spcAft>
              <a:buClr>
                <a:schemeClr val="accent1"/>
              </a:buClr>
              <a:buFontTx/>
              <a:buNone/>
              <a:defRPr cap="all" baseline="0">
                <a:solidFill>
                  <a:srgbClr val="DC5034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Tx/>
              <a:buNone/>
              <a:defRPr sz="1300" baseline="0"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Click to edit master styles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315795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38845516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42900" y="1311275"/>
            <a:ext cx="8531225" cy="357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baseline="0">
                <a:solidFill>
                  <a:srgbClr val="DC5034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  <a:p>
            <a:pPr lvl="0"/>
            <a:endParaRPr lang="en-US" dirty="0"/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3101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BAB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9" y="0"/>
            <a:ext cx="9150889" cy="514547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122" y="4423760"/>
            <a:ext cx="20113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84163" y="1273175"/>
            <a:ext cx="5916612" cy="360363"/>
          </a:xfrm>
          <a:prstGeom prst="rect">
            <a:avLst/>
          </a:prstGeom>
          <a:extLst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anose="020B0604020202020204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Water Cooled Screw Chillers And</a:t>
            </a:r>
          </a:p>
          <a:p>
            <a:pPr marL="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</a:rPr>
              <a:t>Water/Water Heat Pumps </a:t>
            </a:r>
          </a:p>
        </p:txBody>
      </p:sp>
      <p:pic>
        <p:nvPicPr>
          <p:cNvPr id="4" name="Picture 5" descr="trane-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200025"/>
            <a:ext cx="2165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255" y="560387"/>
            <a:ext cx="2829118" cy="7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3188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trane-logo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220663"/>
            <a:ext cx="13208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95" r:id="rId3"/>
    <p:sldLayoutId id="2147484896" r:id="rId4"/>
    <p:sldLayoutId id="2147484897" r:id="rId5"/>
    <p:sldLayoutId id="2147484898" r:id="rId6"/>
    <p:sldLayoutId id="2147484899" r:id="rId7"/>
    <p:sldLayoutId id="2147484892" r:id="rId8"/>
    <p:sldLayoutId id="2147484900" r:id="rId9"/>
    <p:sldLayoutId id="2147484901" r:id="rId10"/>
  </p:sldLayoutIdLst>
  <p:transition spd="med">
    <p:fade thruBlk="1"/>
  </p:transition>
  <p:hf hdr="0" ft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cap="all">
          <a:solidFill>
            <a:srgbClr val="DC5034"/>
          </a:solidFill>
          <a:latin typeface="+mn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DC5034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DC5034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2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2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6" y="2416529"/>
            <a:ext cx="3599688" cy="2023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3802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76"/>
          <p:cNvSpPr txBox="1"/>
          <p:nvPr/>
        </p:nvSpPr>
        <p:spPr>
          <a:xfrm>
            <a:off x="4950619" y="3547150"/>
            <a:ext cx="4395787" cy="154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counterflow</a:t>
            </a:r>
            <a:r>
              <a:rPr lang="fr-FR" sz="1050" dirty="0">
                <a:solidFill>
                  <a:srgbClr val="DC5034"/>
                </a:solidFill>
              </a:rPr>
              <a:t> configuration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Improves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system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Saves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installation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cost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Smaller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diameter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piping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Fewer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pumps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628650" lvl="1" indent="-171450">
              <a:buClr>
                <a:srgbClr val="C00000"/>
              </a:buClr>
              <a:buFont typeface="Wingdings" pitchFamily="2" charset="2"/>
              <a:buChar char="à"/>
              <a:defRPr/>
            </a:pP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Smaller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pumps</a:t>
            </a:r>
            <a:endParaRPr lang="fr-FR" sz="1050" b="0" dirty="0">
              <a:solidFill>
                <a:schemeClr val="tx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Great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opportunity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for Free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Cooling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 on first Chiller (if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appropriate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VPF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further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enhances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system </a:t>
            </a:r>
            <a:r>
              <a:rPr lang="fr-FR" sz="105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05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buClr>
                <a:srgbClr val="C00000"/>
              </a:buClr>
              <a:defRPr/>
            </a:pPr>
            <a:endParaRPr lang="fr-FR" sz="105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3" name="Forme libre 82"/>
          <p:cNvSpPr/>
          <p:nvPr/>
        </p:nvSpPr>
        <p:spPr bwMode="auto">
          <a:xfrm flipV="1">
            <a:off x="576278" y="1625600"/>
            <a:ext cx="358775" cy="136842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359927 w 359927"/>
              <a:gd name="connsiteY0" fmla="*/ 58140 h 1368957"/>
              <a:gd name="connsiteX1" fmla="*/ 509 w 359927"/>
              <a:gd name="connsiteY1" fmla="*/ 0 h 1368957"/>
              <a:gd name="connsiteX2" fmla="*/ 509 w 359927"/>
              <a:gd name="connsiteY2" fmla="*/ 1368957 h 136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927" h="1368957">
                <a:moveTo>
                  <a:pt x="359927" y="58140"/>
                </a:moveTo>
                <a:lnTo>
                  <a:pt x="509" y="0"/>
                </a:lnTo>
                <a:cubicBezTo>
                  <a:pt x="2271" y="419320"/>
                  <a:pt x="-1253" y="949637"/>
                  <a:pt x="509" y="1368957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2" name="Forme libre 81"/>
          <p:cNvSpPr/>
          <p:nvPr/>
        </p:nvSpPr>
        <p:spPr bwMode="auto">
          <a:xfrm>
            <a:off x="935053" y="2154238"/>
            <a:ext cx="2316162" cy="1379537"/>
          </a:xfrm>
          <a:custGeom>
            <a:avLst/>
            <a:gdLst>
              <a:gd name="connsiteX0" fmla="*/ 0 w 2367926"/>
              <a:gd name="connsiteY0" fmla="*/ 306562 h 1374243"/>
              <a:gd name="connsiteX1" fmla="*/ 2367926 w 2367926"/>
              <a:gd name="connsiteY1" fmla="*/ 0 h 1374243"/>
              <a:gd name="connsiteX2" fmla="*/ 2357355 w 2367926"/>
              <a:gd name="connsiteY2" fmla="*/ 1125822 h 1374243"/>
              <a:gd name="connsiteX3" fmla="*/ 52856 w 2367926"/>
              <a:gd name="connsiteY3" fmla="*/ 1374243 h 1374243"/>
              <a:gd name="connsiteX4" fmla="*/ 0 w 2367926"/>
              <a:gd name="connsiteY4" fmla="*/ 306562 h 1374243"/>
              <a:gd name="connsiteX0" fmla="*/ 0 w 2325642"/>
              <a:gd name="connsiteY0" fmla="*/ 306562 h 1374243"/>
              <a:gd name="connsiteX1" fmla="*/ 2325642 w 2325642"/>
              <a:gd name="connsiteY1" fmla="*/ 0 h 1374243"/>
              <a:gd name="connsiteX2" fmla="*/ 2315071 w 2325642"/>
              <a:gd name="connsiteY2" fmla="*/ 1125822 h 1374243"/>
              <a:gd name="connsiteX3" fmla="*/ 10572 w 2325642"/>
              <a:gd name="connsiteY3" fmla="*/ 1374243 h 1374243"/>
              <a:gd name="connsiteX4" fmla="*/ 0 w 2325642"/>
              <a:gd name="connsiteY4" fmla="*/ 306562 h 1374243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15071 w 2325642"/>
              <a:gd name="connsiteY2" fmla="*/ 1125822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20356 w 2325642"/>
              <a:gd name="connsiteY2" fmla="*/ 1104680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10570 w 2325641"/>
              <a:gd name="connsiteY0" fmla="*/ 269563 h 1368958"/>
              <a:gd name="connsiteX1" fmla="*/ 2325641 w 2325641"/>
              <a:gd name="connsiteY1" fmla="*/ 0 h 1368958"/>
              <a:gd name="connsiteX2" fmla="*/ 2320355 w 2325641"/>
              <a:gd name="connsiteY2" fmla="*/ 1104680 h 1368958"/>
              <a:gd name="connsiteX3" fmla="*/ 0 w 2325641"/>
              <a:gd name="connsiteY3" fmla="*/ 1368958 h 1368958"/>
              <a:gd name="connsiteX4" fmla="*/ 10570 w 2325641"/>
              <a:gd name="connsiteY4" fmla="*/ 269563 h 1368958"/>
              <a:gd name="connsiteX0" fmla="*/ 0 w 2315071"/>
              <a:gd name="connsiteY0" fmla="*/ 269563 h 1379530"/>
              <a:gd name="connsiteX1" fmla="*/ 2315071 w 2315071"/>
              <a:gd name="connsiteY1" fmla="*/ 0 h 1379530"/>
              <a:gd name="connsiteX2" fmla="*/ 2309785 w 2315071"/>
              <a:gd name="connsiteY2" fmla="*/ 1104680 h 1379530"/>
              <a:gd name="connsiteX3" fmla="*/ 1 w 2315071"/>
              <a:gd name="connsiteY3" fmla="*/ 1379530 h 1379530"/>
              <a:gd name="connsiteX4" fmla="*/ 0 w 2315071"/>
              <a:gd name="connsiteY4" fmla="*/ 269563 h 1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071" h="1379530">
                <a:moveTo>
                  <a:pt x="0" y="269563"/>
                </a:moveTo>
                <a:lnTo>
                  <a:pt x="2315071" y="0"/>
                </a:lnTo>
                <a:cubicBezTo>
                  <a:pt x="2311547" y="375274"/>
                  <a:pt x="2313309" y="729406"/>
                  <a:pt x="2309785" y="1104680"/>
                </a:cubicBezTo>
                <a:lnTo>
                  <a:pt x="1" y="1379530"/>
                </a:lnTo>
                <a:cubicBezTo>
                  <a:pt x="1" y="1025398"/>
                  <a:pt x="0" y="623695"/>
                  <a:pt x="0" y="269563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4" name="Forme libre 83"/>
          <p:cNvSpPr/>
          <p:nvPr/>
        </p:nvSpPr>
        <p:spPr bwMode="auto">
          <a:xfrm flipV="1">
            <a:off x="3246453" y="1446213"/>
            <a:ext cx="369887" cy="120967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0 w 369987"/>
              <a:gd name="connsiteY0" fmla="*/ 47569 h 1257961"/>
              <a:gd name="connsiteX1" fmla="*/ 364702 w 369987"/>
              <a:gd name="connsiteY1" fmla="*/ 0 h 1257961"/>
              <a:gd name="connsiteX2" fmla="*/ 369987 w 369987"/>
              <a:gd name="connsiteY2" fmla="*/ 1257961 h 1257961"/>
              <a:gd name="connsiteX0" fmla="*/ 0 w 369987"/>
              <a:gd name="connsiteY0" fmla="*/ 0 h 1210392"/>
              <a:gd name="connsiteX1" fmla="*/ 364702 w 369987"/>
              <a:gd name="connsiteY1" fmla="*/ 42286 h 1210392"/>
              <a:gd name="connsiteX2" fmla="*/ 369987 w 369987"/>
              <a:gd name="connsiteY2" fmla="*/ 1210392 h 1210392"/>
              <a:gd name="connsiteX0" fmla="*/ 0 w 369987"/>
              <a:gd name="connsiteY0" fmla="*/ 0 h 1210392"/>
              <a:gd name="connsiteX1" fmla="*/ 364702 w 369987"/>
              <a:gd name="connsiteY1" fmla="*/ 73999 h 1210392"/>
              <a:gd name="connsiteX2" fmla="*/ 369987 w 369987"/>
              <a:gd name="connsiteY2" fmla="*/ 1210392 h 1210392"/>
              <a:gd name="connsiteX0" fmla="*/ 0 w 370496"/>
              <a:gd name="connsiteY0" fmla="*/ 0 h 1210392"/>
              <a:gd name="connsiteX1" fmla="*/ 369988 w 370496"/>
              <a:gd name="connsiteY1" fmla="*/ 52857 h 1210392"/>
              <a:gd name="connsiteX2" fmla="*/ 369987 w 370496"/>
              <a:gd name="connsiteY2" fmla="*/ 1210392 h 121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496" h="1210392">
                <a:moveTo>
                  <a:pt x="0" y="0"/>
                </a:moveTo>
                <a:lnTo>
                  <a:pt x="369988" y="52857"/>
                </a:lnTo>
                <a:cubicBezTo>
                  <a:pt x="371750" y="472177"/>
                  <a:pt x="368225" y="791072"/>
                  <a:pt x="369987" y="1210392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Forme libre 10"/>
          <p:cNvSpPr/>
          <p:nvPr/>
        </p:nvSpPr>
        <p:spPr bwMode="auto">
          <a:xfrm>
            <a:off x="692165" y="3105150"/>
            <a:ext cx="365125" cy="1311275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703" h="1310817">
                <a:moveTo>
                  <a:pt x="364703" y="0"/>
                </a:moveTo>
                <a:lnTo>
                  <a:pt x="0" y="52856"/>
                </a:lnTo>
                <a:cubicBezTo>
                  <a:pt x="1762" y="472176"/>
                  <a:pt x="3523" y="891497"/>
                  <a:pt x="5285" y="1310817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8462" name="Connecteur droit avec flèche 84"/>
          <p:cNvCxnSpPr>
            <a:cxnSpLocks noChangeShapeType="1"/>
          </p:cNvCxnSpPr>
          <p:nvPr/>
        </p:nvCxnSpPr>
        <p:spPr bwMode="auto">
          <a:xfrm>
            <a:off x="577866" y="1839912"/>
            <a:ext cx="0" cy="628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3" name="ZoneTexte 20"/>
          <p:cNvSpPr txBox="1">
            <a:spLocks noChangeArrowheads="1"/>
          </p:cNvSpPr>
          <p:nvPr/>
        </p:nvSpPr>
        <p:spPr bwMode="auto">
          <a:xfrm>
            <a:off x="612791" y="1636712"/>
            <a:ext cx="5127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30°C</a:t>
            </a:r>
          </a:p>
        </p:txBody>
      </p:sp>
      <p:sp>
        <p:nvSpPr>
          <p:cNvPr id="18464" name="ZoneTexte 91"/>
          <p:cNvSpPr txBox="1">
            <a:spLocks noChangeArrowheads="1"/>
          </p:cNvSpPr>
          <p:nvPr/>
        </p:nvSpPr>
        <p:spPr bwMode="auto">
          <a:xfrm>
            <a:off x="3094052" y="1517650"/>
            <a:ext cx="511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35°C</a:t>
            </a:r>
          </a:p>
        </p:txBody>
      </p:sp>
      <p:sp>
        <p:nvSpPr>
          <p:cNvPr id="93" name="ZoneTexte 92"/>
          <p:cNvSpPr txBox="1"/>
          <p:nvPr/>
        </p:nvSpPr>
        <p:spPr bwMode="auto">
          <a:xfrm>
            <a:off x="755665" y="4094163"/>
            <a:ext cx="4476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tx1">
                    <a:lumMod val="50000"/>
                  </a:schemeClr>
                </a:solidFill>
              </a:rPr>
              <a:t>7°C</a:t>
            </a:r>
          </a:p>
        </p:txBody>
      </p:sp>
      <p:sp>
        <p:nvSpPr>
          <p:cNvPr id="94" name="ZoneTexte 93"/>
          <p:cNvSpPr txBox="1"/>
          <p:nvPr/>
        </p:nvSpPr>
        <p:spPr bwMode="auto">
          <a:xfrm>
            <a:off x="3234559" y="3849230"/>
            <a:ext cx="511175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tx1">
                    <a:lumMod val="50000"/>
                  </a:schemeClr>
                </a:solidFill>
              </a:rPr>
              <a:t>12°C</a:t>
            </a:r>
          </a:p>
        </p:txBody>
      </p:sp>
      <p:sp>
        <p:nvSpPr>
          <p:cNvPr id="18467" name="ZoneTexte 95"/>
          <p:cNvSpPr txBox="1">
            <a:spLocks noChangeArrowheads="1"/>
          </p:cNvSpPr>
          <p:nvPr/>
        </p:nvSpPr>
        <p:spPr bwMode="auto">
          <a:xfrm>
            <a:off x="1806819" y="1393825"/>
            <a:ext cx="7409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1009 kW</a:t>
            </a:r>
          </a:p>
        </p:txBody>
      </p:sp>
      <p:sp>
        <p:nvSpPr>
          <p:cNvPr id="18468" name="ZoneTexte 138"/>
          <p:cNvSpPr txBox="1">
            <a:spLocks noChangeArrowheads="1"/>
          </p:cNvSpPr>
          <p:nvPr/>
        </p:nvSpPr>
        <p:spPr bwMode="auto">
          <a:xfrm>
            <a:off x="1806818" y="3749675"/>
            <a:ext cx="74090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1009 kW</a:t>
            </a:r>
          </a:p>
        </p:txBody>
      </p:sp>
      <p:sp>
        <p:nvSpPr>
          <p:cNvPr id="7" name="Forme libre 6"/>
          <p:cNvSpPr/>
          <p:nvPr/>
        </p:nvSpPr>
        <p:spPr bwMode="auto">
          <a:xfrm>
            <a:off x="1057290" y="2281238"/>
            <a:ext cx="2314575" cy="1379537"/>
          </a:xfrm>
          <a:custGeom>
            <a:avLst/>
            <a:gdLst>
              <a:gd name="connsiteX0" fmla="*/ 0 w 2367926"/>
              <a:gd name="connsiteY0" fmla="*/ 306562 h 1374243"/>
              <a:gd name="connsiteX1" fmla="*/ 2367926 w 2367926"/>
              <a:gd name="connsiteY1" fmla="*/ 0 h 1374243"/>
              <a:gd name="connsiteX2" fmla="*/ 2357355 w 2367926"/>
              <a:gd name="connsiteY2" fmla="*/ 1125822 h 1374243"/>
              <a:gd name="connsiteX3" fmla="*/ 52856 w 2367926"/>
              <a:gd name="connsiteY3" fmla="*/ 1374243 h 1374243"/>
              <a:gd name="connsiteX4" fmla="*/ 0 w 2367926"/>
              <a:gd name="connsiteY4" fmla="*/ 306562 h 1374243"/>
              <a:gd name="connsiteX0" fmla="*/ 0 w 2325642"/>
              <a:gd name="connsiteY0" fmla="*/ 306562 h 1374243"/>
              <a:gd name="connsiteX1" fmla="*/ 2325642 w 2325642"/>
              <a:gd name="connsiteY1" fmla="*/ 0 h 1374243"/>
              <a:gd name="connsiteX2" fmla="*/ 2315071 w 2325642"/>
              <a:gd name="connsiteY2" fmla="*/ 1125822 h 1374243"/>
              <a:gd name="connsiteX3" fmla="*/ 10572 w 2325642"/>
              <a:gd name="connsiteY3" fmla="*/ 1374243 h 1374243"/>
              <a:gd name="connsiteX4" fmla="*/ 0 w 2325642"/>
              <a:gd name="connsiteY4" fmla="*/ 306562 h 1374243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15071 w 2325642"/>
              <a:gd name="connsiteY2" fmla="*/ 1125822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0 w 2325642"/>
              <a:gd name="connsiteY0" fmla="*/ 306562 h 1368958"/>
              <a:gd name="connsiteX1" fmla="*/ 2325642 w 2325642"/>
              <a:gd name="connsiteY1" fmla="*/ 0 h 1368958"/>
              <a:gd name="connsiteX2" fmla="*/ 2320356 w 2325642"/>
              <a:gd name="connsiteY2" fmla="*/ 1104680 h 1368958"/>
              <a:gd name="connsiteX3" fmla="*/ 1 w 2325642"/>
              <a:gd name="connsiteY3" fmla="*/ 1368958 h 1368958"/>
              <a:gd name="connsiteX4" fmla="*/ 0 w 2325642"/>
              <a:gd name="connsiteY4" fmla="*/ 306562 h 1368958"/>
              <a:gd name="connsiteX0" fmla="*/ 10570 w 2325641"/>
              <a:gd name="connsiteY0" fmla="*/ 269563 h 1368958"/>
              <a:gd name="connsiteX1" fmla="*/ 2325641 w 2325641"/>
              <a:gd name="connsiteY1" fmla="*/ 0 h 1368958"/>
              <a:gd name="connsiteX2" fmla="*/ 2320355 w 2325641"/>
              <a:gd name="connsiteY2" fmla="*/ 1104680 h 1368958"/>
              <a:gd name="connsiteX3" fmla="*/ 0 w 2325641"/>
              <a:gd name="connsiteY3" fmla="*/ 1368958 h 1368958"/>
              <a:gd name="connsiteX4" fmla="*/ 10570 w 2325641"/>
              <a:gd name="connsiteY4" fmla="*/ 269563 h 1368958"/>
              <a:gd name="connsiteX0" fmla="*/ 0 w 2315071"/>
              <a:gd name="connsiteY0" fmla="*/ 269563 h 1379530"/>
              <a:gd name="connsiteX1" fmla="*/ 2315071 w 2315071"/>
              <a:gd name="connsiteY1" fmla="*/ 0 h 1379530"/>
              <a:gd name="connsiteX2" fmla="*/ 2309785 w 2315071"/>
              <a:gd name="connsiteY2" fmla="*/ 1104680 h 1379530"/>
              <a:gd name="connsiteX3" fmla="*/ 1 w 2315071"/>
              <a:gd name="connsiteY3" fmla="*/ 1379530 h 1379530"/>
              <a:gd name="connsiteX4" fmla="*/ 0 w 2315071"/>
              <a:gd name="connsiteY4" fmla="*/ 269563 h 137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071" h="1379530">
                <a:moveTo>
                  <a:pt x="0" y="269563"/>
                </a:moveTo>
                <a:lnTo>
                  <a:pt x="2315071" y="0"/>
                </a:lnTo>
                <a:cubicBezTo>
                  <a:pt x="2311547" y="375274"/>
                  <a:pt x="2313309" y="729406"/>
                  <a:pt x="2309785" y="1104680"/>
                </a:cubicBezTo>
                <a:lnTo>
                  <a:pt x="1" y="1379530"/>
                </a:lnTo>
                <a:cubicBezTo>
                  <a:pt x="1" y="1025398"/>
                  <a:pt x="0" y="623695"/>
                  <a:pt x="0" y="269563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128" name="Groupe 127"/>
          <p:cNvGrpSpPr/>
          <p:nvPr/>
        </p:nvGrpSpPr>
        <p:grpSpPr bwMode="auto">
          <a:xfrm flipH="1">
            <a:off x="1125090" y="3173352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Cylindre 128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0" name="Cylindre 129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1" name="Cylindre 130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32" name="Groupe 131"/>
          <p:cNvGrpSpPr/>
          <p:nvPr/>
        </p:nvGrpSpPr>
        <p:grpSpPr bwMode="auto">
          <a:xfrm flipH="1">
            <a:off x="1125090" y="2049019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Cylindre 132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4" name="Cylindre 133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35" name="Cylindre 13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81" name="Forme libre 80"/>
          <p:cNvSpPr/>
          <p:nvPr/>
        </p:nvSpPr>
        <p:spPr bwMode="auto">
          <a:xfrm>
            <a:off x="3382978" y="2768600"/>
            <a:ext cx="369887" cy="1257300"/>
          </a:xfrm>
          <a:custGeom>
            <a:avLst/>
            <a:gdLst>
              <a:gd name="connsiteX0" fmla="*/ 359418 w 359418"/>
              <a:gd name="connsiteY0" fmla="*/ 0 h 1310817"/>
              <a:gd name="connsiteX1" fmla="*/ 5286 w 359418"/>
              <a:gd name="connsiteY1" fmla="*/ 63427 h 1310817"/>
              <a:gd name="connsiteX2" fmla="*/ 0 w 359418"/>
              <a:gd name="connsiteY2" fmla="*/ 1310817 h 1310817"/>
              <a:gd name="connsiteX0" fmla="*/ 364703 w 364703"/>
              <a:gd name="connsiteY0" fmla="*/ 0 h 1310817"/>
              <a:gd name="connsiteX1" fmla="*/ 0 w 364703"/>
              <a:gd name="connsiteY1" fmla="*/ 52856 h 1310817"/>
              <a:gd name="connsiteX2" fmla="*/ 5285 w 364703"/>
              <a:gd name="connsiteY2" fmla="*/ 1310817 h 1310817"/>
              <a:gd name="connsiteX0" fmla="*/ 0 w 369987"/>
              <a:gd name="connsiteY0" fmla="*/ 47569 h 1257961"/>
              <a:gd name="connsiteX1" fmla="*/ 364702 w 369987"/>
              <a:gd name="connsiteY1" fmla="*/ 0 h 1257961"/>
              <a:gd name="connsiteX2" fmla="*/ 369987 w 369987"/>
              <a:gd name="connsiteY2" fmla="*/ 1257961 h 125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987" h="1257961">
                <a:moveTo>
                  <a:pt x="0" y="47569"/>
                </a:moveTo>
                <a:lnTo>
                  <a:pt x="364702" y="0"/>
                </a:lnTo>
                <a:cubicBezTo>
                  <a:pt x="366464" y="419320"/>
                  <a:pt x="368225" y="838641"/>
                  <a:pt x="369987" y="1257961"/>
                </a:cubicBez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89" name="Groupe 88"/>
          <p:cNvGrpSpPr/>
          <p:nvPr/>
        </p:nvGrpSpPr>
        <p:grpSpPr bwMode="auto">
          <a:xfrm flipH="1">
            <a:off x="2995661" y="3104984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Cylindre 50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88" name="Cylindre 87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05" name="Cylindre 10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 bwMode="auto">
          <a:xfrm flipH="1">
            <a:off x="2995661" y="1980651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Cylindre 124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26" name="Cylindre 125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127" name="Cylindre 126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solidFill>
                  <a:schemeClr val="tx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8436" name="ZoneTexte 189"/>
          <p:cNvSpPr txBox="1">
            <a:spLocks noChangeArrowheads="1"/>
          </p:cNvSpPr>
          <p:nvPr/>
        </p:nvSpPr>
        <p:spPr bwMode="auto">
          <a:xfrm>
            <a:off x="5333720" y="2908300"/>
            <a:ext cx="6623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965 kW</a:t>
            </a:r>
          </a:p>
        </p:txBody>
      </p:sp>
      <p:sp>
        <p:nvSpPr>
          <p:cNvPr id="18437" name="ZoneTexte 190"/>
          <p:cNvSpPr txBox="1">
            <a:spLocks noChangeArrowheads="1"/>
          </p:cNvSpPr>
          <p:nvPr/>
        </p:nvSpPr>
        <p:spPr bwMode="auto">
          <a:xfrm>
            <a:off x="7128010" y="2705100"/>
            <a:ext cx="7409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100" b="0" dirty="0">
                <a:solidFill>
                  <a:schemeClr val="tx1">
                    <a:lumMod val="50000"/>
                  </a:schemeClr>
                </a:solidFill>
              </a:rPr>
              <a:t>1090 kW</a:t>
            </a:r>
          </a:p>
        </p:txBody>
      </p:sp>
      <p:sp>
        <p:nvSpPr>
          <p:cNvPr id="99" name="Forme libre 98"/>
          <p:cNvSpPr/>
          <p:nvPr/>
        </p:nvSpPr>
        <p:spPr bwMode="auto">
          <a:xfrm>
            <a:off x="4449669" y="2368550"/>
            <a:ext cx="4154487" cy="1282700"/>
          </a:xfrm>
          <a:custGeom>
            <a:avLst/>
            <a:gdLst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17092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25638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76015 w 2691925"/>
              <a:gd name="connsiteY2" fmla="*/ 658026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6588 w 2691925"/>
              <a:gd name="connsiteY6" fmla="*/ 2016807 h 2016807"/>
              <a:gd name="connsiteX0" fmla="*/ 820396 w 2691925"/>
              <a:gd name="connsiteY0" fmla="*/ 1333144 h 2016807"/>
              <a:gd name="connsiteX1" fmla="*/ 367469 w 2691925"/>
              <a:gd name="connsiteY1" fmla="*/ 1384419 h 2016807"/>
              <a:gd name="connsiteX2" fmla="*/ 384561 w 2691925"/>
              <a:gd name="connsiteY2" fmla="*/ 905854 h 2016807"/>
              <a:gd name="connsiteX3" fmla="*/ 2691925 w 2691925"/>
              <a:gd name="connsiteY3" fmla="*/ 384561 h 2016807"/>
              <a:gd name="connsiteX4" fmla="*/ 2691925 w 2691925"/>
              <a:gd name="connsiteY4" fmla="*/ 0 h 2016807"/>
              <a:gd name="connsiteX5" fmla="*/ 0 w 2691925"/>
              <a:gd name="connsiteY5" fmla="*/ 307648 h 2016807"/>
              <a:gd name="connsiteX6" fmla="*/ 6588 w 2691925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84419 h 2016807"/>
              <a:gd name="connsiteX2" fmla="*/ 384561 w 2709016"/>
              <a:gd name="connsiteY2" fmla="*/ 905854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84419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67469 w 2709016"/>
              <a:gd name="connsiteY1" fmla="*/ 1367327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93106 w 2709016"/>
              <a:gd name="connsiteY1" fmla="*/ 1367327 h 2016807"/>
              <a:gd name="connsiteX2" fmla="*/ 384561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2709016"/>
              <a:gd name="connsiteY0" fmla="*/ 1333144 h 2016807"/>
              <a:gd name="connsiteX1" fmla="*/ 393106 w 2709016"/>
              <a:gd name="connsiteY1" fmla="*/ 1367327 h 2016807"/>
              <a:gd name="connsiteX2" fmla="*/ 398209 w 2709016"/>
              <a:gd name="connsiteY2" fmla="*/ 863125 h 2016807"/>
              <a:gd name="connsiteX3" fmla="*/ 2709016 w 2709016"/>
              <a:gd name="connsiteY3" fmla="*/ 606751 h 2016807"/>
              <a:gd name="connsiteX4" fmla="*/ 2691925 w 2709016"/>
              <a:gd name="connsiteY4" fmla="*/ 0 h 2016807"/>
              <a:gd name="connsiteX5" fmla="*/ 0 w 2709016"/>
              <a:gd name="connsiteY5" fmla="*/ 307648 h 2016807"/>
              <a:gd name="connsiteX6" fmla="*/ 6588 w 2709016"/>
              <a:gd name="connsiteY6" fmla="*/ 2016807 h 2016807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2709016 w 4153256"/>
              <a:gd name="connsiteY3" fmla="*/ 777667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4119072 w 4153256"/>
              <a:gd name="connsiteY3" fmla="*/ 658026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398209 w 4153256"/>
              <a:gd name="connsiteY2" fmla="*/ 1034041 h 2187723"/>
              <a:gd name="connsiteX3" fmla="*/ 4144710 w 4153256"/>
              <a:gd name="connsiteY3" fmla="*/ 666572 h 2187723"/>
              <a:gd name="connsiteX4" fmla="*/ 4153256 w 4153256"/>
              <a:gd name="connsiteY4" fmla="*/ 0 h 2187723"/>
              <a:gd name="connsiteX5" fmla="*/ 0 w 4153256"/>
              <a:gd name="connsiteY5" fmla="*/ 478564 h 2187723"/>
              <a:gd name="connsiteX6" fmla="*/ 6588 w 4153256"/>
              <a:gd name="connsiteY6" fmla="*/ 2187723 h 2187723"/>
              <a:gd name="connsiteX0" fmla="*/ 820396 w 4153256"/>
              <a:gd name="connsiteY0" fmla="*/ 1504060 h 2187723"/>
              <a:gd name="connsiteX1" fmla="*/ 393106 w 4153256"/>
              <a:gd name="connsiteY1" fmla="*/ 1538243 h 2187723"/>
              <a:gd name="connsiteX2" fmla="*/ 4144710 w 4153256"/>
              <a:gd name="connsiteY2" fmla="*/ 666572 h 2187723"/>
              <a:gd name="connsiteX3" fmla="*/ 4153256 w 4153256"/>
              <a:gd name="connsiteY3" fmla="*/ 0 h 2187723"/>
              <a:gd name="connsiteX4" fmla="*/ 0 w 4153256"/>
              <a:gd name="connsiteY4" fmla="*/ 478564 h 2187723"/>
              <a:gd name="connsiteX5" fmla="*/ 6588 w 4153256"/>
              <a:gd name="connsiteY5" fmla="*/ 2187723 h 2187723"/>
              <a:gd name="connsiteX0" fmla="*/ 820396 w 4153256"/>
              <a:gd name="connsiteY0" fmla="*/ 1504060 h 2187723"/>
              <a:gd name="connsiteX1" fmla="*/ 4144710 w 4153256"/>
              <a:gd name="connsiteY1" fmla="*/ 666572 h 2187723"/>
              <a:gd name="connsiteX2" fmla="*/ 4153256 w 4153256"/>
              <a:gd name="connsiteY2" fmla="*/ 0 h 2187723"/>
              <a:gd name="connsiteX3" fmla="*/ 0 w 4153256"/>
              <a:gd name="connsiteY3" fmla="*/ 478564 h 2187723"/>
              <a:gd name="connsiteX4" fmla="*/ 6588 w 4153256"/>
              <a:gd name="connsiteY4" fmla="*/ 2187723 h 2187723"/>
              <a:gd name="connsiteX0" fmla="*/ 820396 w 4153256"/>
              <a:gd name="connsiteY0" fmla="*/ 1504060 h 2187723"/>
              <a:gd name="connsiteX1" fmla="*/ 854937 w 4153256"/>
              <a:gd name="connsiteY1" fmla="*/ 1503058 h 2187723"/>
              <a:gd name="connsiteX2" fmla="*/ 4144710 w 4153256"/>
              <a:gd name="connsiteY2" fmla="*/ 666572 h 2187723"/>
              <a:gd name="connsiteX3" fmla="*/ 4153256 w 4153256"/>
              <a:gd name="connsiteY3" fmla="*/ 0 h 2187723"/>
              <a:gd name="connsiteX4" fmla="*/ 0 w 4153256"/>
              <a:gd name="connsiteY4" fmla="*/ 478564 h 2187723"/>
              <a:gd name="connsiteX5" fmla="*/ 6588 w 4153256"/>
              <a:gd name="connsiteY5" fmla="*/ 2187723 h 2187723"/>
              <a:gd name="connsiteX0" fmla="*/ 820396 w 4153256"/>
              <a:gd name="connsiteY0" fmla="*/ 1504060 h 2187723"/>
              <a:gd name="connsiteX1" fmla="*/ 4144710 w 4153256"/>
              <a:gd name="connsiteY1" fmla="*/ 666572 h 2187723"/>
              <a:gd name="connsiteX2" fmla="*/ 4153256 w 4153256"/>
              <a:gd name="connsiteY2" fmla="*/ 0 h 2187723"/>
              <a:gd name="connsiteX3" fmla="*/ 0 w 4153256"/>
              <a:gd name="connsiteY3" fmla="*/ 478564 h 2187723"/>
              <a:gd name="connsiteX4" fmla="*/ 6588 w 4153256"/>
              <a:gd name="connsiteY4" fmla="*/ 2187723 h 2187723"/>
              <a:gd name="connsiteX0" fmla="*/ 4144710 w 4153256"/>
              <a:gd name="connsiteY0" fmla="*/ 666572 h 2187723"/>
              <a:gd name="connsiteX1" fmla="*/ 4153256 w 4153256"/>
              <a:gd name="connsiteY1" fmla="*/ 0 h 2187723"/>
              <a:gd name="connsiteX2" fmla="*/ 0 w 4153256"/>
              <a:gd name="connsiteY2" fmla="*/ 478564 h 2187723"/>
              <a:gd name="connsiteX3" fmla="*/ 6588 w 4153256"/>
              <a:gd name="connsiteY3" fmla="*/ 2187723 h 2187723"/>
              <a:gd name="connsiteX0" fmla="*/ 4136164 w 4153256"/>
              <a:gd name="connsiteY0" fmla="*/ 1358782 h 2187723"/>
              <a:gd name="connsiteX1" fmla="*/ 4153256 w 4153256"/>
              <a:gd name="connsiteY1" fmla="*/ 0 h 2187723"/>
              <a:gd name="connsiteX2" fmla="*/ 0 w 4153256"/>
              <a:gd name="connsiteY2" fmla="*/ 478564 h 2187723"/>
              <a:gd name="connsiteX3" fmla="*/ 6588 w 4153256"/>
              <a:gd name="connsiteY3" fmla="*/ 2187723 h 2187723"/>
              <a:gd name="connsiteX0" fmla="*/ 4161801 w 4161801"/>
              <a:gd name="connsiteY0" fmla="*/ 1367328 h 2187723"/>
              <a:gd name="connsiteX1" fmla="*/ 4153256 w 4161801"/>
              <a:gd name="connsiteY1" fmla="*/ 0 h 2187723"/>
              <a:gd name="connsiteX2" fmla="*/ 0 w 4161801"/>
              <a:gd name="connsiteY2" fmla="*/ 478564 h 2187723"/>
              <a:gd name="connsiteX3" fmla="*/ 6588 w 4161801"/>
              <a:gd name="connsiteY3" fmla="*/ 2187723 h 2187723"/>
              <a:gd name="connsiteX0" fmla="*/ 4161801 w 4161801"/>
              <a:gd name="connsiteY0" fmla="*/ 1367328 h 1367328"/>
              <a:gd name="connsiteX1" fmla="*/ 4153256 w 4161801"/>
              <a:gd name="connsiteY1" fmla="*/ 0 h 1367328"/>
              <a:gd name="connsiteX2" fmla="*/ 0 w 4161801"/>
              <a:gd name="connsiteY2" fmla="*/ 478564 h 1367328"/>
              <a:gd name="connsiteX3" fmla="*/ 6588 w 4161801"/>
              <a:gd name="connsiteY3" fmla="*/ 1281869 h 1367328"/>
              <a:gd name="connsiteX0" fmla="*/ 4153255 w 4154078"/>
              <a:gd name="connsiteY0" fmla="*/ 752031 h 1281869"/>
              <a:gd name="connsiteX1" fmla="*/ 4153256 w 4154078"/>
              <a:gd name="connsiteY1" fmla="*/ 0 h 1281869"/>
              <a:gd name="connsiteX2" fmla="*/ 0 w 4154078"/>
              <a:gd name="connsiteY2" fmla="*/ 478564 h 1281869"/>
              <a:gd name="connsiteX3" fmla="*/ 6588 w 4154078"/>
              <a:gd name="connsiteY3" fmla="*/ 1281869 h 128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078" h="1281869">
                <a:moveTo>
                  <a:pt x="4153255" y="752031"/>
                </a:moveTo>
                <a:cubicBezTo>
                  <a:pt x="4150407" y="296255"/>
                  <a:pt x="4156104" y="455776"/>
                  <a:pt x="4153256" y="0"/>
                </a:cubicBezTo>
                <a:lnTo>
                  <a:pt x="0" y="478564"/>
                </a:lnTo>
                <a:lnTo>
                  <a:pt x="6588" y="1281869"/>
                </a:ln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sp>
        <p:nvSpPr>
          <p:cNvPr id="18445" name="ZoneTexte 177"/>
          <p:cNvSpPr txBox="1">
            <a:spLocks noChangeArrowheads="1"/>
          </p:cNvSpPr>
          <p:nvPr/>
        </p:nvSpPr>
        <p:spPr bwMode="auto">
          <a:xfrm>
            <a:off x="4392519" y="1933575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DC5034"/>
                </a:solidFill>
              </a:rPr>
              <a:t>27°C</a:t>
            </a:r>
          </a:p>
        </p:txBody>
      </p:sp>
      <p:sp>
        <p:nvSpPr>
          <p:cNvPr id="18446" name="ZoneTexte 178"/>
          <p:cNvSpPr txBox="1">
            <a:spLocks noChangeArrowheads="1"/>
          </p:cNvSpPr>
          <p:nvPr/>
        </p:nvSpPr>
        <p:spPr bwMode="auto">
          <a:xfrm>
            <a:off x="7858031" y="1493837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DC5034"/>
                </a:solidFill>
              </a:rPr>
              <a:t>37°C</a:t>
            </a:r>
          </a:p>
        </p:txBody>
      </p:sp>
      <p:sp>
        <p:nvSpPr>
          <p:cNvPr id="180" name="ZoneTexte 179"/>
          <p:cNvSpPr txBox="1"/>
          <p:nvPr/>
        </p:nvSpPr>
        <p:spPr bwMode="auto">
          <a:xfrm>
            <a:off x="4484594" y="3359150"/>
            <a:ext cx="4476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5°C</a:t>
            </a:r>
          </a:p>
        </p:txBody>
      </p:sp>
      <p:sp>
        <p:nvSpPr>
          <p:cNvPr id="181" name="ZoneTexte 180"/>
          <p:cNvSpPr txBox="1"/>
          <p:nvPr/>
        </p:nvSpPr>
        <p:spPr bwMode="auto">
          <a:xfrm>
            <a:off x="8085813" y="2721918"/>
            <a:ext cx="511175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15°C</a:t>
            </a: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8604156" y="2619375"/>
            <a:ext cx="0" cy="3635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7" name="ZoneTexte 206"/>
          <p:cNvSpPr txBox="1"/>
          <p:nvPr/>
        </p:nvSpPr>
        <p:spPr bwMode="auto">
          <a:xfrm>
            <a:off x="6300461" y="2653319"/>
            <a:ext cx="51117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accent2">
                    <a:lumMod val="75000"/>
                  </a:schemeClr>
                </a:solidFill>
              </a:rPr>
              <a:t>10°C</a:t>
            </a:r>
          </a:p>
        </p:txBody>
      </p:sp>
      <p:sp>
        <p:nvSpPr>
          <p:cNvPr id="103" name="Forme libre 102"/>
          <p:cNvSpPr/>
          <p:nvPr/>
        </p:nvSpPr>
        <p:spPr bwMode="auto">
          <a:xfrm>
            <a:off x="4319494" y="1517650"/>
            <a:ext cx="4127500" cy="1230312"/>
          </a:xfrm>
          <a:custGeom>
            <a:avLst/>
            <a:gdLst>
              <a:gd name="connsiteX0" fmla="*/ 0 w 4153257"/>
              <a:gd name="connsiteY0" fmla="*/ 384561 h 1230595"/>
              <a:gd name="connsiteX1" fmla="*/ 25638 w 4153257"/>
              <a:gd name="connsiteY1" fmla="*/ 1230595 h 1230595"/>
              <a:gd name="connsiteX2" fmla="*/ 4144711 w 4153257"/>
              <a:gd name="connsiteY2" fmla="*/ 752030 h 1230595"/>
              <a:gd name="connsiteX3" fmla="*/ 4153257 w 4153257"/>
              <a:gd name="connsiteY3" fmla="*/ 0 h 1230595"/>
              <a:gd name="connsiteX0" fmla="*/ 0 w 4127620"/>
              <a:gd name="connsiteY0" fmla="*/ 376015 h 1230595"/>
              <a:gd name="connsiteX1" fmla="*/ 1 w 4127620"/>
              <a:gd name="connsiteY1" fmla="*/ 1230595 h 1230595"/>
              <a:gd name="connsiteX2" fmla="*/ 4119074 w 4127620"/>
              <a:gd name="connsiteY2" fmla="*/ 752030 h 1230595"/>
              <a:gd name="connsiteX3" fmla="*/ 4127620 w 4127620"/>
              <a:gd name="connsiteY3" fmla="*/ 0 h 123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620" h="1230595">
                <a:moveTo>
                  <a:pt x="0" y="376015"/>
                </a:moveTo>
                <a:cubicBezTo>
                  <a:pt x="0" y="660875"/>
                  <a:pt x="1" y="945735"/>
                  <a:pt x="1" y="1230595"/>
                </a:cubicBezTo>
                <a:lnTo>
                  <a:pt x="4119074" y="752030"/>
                </a:lnTo>
                <a:cubicBezTo>
                  <a:pt x="4121923" y="501353"/>
                  <a:pt x="4124771" y="250677"/>
                  <a:pt x="4127620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199" name="Groupe 198"/>
          <p:cNvGrpSpPr/>
          <p:nvPr/>
        </p:nvGrpSpPr>
        <p:grpSpPr bwMode="auto">
          <a:xfrm flipH="1">
            <a:off x="4502865" y="2382935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0" name="Cylindre 199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01" name="Cylindre 200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02" name="Cylindre 201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grpSp>
        <p:nvGrpSpPr>
          <p:cNvPr id="182" name="Groupe 181"/>
          <p:cNvGrpSpPr/>
          <p:nvPr/>
        </p:nvGrpSpPr>
        <p:grpSpPr bwMode="auto">
          <a:xfrm flipH="1">
            <a:off x="8092190" y="2103967"/>
            <a:ext cx="201222" cy="385558"/>
            <a:chOff x="5354336" y="2721771"/>
            <a:chExt cx="743086" cy="1423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3" name="Cylindre 182"/>
            <p:cNvSpPr/>
            <p:nvPr/>
          </p:nvSpPr>
          <p:spPr bwMode="auto">
            <a:xfrm>
              <a:off x="5354336" y="3650861"/>
              <a:ext cx="743086" cy="494725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84" name="Cylindre 183"/>
            <p:cNvSpPr/>
            <p:nvPr/>
          </p:nvSpPr>
          <p:spPr bwMode="auto">
            <a:xfrm>
              <a:off x="5559296" y="3642315"/>
              <a:ext cx="333166" cy="215501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185" name="Cylindre 184"/>
            <p:cNvSpPr/>
            <p:nvPr/>
          </p:nvSpPr>
          <p:spPr bwMode="auto">
            <a:xfrm>
              <a:off x="5435282" y="2721771"/>
              <a:ext cx="581195" cy="1051894"/>
            </a:xfrm>
            <a:prstGeom prst="can">
              <a:avLst>
                <a:gd name="adj" fmla="val 37428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cxnSp>
        <p:nvCxnSpPr>
          <p:cNvPr id="18454" name="Connecteur droit avec flèche 213"/>
          <p:cNvCxnSpPr>
            <a:cxnSpLocks noChangeShapeType="1"/>
          </p:cNvCxnSpPr>
          <p:nvPr/>
        </p:nvCxnSpPr>
        <p:spPr bwMode="auto">
          <a:xfrm>
            <a:off x="4322669" y="1933575"/>
            <a:ext cx="0" cy="6286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7" name="ZoneTexte 207"/>
          <p:cNvSpPr txBox="1">
            <a:spLocks noChangeArrowheads="1"/>
          </p:cNvSpPr>
          <p:nvPr/>
        </p:nvSpPr>
        <p:spPr bwMode="auto">
          <a:xfrm>
            <a:off x="6291857" y="1913233"/>
            <a:ext cx="5116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dirty="0">
                <a:solidFill>
                  <a:srgbClr val="FF0000"/>
                </a:solidFill>
              </a:rPr>
              <a:t>32°C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30213" y="1138238"/>
            <a:ext cx="3459162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Traditional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Parallel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piped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chillers</a:t>
            </a:r>
            <a:r>
              <a:rPr lang="fr-FR" sz="1050" dirty="0">
                <a:solidFill>
                  <a:srgbClr val="DC5034"/>
                </a:solidFill>
              </a:rPr>
              <a:t> configuration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203825" y="1138238"/>
            <a:ext cx="2770188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</a:t>
            </a:r>
            <a:r>
              <a:rPr lang="fr-FR" sz="1050" dirty="0" err="1">
                <a:solidFill>
                  <a:srgbClr val="DC5034"/>
                </a:solidFill>
              </a:rPr>
              <a:t>Series</a:t>
            </a:r>
            <a:r>
              <a:rPr lang="fr-FR" sz="1050" dirty="0">
                <a:solidFill>
                  <a:srgbClr val="DC5034"/>
                </a:solidFill>
              </a:rPr>
              <a:t> Configuration</a:t>
            </a:r>
          </a:p>
        </p:txBody>
      </p:sp>
      <p:sp>
        <p:nvSpPr>
          <p:cNvPr id="66" name="Titre 10"/>
          <p:cNvSpPr txBox="1">
            <a:spLocks/>
          </p:cNvSpPr>
          <p:nvPr/>
        </p:nvSpPr>
        <p:spPr>
          <a:xfrm>
            <a:off x="2084388" y="268288"/>
            <a:ext cx="50641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SERIES COUNTERFLOW CONFIGURATION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36" y="1795463"/>
            <a:ext cx="1446231" cy="813123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736" y="2881903"/>
            <a:ext cx="1446231" cy="813123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384" y="2076450"/>
            <a:ext cx="1446231" cy="81312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377" y="1892782"/>
            <a:ext cx="1446231" cy="81312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 bwMode="auto">
          <a:xfrm rot="19774318">
            <a:off x="7080439" y="3112930"/>
            <a:ext cx="2122549" cy="1386920"/>
          </a:xfrm>
          <a:prstGeom prst="irregularSeal1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>
                <a:solidFill>
                  <a:srgbClr val="C00000"/>
                </a:solidFill>
                <a:latin typeface="Arial" charset="0"/>
              </a:rPr>
              <a:t>Chiller plant 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EER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err="1">
                <a:solidFill>
                  <a:srgbClr val="C00000"/>
                </a:solidFill>
                <a:latin typeface="Arial" charset="0"/>
              </a:rPr>
              <a:t>improved</a:t>
            </a:r>
            <a:endParaRPr kumimoji="0" lang="fr-FR" sz="1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10"/>
          <p:cNvSpPr txBox="1">
            <a:spLocks/>
          </p:cNvSpPr>
          <p:nvPr/>
        </p:nvSpPr>
        <p:spPr>
          <a:xfrm>
            <a:off x="2084388" y="268288"/>
            <a:ext cx="50641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SERIES COUNTERFLOW CONFIGURATION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40346"/>
              </p:ext>
            </p:extLst>
          </p:nvPr>
        </p:nvGraphicFramePr>
        <p:xfrm>
          <a:off x="72136" y="2637284"/>
          <a:ext cx="8424500" cy="22712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052"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Parallel Piped Chillers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Series </a:t>
                      </a:r>
                      <a:r>
                        <a:rPr lang="en-US" sz="1000" noProof="0" dirty="0" err="1"/>
                        <a:t>Series</a:t>
                      </a:r>
                      <a:r>
                        <a:rPr lang="en-US" sz="1000" baseline="0" noProof="0" dirty="0"/>
                        <a:t> </a:t>
                      </a:r>
                      <a:r>
                        <a:rPr lang="en-US" sz="1000" noProof="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Total Cooling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2018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2055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Chillers</a:t>
                      </a:r>
                      <a:r>
                        <a:rPr lang="en-US" sz="1000" baseline="0" noProof="0" dirty="0"/>
                        <a:t> EER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103%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Enhanced</a:t>
                      </a:r>
                      <a:r>
                        <a:rPr lang="en-US" sz="1000" b="1" baseline="0" noProof="0" dirty="0"/>
                        <a:t> efficiency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Necessary Pump</a:t>
                      </a:r>
                      <a:r>
                        <a:rPr lang="en-US" sz="1000" baseline="0" noProof="0" dirty="0"/>
                        <a:t> Power</a:t>
                      </a:r>
                    </a:p>
                    <a:p>
                      <a:pPr algn="ctr"/>
                      <a:r>
                        <a:rPr lang="en-US" sz="1000" baseline="0" noProof="0" dirty="0"/>
                        <a:t>(Chillers only)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5.6 kW</a:t>
                      </a:r>
                    </a:p>
                    <a:p>
                      <a:pPr algn="ctr"/>
                      <a:r>
                        <a:rPr lang="en-US" sz="1000" noProof="0" dirty="0"/>
                        <a:t>4 pumps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6.2 kW</a:t>
                      </a:r>
                    </a:p>
                    <a:p>
                      <a:pPr algn="ctr"/>
                      <a:r>
                        <a:rPr lang="en-US" sz="1000" noProof="0" dirty="0"/>
                        <a:t>2 pumps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Lower</a:t>
                      </a:r>
                      <a:r>
                        <a:rPr lang="en-US" sz="1000" b="1" baseline="0" noProof="0" dirty="0"/>
                        <a:t> installation Cost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Pipe run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1000 m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1000 m</a:t>
                      </a:r>
                      <a:endParaRPr lang="en-US" sz="100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Pipe Diameter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10”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10”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Cooling</a:t>
                      </a:r>
                      <a:r>
                        <a:rPr lang="en-US" sz="1000" baseline="0" noProof="0" dirty="0"/>
                        <a:t> Side : 8”</a:t>
                      </a:r>
                    </a:p>
                    <a:p>
                      <a:pPr algn="ctr"/>
                      <a:r>
                        <a:rPr lang="en-US" sz="1000" baseline="0" noProof="0" dirty="0"/>
                        <a:t>Rejection side: 8”</a:t>
                      </a:r>
                      <a:endParaRPr lang="en-US" sz="1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Reduced</a:t>
                      </a:r>
                      <a:r>
                        <a:rPr lang="en-US" sz="1000" b="1" baseline="0" noProof="0" dirty="0"/>
                        <a:t> cost of piping</a:t>
                      </a:r>
                      <a:endParaRPr lang="en-US" sz="10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797"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Total System Pump</a:t>
                      </a:r>
                      <a:r>
                        <a:rPr lang="en-US" sz="1000" baseline="0" noProof="0" dirty="0"/>
                        <a:t>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42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/>
                        <a:t>31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/>
                        <a:t>Reduced System Pump 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22" y="1220788"/>
            <a:ext cx="2409077" cy="13501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494" y="1148534"/>
            <a:ext cx="1441280" cy="1422439"/>
          </a:xfrm>
          <a:prstGeom prst="rect">
            <a:avLst/>
          </a:prstGeom>
        </p:spPr>
      </p:pic>
      <p:sp>
        <p:nvSpPr>
          <p:cNvPr id="95" name="ZoneTexte 94"/>
          <p:cNvSpPr txBox="1"/>
          <p:nvPr/>
        </p:nvSpPr>
        <p:spPr>
          <a:xfrm>
            <a:off x="78059" y="226319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dirty="0" err="1">
                <a:solidFill>
                  <a:srgbClr val="DC5034"/>
                </a:solidFill>
              </a:rPr>
              <a:t>Example</a:t>
            </a:r>
            <a:endParaRPr lang="fr-FR" sz="1400" b="0" dirty="0">
              <a:solidFill>
                <a:srgbClr val="DC5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/>
          <p:cNvSpPr txBox="1">
            <a:spLocks/>
          </p:cNvSpPr>
          <p:nvPr/>
        </p:nvSpPr>
        <p:spPr>
          <a:xfrm>
            <a:off x="2084388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COMPRESSOR</a:t>
            </a:r>
          </a:p>
        </p:txBody>
      </p:sp>
      <p:pic>
        <p:nvPicPr>
          <p:cNvPr id="19459" name="Picture 2" descr="H:\Com &amp; Lit Team\14. Lancement de produits\AC Chillers\preso\graphismes\gif_jpeg\vis_coup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75" r="15625"/>
          <a:stretch>
            <a:fillRect/>
          </a:stretch>
        </p:blipFill>
        <p:spPr bwMode="auto">
          <a:xfrm>
            <a:off x="5235575" y="890588"/>
            <a:ext cx="3032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C:\WINDOWS\Bureau\AC Chillers\preso\vis-retravaillée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175" y="1960563"/>
            <a:ext cx="32004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39738" y="1339850"/>
            <a:ext cx="502443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fr-FR" sz="2000" dirty="0">
                <a:solidFill>
                  <a:srgbClr val="DC5034"/>
                </a:solidFill>
              </a:rPr>
              <a:t>More </a:t>
            </a:r>
            <a:r>
              <a:rPr lang="fr-FR" sz="2000" dirty="0" err="1">
                <a:solidFill>
                  <a:srgbClr val="DC5034"/>
                </a:solidFill>
              </a:rPr>
              <a:t>than</a:t>
            </a:r>
            <a:r>
              <a:rPr lang="fr-FR" sz="2000" dirty="0">
                <a:solidFill>
                  <a:srgbClr val="DC5034"/>
                </a:solidFill>
              </a:rPr>
              <a:t> 30 </a:t>
            </a:r>
            <a:r>
              <a:rPr lang="fr-FR" sz="2000" dirty="0" err="1">
                <a:solidFill>
                  <a:srgbClr val="DC5034"/>
                </a:solidFill>
              </a:rPr>
              <a:t>years</a:t>
            </a:r>
            <a:r>
              <a:rPr lang="fr-FR" sz="2000" dirty="0">
                <a:solidFill>
                  <a:srgbClr val="DC5034"/>
                </a:solidFill>
              </a:rPr>
              <a:t> of </a:t>
            </a:r>
            <a:r>
              <a:rPr lang="fr-FR" sz="2000" dirty="0" err="1">
                <a:solidFill>
                  <a:srgbClr val="DC5034"/>
                </a:solidFill>
              </a:rPr>
              <a:t>experience</a:t>
            </a:r>
            <a:endParaRPr lang="fr-FR" sz="2000" dirty="0">
              <a:solidFill>
                <a:srgbClr val="DC5034"/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fr-FR" sz="14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Designed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built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tested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according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to the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highest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demanding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rugged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standards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Proven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track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record</a:t>
            </a: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More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300 000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compressors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worldwide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leading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reliability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: rate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greater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than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dirty="0">
                <a:solidFill>
                  <a:srgbClr val="DC5034"/>
                </a:solidFill>
              </a:rPr>
              <a:t>99.5%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Stable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surge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Fewer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moving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parts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Direct drive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low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speed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Suction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gas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cooled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No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oil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needed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Resistance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liquid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slugging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Field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serviceable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Wider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operating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map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in the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20483" name="TextBox 38"/>
          <p:cNvSpPr txBox="1">
            <a:spLocks noChangeArrowheads="1"/>
          </p:cNvSpPr>
          <p:nvPr/>
        </p:nvSpPr>
        <p:spPr bwMode="auto">
          <a:xfrm>
            <a:off x="3279872" y="2698104"/>
            <a:ext cx="1039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900" dirty="0" err="1"/>
              <a:t>Diagnostics</a:t>
            </a:r>
            <a:endParaRPr lang="en-US" altLang="fr-FR" sz="9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92613" y="1162050"/>
            <a:ext cx="4691062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2000" dirty="0">
                <a:solidFill>
                  <a:srgbClr val="DC5034"/>
                </a:solidFill>
              </a:rPr>
              <a:t>Trane Adaptive </a:t>
            </a:r>
            <a:r>
              <a:rPr lang="en-US" sz="2000" dirty="0" err="1">
                <a:solidFill>
                  <a:srgbClr val="DC5034"/>
                </a:solidFill>
              </a:rPr>
              <a:t>Control</a:t>
            </a:r>
            <a:r>
              <a:rPr lang="en-US" sz="2000" baseline="30000" dirty="0" err="1">
                <a:solidFill>
                  <a:srgbClr val="DC5034"/>
                </a:solidFill>
              </a:rPr>
              <a:t>TM</a:t>
            </a:r>
            <a:endParaRPr lang="en-US" sz="2000" baseline="30000" dirty="0">
              <a:solidFill>
                <a:srgbClr val="DC5034"/>
              </a:solidFill>
            </a:endParaRPr>
          </a:p>
          <a:p>
            <a:pPr>
              <a:buClr>
                <a:srgbClr val="C00000"/>
              </a:buClr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Patented Industry leading algorithms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Takes actions to prevent shutdown due to abnormal operating conditions: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Flow failure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Cooling tower or Dry cooler malfunction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Extreme operating conditions</a:t>
            </a: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Clear visibility of operation through graphics: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Trend monitoring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Performance follow-up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Preventive maintenance anticipation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More than 100 diagnostics made when a fault is detected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Display indicates fault, time and date of diagnostic</a:t>
            </a:r>
          </a:p>
          <a:p>
            <a:pPr marL="628650" lvl="1" indent="-1714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Quick localization of problem</a:t>
            </a:r>
          </a:p>
          <a:p>
            <a:pPr marL="628650" lvl="1" indent="-1714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Faster action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Allows problem fixing without shutting off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100" b="0" dirty="0">
                <a:solidFill>
                  <a:schemeClr val="tx1">
                    <a:lumMod val="50000"/>
                  </a:schemeClr>
                </a:solidFill>
              </a:rPr>
              <a:t>Downtime minimized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48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273" y="2099430"/>
            <a:ext cx="1226557" cy="9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563" y="1125480"/>
            <a:ext cx="1264319" cy="9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38"/>
          <p:cNvSpPr txBox="1">
            <a:spLocks noChangeArrowheads="1"/>
          </p:cNvSpPr>
          <p:nvPr/>
        </p:nvSpPr>
        <p:spPr bwMode="auto">
          <a:xfrm>
            <a:off x="3214227" y="1694664"/>
            <a:ext cx="12144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900" dirty="0"/>
              <a:t>Trend </a:t>
            </a:r>
            <a:r>
              <a:rPr lang="nl-BE" altLang="fr-FR" sz="900" dirty="0" err="1"/>
              <a:t>Charts</a:t>
            </a:r>
            <a:endParaRPr lang="en-US" altLang="fr-FR" sz="900" dirty="0"/>
          </a:p>
        </p:txBody>
      </p:sp>
      <p:sp>
        <p:nvSpPr>
          <p:cNvPr id="20489" name="TextBox 38"/>
          <p:cNvSpPr txBox="1">
            <a:spLocks noChangeArrowheads="1"/>
          </p:cNvSpPr>
          <p:nvPr/>
        </p:nvSpPr>
        <p:spPr bwMode="auto">
          <a:xfrm>
            <a:off x="-324546" y="2767994"/>
            <a:ext cx="24893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nl-BE" altLang="fr-FR" sz="1100" dirty="0" err="1"/>
              <a:t>Intuitive</a:t>
            </a:r>
            <a:r>
              <a:rPr lang="nl-BE" altLang="fr-FR" sz="1100" dirty="0"/>
              <a:t> Display in </a:t>
            </a:r>
            <a:r>
              <a:rPr lang="nl-BE" altLang="fr-FR" sz="1100" dirty="0" err="1"/>
              <a:t>Local</a:t>
            </a:r>
            <a:r>
              <a:rPr lang="nl-BE" altLang="fr-FR" sz="1100" dirty="0"/>
              <a:t> Language</a:t>
            </a:r>
            <a:endParaRPr lang="en-US" altLang="fr-FR" sz="11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63898" y="3101907"/>
            <a:ext cx="3435880" cy="2202980"/>
            <a:chOff x="4764910" y="3049587"/>
            <a:chExt cx="4193014" cy="2688431"/>
          </a:xfrm>
        </p:grpSpPr>
        <p:pic>
          <p:nvPicPr>
            <p:cNvPr id="11" name="Picture 28" descr="adaptcont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10" y="3049587"/>
              <a:ext cx="4193014" cy="2688431"/>
            </a:xfrm>
            <a:prstGeom prst="rect">
              <a:avLst/>
            </a:prstGeom>
            <a:noFill/>
          </p:spPr>
        </p:pic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rot="16200000">
              <a:off x="4436349" y="4218111"/>
              <a:ext cx="904835" cy="2410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700" dirty="0" err="1">
                  <a:solidFill>
                    <a:srgbClr val="0066CC"/>
                  </a:solidFill>
                </a:rPr>
                <a:t>Temperature</a:t>
              </a:r>
              <a:endParaRPr lang="fr-FR" sz="700" dirty="0">
                <a:solidFill>
                  <a:srgbClr val="0066CC"/>
                </a:solidFill>
              </a:endParaRPr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7891887" y="5143188"/>
              <a:ext cx="440683" cy="222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600" dirty="0">
                  <a:solidFill>
                    <a:srgbClr val="0066CC"/>
                  </a:solidFill>
                </a:rPr>
                <a:t>Time</a:t>
              </a:r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 rot="18792821">
              <a:off x="4757185" y="4273298"/>
              <a:ext cx="1696241" cy="24100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700" dirty="0" err="1">
                  <a:solidFill>
                    <a:srgbClr val="0066CC"/>
                  </a:solidFill>
                </a:rPr>
                <a:t>Traditional</a:t>
              </a:r>
              <a:r>
                <a:rPr lang="fr-FR" sz="700" dirty="0">
                  <a:solidFill>
                    <a:srgbClr val="0066CC"/>
                  </a:solidFill>
                </a:rPr>
                <a:t> </a:t>
              </a:r>
              <a:r>
                <a:rPr lang="fr-FR" sz="700" dirty="0" err="1">
                  <a:solidFill>
                    <a:srgbClr val="0066CC"/>
                  </a:solidFill>
                </a:rPr>
                <a:t>chiller</a:t>
              </a:r>
              <a:r>
                <a:rPr lang="fr-FR" sz="700" dirty="0">
                  <a:solidFill>
                    <a:srgbClr val="0066CC"/>
                  </a:solidFill>
                </a:rPr>
                <a:t> </a:t>
              </a:r>
              <a:r>
                <a:rPr lang="fr-FR" sz="700" dirty="0" err="1">
                  <a:solidFill>
                    <a:srgbClr val="0066CC"/>
                  </a:solidFill>
                </a:rPr>
                <a:t>shut</a:t>
              </a:r>
              <a:r>
                <a:rPr lang="fr-FR" sz="700" dirty="0">
                  <a:solidFill>
                    <a:srgbClr val="0066CC"/>
                  </a:solidFill>
                </a:rPr>
                <a:t>-off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5064661" y="3438525"/>
              <a:ext cx="1165273" cy="25978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  <a:buClr>
                  <a:srgbClr val="56B9D0"/>
                </a:buClr>
                <a:buFont typeface="Wingdings" pitchFamily="2" charset="2"/>
                <a:buNone/>
              </a:pPr>
              <a:r>
                <a:rPr lang="fr-FR" sz="800" dirty="0">
                  <a:solidFill>
                    <a:srgbClr val="0066CC"/>
                  </a:solidFill>
                </a:rPr>
                <a:t>Trip point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06585" y="4146149"/>
              <a:ext cx="1507189" cy="5266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100" dirty="0">
                  <a:solidFill>
                    <a:srgbClr val="FF0000"/>
                  </a:solidFill>
                </a:rPr>
                <a:t>Trane Adaptive</a:t>
              </a:r>
              <a:br>
                <a:rPr lang="en-US" sz="1100" dirty="0">
                  <a:solidFill>
                    <a:srgbClr val="FF0000"/>
                  </a:solidFill>
                </a:rPr>
              </a:br>
              <a:r>
                <a:rPr lang="en-US" sz="1100" dirty="0" err="1">
                  <a:solidFill>
                    <a:srgbClr val="FF0000"/>
                  </a:solidFill>
                </a:rPr>
                <a:t>Control</a:t>
              </a:r>
              <a:r>
                <a:rPr lang="en-US" sz="1100" baseline="30000" dirty="0" err="1">
                  <a:solidFill>
                    <a:srgbClr val="FF0000"/>
                  </a:solidFill>
                </a:rPr>
                <a:t>TM</a:t>
              </a:r>
              <a:endParaRPr lang="en-US" sz="1050" b="0" baseline="30000" dirty="0">
                <a:solidFill>
                  <a:srgbClr val="CCFF99"/>
                </a:solidFill>
                <a:latin typeface="Haettenschweiler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2305" y="1408112"/>
            <a:ext cx="1735605" cy="1309851"/>
            <a:chOff x="814324" y="992167"/>
            <a:chExt cx="2620962" cy="1978025"/>
          </a:xfrm>
        </p:grpSpPr>
        <p:pic>
          <p:nvPicPr>
            <p:cNvPr id="21" name="Imag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24" y="992167"/>
              <a:ext cx="2620962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" r="-1139"/>
            <a:stretch/>
          </p:blipFill>
          <p:spPr>
            <a:xfrm>
              <a:off x="2148254" y="1720362"/>
              <a:ext cx="943708" cy="5773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TESTING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325" y="1274763"/>
            <a:ext cx="51609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Extended testing</a:t>
            </a:r>
          </a:p>
          <a:p>
            <a:pPr>
              <a:buClr>
                <a:srgbClr val="C00000"/>
              </a:buClr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Operation in extreme operating conditions leading to World Class reliability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Ambient Air: </a:t>
            </a:r>
            <a:r>
              <a:rPr lang="en-US" sz="1200" b="0" dirty="0">
                <a:solidFill>
                  <a:srgbClr val="DC5034"/>
                </a:solidFill>
              </a:rPr>
              <a:t>from -25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 to 55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Leaving Water: </a:t>
            </a:r>
            <a:r>
              <a:rPr lang="en-US" sz="1200" b="0" dirty="0">
                <a:solidFill>
                  <a:srgbClr val="DC5034"/>
                </a:solidFill>
              </a:rPr>
              <a:t>from -12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 to 85</a:t>
            </a:r>
            <a:r>
              <a:rPr lang="en-US" sz="1200" b="0" baseline="40000" dirty="0">
                <a:solidFill>
                  <a:srgbClr val="DC5034"/>
                </a:solidFill>
              </a:rPr>
              <a:t>o</a:t>
            </a:r>
            <a:r>
              <a:rPr lang="en-US" sz="1200" b="0" dirty="0">
                <a:solidFill>
                  <a:srgbClr val="DC5034"/>
                </a:solidFill>
              </a:rPr>
              <a:t>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Pressure vessels resistance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Electro-Magnetic compatibility (CE compliance)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Finite element analysis for structure and components design resistance and robustness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tx1">
                    <a:lumMod val="50000"/>
                  </a:schemeClr>
                </a:solidFill>
              </a:rPr>
              <a:t>Acoustics and vibrations testing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798" y="1566707"/>
            <a:ext cx="3916545" cy="296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568825" y="1195388"/>
            <a:ext cx="44815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CE compliance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Pressure Equipment Directive (PED) 97/23/CE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Machinery Directive (MD) 2006/42/CE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Low Voltage Directive (LV) 2006/95/CE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Electromagnetic Compatibility Directive (EMC) 2004/108/CE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Electrical Machinery Safety Standard EN 60204-1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Electromagnetic Emission and Immunity Standard EN 61800-3 category C3</a:t>
            </a:r>
          </a:p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Quality Insurance processes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ISO9001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ISO14001</a:t>
            </a:r>
          </a:p>
          <a:p>
            <a:pPr>
              <a:buClr>
                <a:srgbClr val="C00000"/>
              </a:buClr>
              <a:defRPr/>
            </a:pPr>
            <a:r>
              <a:rPr lang="en-US" sz="1600" dirty="0">
                <a:solidFill>
                  <a:srgbClr val="DC5034"/>
                </a:solidFill>
              </a:rPr>
              <a:t>3</a:t>
            </a:r>
            <a:r>
              <a:rPr lang="en-US" sz="1600" baseline="30000" dirty="0">
                <a:solidFill>
                  <a:srgbClr val="DC5034"/>
                </a:solidFill>
              </a:rPr>
              <a:t>rd</a:t>
            </a:r>
            <a:r>
              <a:rPr lang="en-US" sz="1600" dirty="0">
                <a:solidFill>
                  <a:srgbClr val="DC5034"/>
                </a:solidFill>
              </a:rPr>
              <a:t> Party certifications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 err="1">
                <a:solidFill>
                  <a:schemeClr val="tx1">
                    <a:lumMod val="50000"/>
                  </a:schemeClr>
                </a:solidFill>
              </a:rPr>
              <a:t>Eurovent</a:t>
            </a: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 for units up to 1500 kW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AHRI for units above 700 kW</a:t>
            </a:r>
          </a:p>
        </p:txBody>
      </p:sp>
      <p:pic>
        <p:nvPicPr>
          <p:cNvPr id="22531" name="Picture 2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25" y="1096963"/>
            <a:ext cx="17145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13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25" y="3613731"/>
            <a:ext cx="1705202" cy="5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625" y="2197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2084388"/>
            <a:ext cx="1341438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ZoneTexte 1"/>
          <p:cNvSpPr txBox="1">
            <a:spLocks noChangeArrowheads="1"/>
          </p:cNvSpPr>
          <p:nvPr/>
        </p:nvSpPr>
        <p:spPr bwMode="auto">
          <a:xfrm>
            <a:off x="85725" y="4662488"/>
            <a:ext cx="822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>
                <a:solidFill>
                  <a:srgbClr val="C00000"/>
                </a:solidFill>
              </a:rPr>
              <a:t>Guaranteed performance of the investment</a:t>
            </a: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QUALITY STANDARDS</a:t>
            </a:r>
          </a:p>
        </p:txBody>
      </p:sp>
      <p:pic>
        <p:nvPicPr>
          <p:cNvPr id="9" name="Image 14" descr="Eurovent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74" y="3621023"/>
            <a:ext cx="1499944" cy="5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2649538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0" y="4379913"/>
            <a:ext cx="91424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Titre 10"/>
          <p:cNvSpPr txBox="1">
            <a:spLocks/>
          </p:cNvSpPr>
          <p:nvPr/>
        </p:nvSpPr>
        <p:spPr>
          <a:xfrm>
            <a:off x="2093913" y="268288"/>
            <a:ext cx="5534025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DESIGNED FOR MULTIPLE APPLICATIONS</a:t>
            </a:r>
          </a:p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In cooling or heating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935285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4801730"/>
            <a:ext cx="9142413" cy="625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1335082"/>
            <a:ext cx="83089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2820982"/>
            <a:ext cx="9142413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4551357"/>
            <a:ext cx="9142413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1" name="ZoneTexte 20"/>
          <p:cNvSpPr txBox="1"/>
          <p:nvPr/>
        </p:nvSpPr>
        <p:spPr>
          <a:xfrm>
            <a:off x="636588" y="2820982"/>
            <a:ext cx="14065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Office buildings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976563" y="2820982"/>
            <a:ext cx="10509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Healthcare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95875" y="2820982"/>
            <a:ext cx="1238250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Centers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19900" y="2820982"/>
            <a:ext cx="1854200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Automotive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7338" y="4675182"/>
            <a:ext cx="21050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Pharmaceutical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24222" y="4675182"/>
            <a:ext cx="175561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Food and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Beverage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65688" y="4675182"/>
            <a:ext cx="1698625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Hospitality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19900" y="4675182"/>
            <a:ext cx="18542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District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Cooling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District </a:t>
            </a:r>
            <a:r>
              <a:rPr lang="fr-FR" sz="1400" b="0" dirty="0" err="1">
                <a:solidFill>
                  <a:schemeClr val="bg1">
                    <a:lumMod val="50000"/>
                  </a:schemeClr>
                </a:solidFill>
              </a:rPr>
              <a:t>Heating</a:t>
            </a:r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786644" y="3264545"/>
            <a:ext cx="1406338" cy="1335209"/>
            <a:chOff x="2875850" y="3489204"/>
            <a:chExt cx="1406338" cy="1335209"/>
          </a:xfrm>
        </p:grpSpPr>
        <p:sp>
          <p:nvSpPr>
            <p:cNvPr id="30" name="Ellipse 29"/>
            <p:cNvSpPr/>
            <p:nvPr/>
          </p:nvSpPr>
          <p:spPr bwMode="auto">
            <a:xfrm>
              <a:off x="2939287" y="3517076"/>
              <a:ext cx="1279464" cy="127946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5850" y="3489204"/>
              <a:ext cx="1406338" cy="13352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0"/>
          <p:cNvSpPr txBox="1">
            <a:spLocks/>
          </p:cNvSpPr>
          <p:nvPr/>
        </p:nvSpPr>
        <p:spPr>
          <a:xfrm>
            <a:off x="2093913" y="268288"/>
            <a:ext cx="4471987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OPERATING TEMPERATURE RANGE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6346825" y="1281113"/>
            <a:ext cx="1900238" cy="34432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Connecteur droit 32"/>
          <p:cNvCxnSpPr/>
          <p:nvPr/>
        </p:nvCxnSpPr>
        <p:spPr>
          <a:xfrm>
            <a:off x="7359650" y="2205038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359650" y="2587625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359650" y="3738563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7359650" y="4500563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2" name="ZoneTexte 40"/>
          <p:cNvSpPr txBox="1">
            <a:spLocks noChangeArrowheads="1"/>
          </p:cNvSpPr>
          <p:nvPr/>
        </p:nvSpPr>
        <p:spPr bwMode="auto">
          <a:xfrm>
            <a:off x="7361238" y="2246313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90% Elimination</a:t>
            </a:r>
          </a:p>
          <a:p>
            <a:pPr algn="ctr"/>
            <a:r>
              <a:rPr lang="fr-FR" altLang="en-US" sz="700"/>
              <a:t>In 2 hours</a:t>
            </a:r>
          </a:p>
        </p:txBody>
      </p:sp>
      <p:sp>
        <p:nvSpPr>
          <p:cNvPr id="24593" name="ZoneTexte 41"/>
          <p:cNvSpPr txBox="1">
            <a:spLocks noChangeArrowheads="1"/>
          </p:cNvSpPr>
          <p:nvPr/>
        </p:nvSpPr>
        <p:spPr bwMode="auto">
          <a:xfrm>
            <a:off x="6619875" y="1603375"/>
            <a:ext cx="152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>
                <a:solidFill>
                  <a:srgbClr val="DC5034"/>
                </a:solidFill>
              </a:rPr>
              <a:t>Instantaneaous Elimination</a:t>
            </a:r>
          </a:p>
        </p:txBody>
      </p:sp>
      <p:sp>
        <p:nvSpPr>
          <p:cNvPr id="24594" name="ZoneTexte 42"/>
          <p:cNvSpPr txBox="1">
            <a:spLocks noChangeArrowheads="1"/>
          </p:cNvSpPr>
          <p:nvPr/>
        </p:nvSpPr>
        <p:spPr bwMode="auto">
          <a:xfrm>
            <a:off x="7361238" y="1841500"/>
            <a:ext cx="87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90% Elimination</a:t>
            </a:r>
          </a:p>
          <a:p>
            <a:pPr algn="ctr"/>
            <a:r>
              <a:rPr lang="fr-FR" altLang="en-US" sz="700"/>
              <a:t>In 2 minutes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7359650" y="1817688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ZoneTexte 44"/>
          <p:cNvSpPr txBox="1">
            <a:spLocks noChangeArrowheads="1"/>
          </p:cNvSpPr>
          <p:nvPr/>
        </p:nvSpPr>
        <p:spPr bwMode="auto">
          <a:xfrm>
            <a:off x="7405688" y="3049588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Optimum temperatures</a:t>
            </a:r>
          </a:p>
          <a:p>
            <a:pPr algn="ctr"/>
            <a:r>
              <a:rPr lang="fr-FR" altLang="en-US" sz="700"/>
              <a:t>for bacteria growth</a:t>
            </a:r>
          </a:p>
        </p:txBody>
      </p:sp>
      <p:cxnSp>
        <p:nvCxnSpPr>
          <p:cNvPr id="49" name="Connecteur droit 48"/>
          <p:cNvCxnSpPr/>
          <p:nvPr/>
        </p:nvCxnSpPr>
        <p:spPr>
          <a:xfrm>
            <a:off x="7359650" y="2774950"/>
            <a:ext cx="68262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8" name="ZoneTexte 46"/>
          <p:cNvSpPr txBox="1">
            <a:spLocks noChangeArrowheads="1"/>
          </p:cNvSpPr>
          <p:nvPr/>
        </p:nvSpPr>
        <p:spPr bwMode="auto">
          <a:xfrm>
            <a:off x="7378700" y="3967163"/>
            <a:ext cx="839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700"/>
              <a:t>Bacteria  alive</a:t>
            </a:r>
          </a:p>
          <a:p>
            <a:pPr algn="ctr"/>
            <a:r>
              <a:rPr lang="fr-FR" altLang="en-US" sz="700"/>
              <a:t>But inactive</a:t>
            </a:r>
          </a:p>
        </p:txBody>
      </p:sp>
      <p:sp>
        <p:nvSpPr>
          <p:cNvPr id="24599" name="ZoneTexte 47"/>
          <p:cNvSpPr txBox="1">
            <a:spLocks noChangeArrowheads="1"/>
          </p:cNvSpPr>
          <p:nvPr/>
        </p:nvSpPr>
        <p:spPr bwMode="auto">
          <a:xfrm>
            <a:off x="6761163" y="1268413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en-US" sz="800"/>
              <a:t>Legionella Bacteria</a:t>
            </a:r>
          </a:p>
          <a:p>
            <a:pPr algn="ctr"/>
            <a:r>
              <a:rPr lang="fr-FR" altLang="en-US" sz="800"/>
              <a:t>Development</a:t>
            </a:r>
          </a:p>
        </p:txBody>
      </p:sp>
      <p:sp>
        <p:nvSpPr>
          <p:cNvPr id="24600" name="Rectangle à coins arrondis 53"/>
          <p:cNvSpPr>
            <a:spLocks noChangeArrowheads="1"/>
          </p:cNvSpPr>
          <p:nvPr/>
        </p:nvSpPr>
        <p:spPr bwMode="auto">
          <a:xfrm>
            <a:off x="6418263" y="1570719"/>
            <a:ext cx="1773237" cy="68421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01" y="1330510"/>
            <a:ext cx="4362700" cy="366359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 bwMode="auto">
          <a:xfrm>
            <a:off x="2733105" y="2809471"/>
            <a:ext cx="1209675" cy="82016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Comfort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fr-FR" sz="1000" dirty="0" err="1">
                <a:latin typeface="Arial" charset="0"/>
              </a:rPr>
              <a:t>C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ooling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and </a:t>
            </a:r>
            <a:r>
              <a:rPr kumimoji="0" 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Heating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8405" y="183299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rgbClr val="DC5034"/>
                </a:solidFill>
              </a:rPr>
              <a:t>District and</a:t>
            </a:r>
          </a:p>
          <a:p>
            <a:pPr algn="ctr"/>
            <a:r>
              <a:rPr lang="fr-FR" sz="900" b="0" dirty="0" err="1">
                <a:solidFill>
                  <a:srgbClr val="DC5034"/>
                </a:solidFill>
              </a:rPr>
              <a:t>conventional</a:t>
            </a:r>
            <a:r>
              <a:rPr lang="fr-FR" sz="900" b="0" dirty="0">
                <a:solidFill>
                  <a:srgbClr val="DC5034"/>
                </a:solidFill>
              </a:rPr>
              <a:t> </a:t>
            </a:r>
            <a:r>
              <a:rPr lang="fr-FR" sz="900" b="0" dirty="0" err="1">
                <a:solidFill>
                  <a:srgbClr val="DC5034"/>
                </a:solidFill>
              </a:rPr>
              <a:t>heating</a:t>
            </a:r>
            <a:endParaRPr lang="fr-FR" sz="900" b="0" dirty="0">
              <a:solidFill>
                <a:srgbClr val="DC5034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162952" y="300574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chemeClr val="accent2">
                    <a:lumMod val="75000"/>
                  </a:schemeClr>
                </a:solidFill>
              </a:rPr>
              <a:t>Data </a:t>
            </a:r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centers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Cooling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715492" y="2936492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0" dirty="0">
                <a:solidFill>
                  <a:schemeClr val="accent2">
                    <a:lumMod val="75000"/>
                  </a:schemeClr>
                </a:solidFill>
              </a:rPr>
              <a:t>Food &amp;</a:t>
            </a: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Beverage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Industry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900" b="0" dirty="0" err="1">
                <a:solidFill>
                  <a:schemeClr val="accent2">
                    <a:lumMod val="75000"/>
                  </a:schemeClr>
                </a:solidFill>
              </a:rPr>
              <a:t>Cooling</a:t>
            </a:r>
            <a:endParaRPr lang="fr-FR" sz="9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13268" y="1491536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DC5034"/>
                </a:solidFill>
              </a:rPr>
              <a:t>+85</a:t>
            </a:r>
            <a:r>
              <a:rPr lang="fr-FR" sz="2000" baseline="40000" dirty="0">
                <a:solidFill>
                  <a:srgbClr val="DC5034"/>
                </a:solidFill>
              </a:rPr>
              <a:t>o</a:t>
            </a:r>
            <a:r>
              <a:rPr lang="fr-FR" sz="2000" dirty="0">
                <a:solidFill>
                  <a:srgbClr val="DC5034"/>
                </a:solidFill>
              </a:rPr>
              <a:t>C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489070" y="4192098"/>
            <a:ext cx="84510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-12</a:t>
            </a:r>
            <a:r>
              <a:rPr lang="fr-FR" sz="2000" baseline="5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500993" y="3477449"/>
            <a:ext cx="9092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+28</a:t>
            </a:r>
            <a:r>
              <a:rPr lang="fr-FR" sz="2000" baseline="500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25" name="ZoneTexte 37"/>
          <p:cNvSpPr txBox="1"/>
          <p:nvPr/>
        </p:nvSpPr>
        <p:spPr>
          <a:xfrm>
            <a:off x="1700161" y="1257185"/>
            <a:ext cx="23519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dirty="0">
                <a:solidFill>
                  <a:srgbClr val="DC5034"/>
                </a:solidFill>
              </a:rPr>
              <a:t>Extended </a:t>
            </a:r>
            <a:r>
              <a:rPr lang="fr-FR" sz="2000" dirty="0" err="1">
                <a:solidFill>
                  <a:srgbClr val="DC5034"/>
                </a:solidFill>
              </a:rPr>
              <a:t>Heating</a:t>
            </a:r>
            <a:endParaRPr lang="fr-FR" sz="2000" dirty="0">
              <a:solidFill>
                <a:srgbClr val="DC5034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HEAT PUMP OPERATION</a:t>
            </a:r>
          </a:p>
        </p:txBody>
      </p:sp>
      <p:pic>
        <p:nvPicPr>
          <p:cNvPr id="2560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1130300"/>
            <a:ext cx="44307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3988" y="1327150"/>
            <a:ext cx="4243387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water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temperature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85</a:t>
            </a:r>
            <a:r>
              <a:rPr lang="fr-FR" sz="1400" b="0" baseline="30000" dirty="0">
                <a:solidFill>
                  <a:srgbClr val="DC5034"/>
                </a:solidFill>
              </a:rPr>
              <a:t>o</a:t>
            </a:r>
            <a:r>
              <a:rPr lang="fr-FR" sz="1400" b="0" dirty="0">
                <a:solidFill>
                  <a:srgbClr val="DC5034"/>
                </a:solidFill>
              </a:rPr>
              <a:t>C</a:t>
            </a:r>
            <a:endParaRPr lang="fr-FR" sz="1400" b="0" dirty="0">
              <a:solidFill>
                <a:srgbClr val="C0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capacity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water/water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heat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1.6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40/45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1.5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47/55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Up to </a:t>
            </a:r>
            <a:r>
              <a:rPr lang="fr-FR" sz="1400" b="0" dirty="0">
                <a:solidFill>
                  <a:srgbClr val="DC5034"/>
                </a:solidFill>
              </a:rPr>
              <a:t>1.4 MW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55/65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High COP**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4.8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40/45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4.0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47/55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r>
              <a:rPr lang="fr-FR" sz="1400" b="0" dirty="0">
                <a:solidFill>
                  <a:srgbClr val="DC5034"/>
                </a:solidFill>
              </a:rPr>
              <a:t>Up to 3.2 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at 55/65</a:t>
            </a:r>
            <a:r>
              <a:rPr lang="fr-FR" sz="1400" b="0" baseline="5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C*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  <a:defRPr/>
            </a:pP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Dedicated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optimized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compressor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heating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applications</a:t>
            </a:r>
          </a:p>
        </p:txBody>
      </p:sp>
      <p:sp>
        <p:nvSpPr>
          <p:cNvPr id="11" name="Forme libre 8"/>
          <p:cNvSpPr>
            <a:spLocks/>
          </p:cNvSpPr>
          <p:nvPr/>
        </p:nvSpPr>
        <p:spPr bwMode="auto">
          <a:xfrm>
            <a:off x="7067550" y="2855913"/>
            <a:ext cx="914400" cy="958850"/>
          </a:xfrm>
          <a:custGeom>
            <a:avLst/>
            <a:gdLst>
              <a:gd name="T0" fmla="*/ 13788 w 914400"/>
              <a:gd name="T1" fmla="*/ 958495 h 958495"/>
              <a:gd name="T2" fmla="*/ 0 w 914400"/>
              <a:gd name="T3" fmla="*/ 0 h 958495"/>
              <a:gd name="T4" fmla="*/ 914400 w 914400"/>
              <a:gd name="T5" fmla="*/ 196553 h 958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4400" h="958495">
                <a:moveTo>
                  <a:pt x="13788" y="958495"/>
                </a:moveTo>
                <a:lnTo>
                  <a:pt x="0" y="0"/>
                </a:lnTo>
                <a:lnTo>
                  <a:pt x="914400" y="196553"/>
                </a:lnTo>
              </a:path>
            </a:pathLst>
          </a:cu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" name="Ellipse 6"/>
          <p:cNvSpPr>
            <a:spLocks noChangeArrowheads="1"/>
          </p:cNvSpPr>
          <p:nvPr/>
        </p:nvSpPr>
        <p:spPr bwMode="auto">
          <a:xfrm>
            <a:off x="7075488" y="3025775"/>
            <a:ext cx="1436687" cy="1436688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pic>
        <p:nvPicPr>
          <p:cNvPr id="25607" name="Imag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3438525"/>
            <a:ext cx="12033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0" y="4824413"/>
            <a:ext cx="2603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*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evaporator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: 10/7</a:t>
            </a:r>
            <a:r>
              <a:rPr lang="fr-FR" sz="700" b="0" baseline="4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>
              <a:defRPr/>
            </a:pP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** Net COP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Calculated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b="0" dirty="0" err="1">
                <a:solidFill>
                  <a:schemeClr val="tx1">
                    <a:lumMod val="50000"/>
                  </a:schemeClr>
                </a:solidFill>
              </a:rPr>
              <a:t>according</a:t>
            </a:r>
            <a:r>
              <a:rPr lang="fr-FR" sz="700" b="0" dirty="0">
                <a:solidFill>
                  <a:schemeClr val="tx1">
                    <a:lumMod val="50000"/>
                  </a:schemeClr>
                </a:solidFill>
              </a:rPr>
              <a:t> to EN14511-2013 standard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78"/>
          <a:stretch/>
        </p:blipFill>
        <p:spPr>
          <a:xfrm>
            <a:off x="601662" y="1515087"/>
            <a:ext cx="3362326" cy="2942613"/>
          </a:xfrm>
          <a:prstGeom prst="rect">
            <a:avLst/>
          </a:prstGeom>
        </p:spPr>
      </p:pic>
      <p:sp>
        <p:nvSpPr>
          <p:cNvPr id="6" name="Titre 10"/>
          <p:cNvSpPr txBox="1">
            <a:spLocks/>
          </p:cNvSpPr>
          <p:nvPr/>
        </p:nvSpPr>
        <p:spPr>
          <a:xfrm>
            <a:off x="2093913" y="268288"/>
            <a:ext cx="4716462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BRINE PROCESS APPLICATIONS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03700" y="1482725"/>
            <a:ext cx="47259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Compliant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Med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industrial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process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application minimum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(SEPR)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European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regulation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(EU) 2015/1095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Entry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into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force on 2016, July 1</a:t>
            </a:r>
            <a:r>
              <a:rPr lang="fr-FR" sz="1100" b="0" baseline="30000" dirty="0">
                <a:solidFill>
                  <a:schemeClr val="tx1">
                    <a:lumMod val="50000"/>
                  </a:schemeClr>
                </a:solidFill>
              </a:rPr>
              <a:t>st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from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4 down to -12</a:t>
            </a:r>
            <a:r>
              <a:rPr lang="fr-FR" sz="1400" b="0" baseline="3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C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water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temp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Dedicated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compressor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reliability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various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brines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Ethylene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Glycol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Propylene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Glycol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Ethanol</a:t>
            </a:r>
          </a:p>
          <a:p>
            <a:pPr marL="285750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Value of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standardized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design, capable to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meet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special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requirements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blonde-online-platform.eu/photovit_action/Thumb?authstring=ZTpkxO6d6hznDz3KxHrKueT0NYZYuANDsoFVfLwn&amp;asset_id=20_590&amp;thumbtype=zoom(112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0087" y="3502012"/>
            <a:ext cx="1565375" cy="1462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onde-online-platform.eu/photovit_action/Thumb?authstring=ZTpkxO6d6hznDz3KxHrKueT0NYZYuANDsoFVfLwn&amp;asset_id=20_1199&amp;thumbtype=zoom(98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5"/>
          <a:stretch/>
        </p:blipFill>
        <p:spPr bwMode="auto">
          <a:xfrm>
            <a:off x="7117669" y="1586540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3" name="Round Same Side Corner Rectangle 12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r-FR" sz="2000" cap="all" dirty="0" err="1">
                <a:solidFill>
                  <a:schemeClr val="bg1"/>
                </a:solidFill>
              </a:rPr>
              <a:t>Your</a:t>
            </a:r>
            <a:r>
              <a:rPr lang="fr-FR" sz="2000" cap="all" dirty="0">
                <a:solidFill>
                  <a:schemeClr val="bg1"/>
                </a:solidFill>
              </a:rPr>
              <a:t> expectations in one </a:t>
            </a:r>
            <a:r>
              <a:rPr lang="fr-FR" sz="2000" cap="all" dirty="0" err="1">
                <a:solidFill>
                  <a:schemeClr val="bg1"/>
                </a:solidFill>
              </a:rPr>
              <a:t>product</a:t>
            </a:r>
            <a:r>
              <a:rPr lang="fr-FR" sz="2000" cap="all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4213450"/>
            <a:ext cx="4905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534458"/>
            <a:ext cx="53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791734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"/>
          <p:cNvGrpSpPr>
            <a:grpSpLocks/>
          </p:cNvGrpSpPr>
          <p:nvPr/>
        </p:nvGrpSpPr>
        <p:grpSpPr bwMode="auto">
          <a:xfrm>
            <a:off x="531813" y="2113868"/>
            <a:ext cx="515937" cy="549275"/>
            <a:chOff x="3421313" y="1579714"/>
            <a:chExt cx="707093" cy="716348"/>
          </a:xfrm>
        </p:grpSpPr>
        <p:pic>
          <p:nvPicPr>
            <p:cNvPr id="11276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13" y="1579714"/>
              <a:ext cx="707093" cy="71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458299" y="1737062"/>
              <a:ext cx="630945" cy="4016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kW</a:t>
              </a:r>
            </a:p>
          </p:txBody>
        </p:sp>
      </p:grpSp>
      <p:pic>
        <p:nvPicPr>
          <p:cNvPr id="2050" name="Picture 2" descr="http://www.blonde-online-platform.eu/photovit_action/Thumb?authstring=ZTpkxO6d6hznDz3KxHrKueT0NYZYuANDsoFVfLwn&amp;asset_id=20_1317&amp;thumbtype=zoom(70)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764" y="2440049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nde-online-platform.eu/photovit_action/Thumb?authstring=ZTpkxO6d6hznDz3KxHrKueT0NYZYuANDsoFVfLwn&amp;asset_id=20_1195&amp;thumbtype=zoom(7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68825" y="1529286"/>
            <a:ext cx="1543675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londe-online-platform.eu/photovit_action/Thumb?authstring=ZTpkxO6d6hznDz3KxHrKueT0NYZYuANDsoFVfLwn&amp;asset_id=20_534&amp;thumbtype=zoom(140)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2911" y="3359186"/>
            <a:ext cx="1572983" cy="1462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1354138" y="1316856"/>
            <a:ext cx="3746500" cy="330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Sustainability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Capacity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Efficiency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Versatility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 dirty="0" err="1">
                <a:solidFill>
                  <a:schemeClr val="bg1">
                    <a:lumMod val="50000"/>
                  </a:schemeClr>
                </a:solidFill>
              </a:rPr>
              <a:t>Reliability</a:t>
            </a:r>
            <a:endParaRPr lang="fr-FR" alt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420640"/>
            <a:ext cx="546769" cy="50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" y="1462088"/>
            <a:ext cx="37020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 rot="360000">
            <a:off x="2057400" y="2579688"/>
            <a:ext cx="9604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0" i="1" dirty="0" err="1">
                <a:solidFill>
                  <a:schemeClr val="accent2">
                    <a:lumMod val="50000"/>
                  </a:schemeClr>
                </a:solidFill>
              </a:rPr>
              <a:t>Ice</a:t>
            </a:r>
            <a:r>
              <a:rPr lang="fr-FR" sz="1400" b="0" i="1" dirty="0">
                <a:solidFill>
                  <a:schemeClr val="accent2">
                    <a:lumMod val="50000"/>
                  </a:schemeClr>
                </a:solidFill>
              </a:rPr>
              <a:t> usage</a:t>
            </a:r>
          </a:p>
        </p:txBody>
      </p:sp>
      <p:sp>
        <p:nvSpPr>
          <p:cNvPr id="27652" name="ZoneTexte 10"/>
          <p:cNvSpPr txBox="1">
            <a:spLocks noChangeArrowheads="1"/>
          </p:cNvSpPr>
          <p:nvPr/>
        </p:nvSpPr>
        <p:spPr bwMode="auto">
          <a:xfrm rot="360000">
            <a:off x="1789113" y="3119438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en-US" sz="1400" b="0" i="1">
                <a:solidFill>
                  <a:srgbClr val="C00000"/>
                </a:solidFill>
              </a:rPr>
              <a:t>Chiller usage</a:t>
            </a:r>
          </a:p>
        </p:txBody>
      </p:sp>
      <p:sp>
        <p:nvSpPr>
          <p:cNvPr id="3" name="ZoneTexte 2"/>
          <p:cNvSpPr txBox="1"/>
          <p:nvPr/>
        </p:nvSpPr>
        <p:spPr>
          <a:xfrm rot="16037211">
            <a:off x="431007" y="2440781"/>
            <a:ext cx="10414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Building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Load</a:t>
            </a:r>
            <a:endParaRPr lang="fr-FR" sz="11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415321">
            <a:off x="1798638" y="4413250"/>
            <a:ext cx="115411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Time of the </a:t>
            </a:r>
            <a:r>
              <a:rPr lang="fr-FR" sz="1100" b="0" dirty="0" err="1">
                <a:solidFill>
                  <a:schemeClr val="tx1">
                    <a:lumMod val="50000"/>
                  </a:schemeClr>
                </a:solidFill>
              </a:rPr>
              <a:t>day</a:t>
            </a:r>
            <a:endParaRPr lang="fr-FR" sz="11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0950" y="1308100"/>
            <a:ext cx="25733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Typical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storage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application</a:t>
            </a: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ICE STORAGE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03700" y="1492250"/>
            <a:ext cx="482917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Energy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storage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application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Chiller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builds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when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utility rates are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lower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, or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when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heating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requirement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overtakes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requirement</a:t>
            </a:r>
            <a:endParaRPr lang="fr-FR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Chiller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smartly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balances the contribution of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melting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operation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to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meet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the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load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the best system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Controls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0" dirty="0" err="1">
                <a:solidFill>
                  <a:schemeClr val="tx1">
                    <a:lumMod val="50000"/>
                  </a:schemeClr>
                </a:solidFill>
              </a:rPr>
              <a:t>takes</a:t>
            </a:r>
            <a:r>
              <a:rPr lang="fr-FR" sz="1600" b="0" dirty="0">
                <a:solidFill>
                  <a:schemeClr val="tx1">
                    <a:lumMod val="50000"/>
                  </a:schemeClr>
                </a:solidFill>
              </a:rPr>
              <a:t> charge of: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controlling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set points,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actuating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or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ice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fr-FR" sz="1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400" b="0" dirty="0" err="1">
                <a:solidFill>
                  <a:schemeClr val="tx1">
                    <a:lumMod val="50000"/>
                  </a:schemeClr>
                </a:solidFill>
              </a:rPr>
              <a:t>accessories</a:t>
            </a:r>
            <a:endParaRPr lang="fr-FR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ésultat de recherche d'images pour &quot;bacnet logo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4486275"/>
            <a:ext cx="1463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4551363"/>
            <a:ext cx="164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556125"/>
            <a:ext cx="12223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560888" y="1697038"/>
            <a:ext cx="4583112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Compatible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all Trane Building Management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Systems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chiller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 plant </a:t>
            </a: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controls</a:t>
            </a:r>
            <a:endParaRPr lang="fr-FR" sz="18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chemeClr val="tx1">
                    <a:lumMod val="50000"/>
                  </a:schemeClr>
                </a:solidFill>
              </a:rPr>
              <a:t>Communication interfaces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BACnet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IP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BACnet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MSTP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ModBus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RTU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FR" sz="1800" b="0" dirty="0" err="1">
                <a:solidFill>
                  <a:schemeClr val="tx1">
                    <a:lumMod val="50000"/>
                  </a:schemeClr>
                </a:solidFill>
              </a:rPr>
              <a:t>LonTalk</a:t>
            </a:r>
            <a:r>
              <a:rPr lang="fr-FR" sz="18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™ (LCI-C)</a:t>
            </a:r>
          </a:p>
        </p:txBody>
      </p:sp>
      <p:pic>
        <p:nvPicPr>
          <p:cNvPr id="28678" name="Picture 6" descr="http://www.engineer.trane.com/etc/designs/trane/engineer/clientlib/img/masthead-logo-trane-head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819"/>
          <a:stretch>
            <a:fillRect/>
          </a:stretch>
        </p:blipFill>
        <p:spPr bwMode="auto">
          <a:xfrm>
            <a:off x="646113" y="4410075"/>
            <a:ext cx="1712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7" descr="http://www.blonde-online-platform.eu/photovit_action/Thumb?authstring=QDtdhEfnwpQ3xFeHA71x1mPIcbJoT3B9o2pOeYAL&amp;asset_id=20_1128&amp;thumbtype=zoom(21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1214438"/>
            <a:ext cx="24098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COMMUNICATION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www.blonde-online-platform.eu/photovit_action/Thumb?authstring=ZTpkxO6d6hznDz3KxHrKueT0NYZYuANDsoFVfLwn&amp;asset_id=20_590&amp;thumbtype=zoom(112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0087" y="3502012"/>
            <a:ext cx="1565375" cy="1462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londe-online-platform.eu/photovit_action/Thumb?authstring=ZTpkxO6d6hznDz3KxHrKueT0NYZYuANDsoFVfLwn&amp;asset_id=20_1199&amp;thumbtype=zoom(98)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5"/>
          <a:stretch/>
        </p:blipFill>
        <p:spPr bwMode="auto">
          <a:xfrm>
            <a:off x="7117669" y="1586540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1271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1354138" y="1589088"/>
            <a:ext cx="3746500" cy="330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Capacity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Efficiency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Versatility</a:t>
            </a:r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endParaRPr lang="fr-FR" altLang="fr-FR" sz="1400"/>
          </a:p>
          <a:p>
            <a:pPr marL="0" indent="0">
              <a:buClr>
                <a:srgbClr val="C00000"/>
              </a:buClr>
              <a:buFont typeface="Arial" pitchFamily="34" charset="0"/>
              <a:buNone/>
            </a:pPr>
            <a:r>
              <a:rPr lang="fr-FR" altLang="fr-FR" sz="3600"/>
              <a:t>Reliability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3" y="3976688"/>
            <a:ext cx="49053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224213"/>
            <a:ext cx="531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73325"/>
            <a:ext cx="539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e 2"/>
          <p:cNvGrpSpPr>
            <a:grpSpLocks/>
          </p:cNvGrpSpPr>
          <p:nvPr/>
        </p:nvGrpSpPr>
        <p:grpSpPr bwMode="auto">
          <a:xfrm>
            <a:off x="531813" y="1681163"/>
            <a:ext cx="515937" cy="549275"/>
            <a:chOff x="3421313" y="1579714"/>
            <a:chExt cx="707093" cy="716348"/>
          </a:xfrm>
        </p:grpSpPr>
        <p:pic>
          <p:nvPicPr>
            <p:cNvPr id="11276" name="Picture 11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313" y="1579714"/>
              <a:ext cx="707093" cy="716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458299" y="1737062"/>
              <a:ext cx="630945" cy="40165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kW</a:t>
              </a:r>
            </a:p>
          </p:txBody>
        </p:sp>
      </p:grpSp>
      <p:pic>
        <p:nvPicPr>
          <p:cNvPr id="2050" name="Picture 2" descr="http://www.blonde-online-platform.eu/photovit_action/Thumb?authstring=ZTpkxO6d6hznDz3KxHrKueT0NYZYuANDsoFVfLwn&amp;asset_id=20_1317&amp;thumbtype=zoom(70)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764" y="2440049"/>
            <a:ext cx="1572983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londe-online-platform.eu/photovit_action/Thumb?authstring=ZTpkxO6d6hznDz3KxHrKueT0NYZYuANDsoFVfLwn&amp;asset_id=20_1195&amp;thumbtype=zoom(74)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568825" y="1529286"/>
            <a:ext cx="1543675" cy="1465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londe-online-platform.eu/photovit_action/Thumb?authstring=ZTpkxO6d6hznDz3KxHrKueT0NYZYuANDsoFVfLwn&amp;asset_id=20_534&amp;thumbtype=zoom(140)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2911" y="3359186"/>
            <a:ext cx="1572983" cy="14621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fr-FR" sz="2000" b="0" kern="0" cap="all">
                <a:solidFill>
                  <a:schemeClr val="bg1"/>
                </a:solidFill>
              </a:rPr>
              <a:t>Your expectations in one product </a:t>
            </a:r>
            <a:endParaRPr lang="fr-FR" sz="2000" b="0" kern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03182" y="4834439"/>
            <a:ext cx="2912055" cy="303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607" y="3308968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896" y="3308969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607" y="1746485"/>
            <a:ext cx="3041289" cy="15624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3896" y="1746485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1007601" y="3199626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R134a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654326" y="3210983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639729"/>
                </a:solidFill>
                <a:latin typeface="Calibri" panose="020F0502020204030204" pitchFamily="34" charset="0"/>
              </a:rPr>
              <a:t>R1234ze</a:t>
            </a:r>
          </a:p>
        </p:txBody>
      </p:sp>
      <p:cxnSp>
        <p:nvCxnSpPr>
          <p:cNvPr id="10" name="Connecteur droit avec flèche 18"/>
          <p:cNvCxnSpPr/>
          <p:nvPr/>
        </p:nvCxnSpPr>
        <p:spPr>
          <a:xfrm>
            <a:off x="4613897" y="1425044"/>
            <a:ext cx="0" cy="370612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" name="Connecteur droit avec flèche 19"/>
          <p:cNvCxnSpPr/>
          <p:nvPr/>
        </p:nvCxnSpPr>
        <p:spPr>
          <a:xfrm>
            <a:off x="1365813" y="3308968"/>
            <a:ext cx="6435524" cy="0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584199" y="142639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High Speed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Centrif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.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1422" y="4881890"/>
            <a:ext cx="1241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Screw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47" y="1765391"/>
            <a:ext cx="1091387" cy="7061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15" y="2629196"/>
            <a:ext cx="1040130" cy="673026"/>
          </a:xfrm>
          <a:prstGeom prst="rect">
            <a:avLst/>
          </a:prstGeom>
        </p:spPr>
      </p:pic>
      <p:pic>
        <p:nvPicPr>
          <p:cNvPr id="16" name="Picture 25" descr="image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1124" y="2309915"/>
            <a:ext cx="1602469" cy="1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hbad\Desktop\3218-GVAF_3_COMP_XLN_BO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6" b="95909" l="7155" r="97079">
                        <a14:foregroundMark x1="92252" y1="44266" x2="92252" y2="44266"/>
                        <a14:foregroundMark x1="8594" y1="68008" x2="8594" y2="68008"/>
                        <a14:foregroundMark x1="8637" y1="61100" x2="8637" y2="61100"/>
                        <a14:foregroundMark x1="23285" y1="79611" x2="23285" y2="79611"/>
                        <a14:foregroundMark x1="22269" y1="80952" x2="22269" y2="80952"/>
                        <a14:foregroundMark x1="8933" y1="71831" x2="8933" y2="71831"/>
                        <a14:foregroundMark x1="8933" y1="75184" x2="8933" y2="75184"/>
                        <a14:foregroundMark x1="8764" y1="65526" x2="8764" y2="65526"/>
                        <a14:foregroundMark x1="11346" y1="70490" x2="11346" y2="70490"/>
                        <a14:backgroundMark x1="91152" y1="37022" x2="91152" y2="37022"/>
                        <a14:backgroundMark x1="91025" y1="40376" x2="91025" y2="40376"/>
                        <a14:backgroundMark x1="93776" y1="39101" x2="93776" y2="39101"/>
                        <a14:backgroundMark x1="23074" y1="82160" x2="23074" y2="82160"/>
                        <a14:backgroundMark x1="28450" y1="80818" x2="28450" y2="80818"/>
                        <a14:backgroundMark x1="19348" y1="67740" x2="19348" y2="67740"/>
                        <a14:backgroundMark x1="16511" y1="64520" x2="16511" y2="64520"/>
                        <a14:backgroundMark x1="10923" y1="73038" x2="10923" y2="73038"/>
                        <a14:backgroundMark x1="60754" y1="63447" x2="60754" y2="63447"/>
                        <a14:backgroundMark x1="34505" y1="77867" x2="34505" y2="77867"/>
                        <a14:backgroundMark x1="43607" y1="74648" x2="43607" y2="74648"/>
                        <a14:backgroundMark x1="36706" y1="70959" x2="36706" y2="70959"/>
                        <a14:backgroundMark x1="44285" y1="65057" x2="44285" y2="65057"/>
                        <a14:backgroundMark x1="94454" y1="33333" x2="94454" y2="33333"/>
                        <a14:backgroundMark x1="9949" y1="56271" x2="9949" y2="56271"/>
                        <a14:backgroundMark x1="10288" y1="63984" x2="10288" y2="63984"/>
                        <a14:backgroundMark x1="9653" y1="53320" x2="9653" y2="53320"/>
                        <a14:backgroundMark x1="10330" y1="61838" x2="10330" y2="61838"/>
                        <a14:backgroundMark x1="12278" y1="69886" x2="12278" y2="69886"/>
                        <a14:backgroundMark x1="23751" y1="85781" x2="23751" y2="85781"/>
                        <a14:backgroundMark x1="28493" y1="74044" x2="28493" y2="74044"/>
                        <a14:backgroundMark x1="28747" y1="84909" x2="28747" y2="84909"/>
                        <a14:backgroundMark x1="41914" y1="78135" x2="41914" y2="78135"/>
                        <a14:backgroundMark x1="61092" y1="57143" x2="61092" y2="57143"/>
                        <a14:backgroundMark x1="85817" y1="39705" x2="85817" y2="39705"/>
                        <a14:backgroundMark x1="85055" y1="38833" x2="85055" y2="38833"/>
                        <a14:backgroundMark x1="17189" y1="64923" x2="17189" y2="64923"/>
                        <a14:backgroundMark x1="10669" y1="65526" x2="10669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227" y="1731311"/>
            <a:ext cx="1548909" cy="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55" y="2601291"/>
            <a:ext cx="1200517" cy="7768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0" y="1735879"/>
            <a:ext cx="1109120" cy="7176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040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229" y="3334299"/>
            <a:ext cx="699206" cy="463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99" y="3395856"/>
            <a:ext cx="696666" cy="391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00" y="3380039"/>
            <a:ext cx="688872" cy="3873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201" y="3358223"/>
            <a:ext cx="571680" cy="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92541" y="377906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77603" y="377906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13730" y="3779067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002166" y="3779067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RTHF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14993" y="4476471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RTAF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56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449709" y="447647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RTAF G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57" y="3334299"/>
            <a:ext cx="699206" cy="46376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599" y="3395856"/>
            <a:ext cx="696666" cy="39169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659" y="3380039"/>
            <a:ext cx="688872" cy="38730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938831" y="3779067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RTWD 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40330" y="3779067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RTWF G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30325" y="377906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RTHF G</a:t>
            </a:r>
          </a:p>
        </p:txBody>
      </p:sp>
      <p:sp>
        <p:nvSpPr>
          <p:cNvPr id="41" name="ZoneTexte 40"/>
          <p:cNvSpPr txBox="1"/>
          <p:nvPr/>
        </p:nvSpPr>
        <p:spPr>
          <a:xfrm rot="19725500">
            <a:off x="7007636" y="3966114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2" name="ZoneTexte 41"/>
          <p:cNvSpPr txBox="1"/>
          <p:nvPr/>
        </p:nvSpPr>
        <p:spPr>
          <a:xfrm rot="19725500">
            <a:off x="6979524" y="4424492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832538" y="199958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GVAF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672142" y="31139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GVWF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536715" y="2994959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GVAF XPG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854195" y="1768162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GVWF G</a:t>
            </a:r>
          </a:p>
        </p:txBody>
      </p:sp>
      <p:sp>
        <p:nvSpPr>
          <p:cNvPr id="47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2000" b="0" cap="all" dirty="0">
                <a:solidFill>
                  <a:schemeClr val="bg1"/>
                </a:solidFill>
              </a:rPr>
              <a:t>A unique portfolio for </a:t>
            </a:r>
            <a:r>
              <a:rPr lang="fr-FR" sz="2000" b="0" cap="all" dirty="0" err="1">
                <a:solidFill>
                  <a:schemeClr val="bg1"/>
                </a:solidFill>
              </a:rPr>
              <a:t>your</a:t>
            </a:r>
            <a:r>
              <a:rPr lang="fr-FR" sz="2000" b="0" cap="all" dirty="0">
                <a:solidFill>
                  <a:schemeClr val="bg1"/>
                </a:solidFill>
              </a:rPr>
              <a:t> </a:t>
            </a:r>
            <a:r>
              <a:rPr lang="fr-FR" sz="2000" b="0" cap="all" dirty="0" err="1">
                <a:solidFill>
                  <a:schemeClr val="bg1"/>
                </a:solidFill>
              </a:rPr>
              <a:t>needs</a:t>
            </a:r>
            <a:endParaRPr lang="fr-FR" sz="2000" b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93042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 bwMode="auto">
          <a:xfrm flipH="1">
            <a:off x="4298929" y="1737180"/>
            <a:ext cx="4620985" cy="2633513"/>
          </a:xfrm>
          <a:prstGeom prst="round2DiagRect">
            <a:avLst/>
          </a:prstGeom>
          <a:solidFill>
            <a:srgbClr val="99FF99"/>
          </a:solidFill>
          <a:ln w="38100" cap="flat" cmpd="sng" algn="ctr">
            <a:solidFill>
              <a:srgbClr val="5380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4638797" y="1834650"/>
            <a:ext cx="742752" cy="74275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0" y="858838"/>
            <a:ext cx="9144000" cy="36512"/>
          </a:xfrm>
          <a:prstGeom prst="rect">
            <a:avLst/>
          </a:prstGeom>
          <a:solidFill>
            <a:srgbClr val="DC5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nl-BE" altLang="en-US"/>
          </a:p>
        </p:txBody>
      </p:sp>
      <p:sp>
        <p:nvSpPr>
          <p:cNvPr id="13" name="Round Same Side Corner Rectangle 12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fr-FR" sz="2000" cap="all" dirty="0" err="1">
                <a:solidFill>
                  <a:schemeClr val="bg1"/>
                </a:solidFill>
              </a:rPr>
              <a:t>Ready</a:t>
            </a:r>
            <a:r>
              <a:rPr lang="fr-FR" sz="2000" cap="all" dirty="0">
                <a:solidFill>
                  <a:schemeClr val="bg1"/>
                </a:solidFill>
              </a:rPr>
              <a:t> for a </a:t>
            </a:r>
            <a:r>
              <a:rPr lang="fr-FR" sz="2000" cap="all" dirty="0" err="1">
                <a:solidFill>
                  <a:schemeClr val="bg1"/>
                </a:solidFill>
              </a:rPr>
              <a:t>Sustainable</a:t>
            </a:r>
            <a:r>
              <a:rPr lang="fr-FR" sz="2000" cap="all" dirty="0">
                <a:solidFill>
                  <a:schemeClr val="bg1"/>
                </a:solidFill>
              </a:rPr>
              <a:t> future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0328" y="1737180"/>
            <a:ext cx="3593010" cy="272119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69" y="1822619"/>
            <a:ext cx="788891" cy="7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820208" y="1891025"/>
            <a:ext cx="235417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dirty="0">
                <a:solidFill>
                  <a:srgbClr val="538022"/>
                </a:solidFill>
              </a:rPr>
              <a:t>0 ODP</a:t>
            </a:r>
          </a:p>
          <a:p>
            <a:r>
              <a:rPr lang="en-US" sz="1800" dirty="0">
                <a:solidFill>
                  <a:srgbClr val="538022"/>
                </a:solidFill>
              </a:rPr>
              <a:t>Near Zero GWP (&lt;1)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106" y="2642343"/>
            <a:ext cx="2902610" cy="9463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63106" y="3632029"/>
            <a:ext cx="4238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dirty="0" err="1"/>
              <a:t>XStream</a:t>
            </a:r>
            <a:r>
              <a:rPr lang="en-US" sz="1050" b="0" dirty="0"/>
              <a:t>™ chillers with near zero GWP refrigerants are part of the Ingersoll Rand </a:t>
            </a:r>
            <a:r>
              <a:rPr lang="en-US" sz="1050" b="0" dirty="0" err="1"/>
              <a:t>EcoWise</a:t>
            </a:r>
            <a:r>
              <a:rPr lang="en-US" sz="1050" b="0" dirty="0"/>
              <a:t>™ portfolio of products that are designed to lower their environmental impact with next-generation, low global warming potential (GWP) refrigerants and high-efﬁciency operation.</a:t>
            </a:r>
            <a:endParaRPr lang="fr-FR" sz="1050" b="0" dirty="0"/>
          </a:p>
        </p:txBody>
      </p:sp>
    </p:spTree>
    <p:extLst>
      <p:ext uri="{BB962C8B-B14F-4D97-AF65-F5344CB8AC3E}">
        <p14:creationId xmlns:p14="http://schemas.microsoft.com/office/powerpoint/2010/main" val="33003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03182" y="4834439"/>
            <a:ext cx="2912055" cy="3035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2607" y="3308968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3896" y="3308969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2607" y="1746485"/>
            <a:ext cx="3041289" cy="156248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13896" y="1746485"/>
            <a:ext cx="3041289" cy="1562483"/>
          </a:xfrm>
          <a:prstGeom prst="rect">
            <a:avLst/>
          </a:prstGeom>
          <a:noFill/>
          <a:ln w="25400" cap="flat" cmpd="sng" algn="ctr">
            <a:solidFill>
              <a:srgbClr val="DC503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958710" y="317654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R134a</a:t>
            </a:r>
          </a:p>
        </p:txBody>
      </p:sp>
      <p:sp>
        <p:nvSpPr>
          <p:cNvPr id="9" name="ZoneTexte 8"/>
          <p:cNvSpPr txBox="1"/>
          <p:nvPr/>
        </p:nvSpPr>
        <p:spPr>
          <a:xfrm rot="16200000">
            <a:off x="7589469" y="3187900"/>
            <a:ext cx="809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639729"/>
                </a:solidFill>
                <a:latin typeface="Calibri" panose="020F0502020204030204" pitchFamily="34" charset="0"/>
              </a:rPr>
              <a:t>R1234ze</a:t>
            </a:r>
          </a:p>
        </p:txBody>
      </p:sp>
      <p:cxnSp>
        <p:nvCxnSpPr>
          <p:cNvPr id="10" name="Connecteur droit avec flèche 18"/>
          <p:cNvCxnSpPr/>
          <p:nvPr/>
        </p:nvCxnSpPr>
        <p:spPr>
          <a:xfrm>
            <a:off x="4613897" y="1425044"/>
            <a:ext cx="0" cy="3706123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11" name="Connecteur droit avec flèche 19"/>
          <p:cNvCxnSpPr/>
          <p:nvPr/>
        </p:nvCxnSpPr>
        <p:spPr>
          <a:xfrm>
            <a:off x="1365813" y="3308968"/>
            <a:ext cx="6435524" cy="0"/>
          </a:xfrm>
          <a:prstGeom prst="straightConnector1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2" name="ZoneTexte 11"/>
          <p:cNvSpPr txBox="1"/>
          <p:nvPr/>
        </p:nvSpPr>
        <p:spPr>
          <a:xfrm>
            <a:off x="2584199" y="1426399"/>
            <a:ext cx="2018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High Speed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Centrif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.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81422" y="4881890"/>
            <a:ext cx="1241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Screw</a:t>
            </a:r>
            <a:r>
              <a:rPr lang="fr-FR" sz="1100" b="1" dirty="0">
                <a:solidFill>
                  <a:srgbClr val="4D4F53"/>
                </a:solidFill>
                <a:latin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4D4F53"/>
                </a:solidFill>
                <a:latin typeface="Calibri" panose="020F0502020204030204" pitchFamily="34" charset="0"/>
              </a:rPr>
              <a:t>Technology</a:t>
            </a:r>
            <a:endParaRPr lang="fr-FR" sz="1100" b="1" dirty="0">
              <a:solidFill>
                <a:srgbClr val="4D4F53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247" y="1765391"/>
            <a:ext cx="1091387" cy="7061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815" y="2629196"/>
            <a:ext cx="1040130" cy="673026"/>
          </a:xfrm>
          <a:prstGeom prst="rect">
            <a:avLst/>
          </a:prstGeom>
        </p:spPr>
      </p:pic>
      <p:pic>
        <p:nvPicPr>
          <p:cNvPr id="16" name="Picture 25" descr="image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31124" y="2309915"/>
            <a:ext cx="1602469" cy="1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chbad\Desktop\3218-GVAF_3_COMP_XLN_BO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46" b="95909" l="7155" r="97079">
                        <a14:foregroundMark x1="92252" y1="44266" x2="92252" y2="44266"/>
                        <a14:foregroundMark x1="8594" y1="68008" x2="8594" y2="68008"/>
                        <a14:foregroundMark x1="8637" y1="61100" x2="8637" y2="61100"/>
                        <a14:foregroundMark x1="23285" y1="79611" x2="23285" y2="79611"/>
                        <a14:foregroundMark x1="22269" y1="80952" x2="22269" y2="80952"/>
                        <a14:foregroundMark x1="8933" y1="71831" x2="8933" y2="71831"/>
                        <a14:foregroundMark x1="8933" y1="75184" x2="8933" y2="75184"/>
                        <a14:foregroundMark x1="8764" y1="65526" x2="8764" y2="65526"/>
                        <a14:foregroundMark x1="11346" y1="70490" x2="11346" y2="70490"/>
                        <a14:backgroundMark x1="91152" y1="37022" x2="91152" y2="37022"/>
                        <a14:backgroundMark x1="91025" y1="40376" x2="91025" y2="40376"/>
                        <a14:backgroundMark x1="93776" y1="39101" x2="93776" y2="39101"/>
                        <a14:backgroundMark x1="23074" y1="82160" x2="23074" y2="82160"/>
                        <a14:backgroundMark x1="28450" y1="80818" x2="28450" y2="80818"/>
                        <a14:backgroundMark x1="19348" y1="67740" x2="19348" y2="67740"/>
                        <a14:backgroundMark x1="16511" y1="64520" x2="16511" y2="64520"/>
                        <a14:backgroundMark x1="10923" y1="73038" x2="10923" y2="73038"/>
                        <a14:backgroundMark x1="60754" y1="63447" x2="60754" y2="63447"/>
                        <a14:backgroundMark x1="34505" y1="77867" x2="34505" y2="77867"/>
                        <a14:backgroundMark x1="43607" y1="74648" x2="43607" y2="74648"/>
                        <a14:backgroundMark x1="36706" y1="70959" x2="36706" y2="70959"/>
                        <a14:backgroundMark x1="44285" y1="65057" x2="44285" y2="65057"/>
                        <a14:backgroundMark x1="94454" y1="33333" x2="94454" y2="33333"/>
                        <a14:backgroundMark x1="9949" y1="56271" x2="9949" y2="56271"/>
                        <a14:backgroundMark x1="10288" y1="63984" x2="10288" y2="63984"/>
                        <a14:backgroundMark x1="9653" y1="53320" x2="9653" y2="53320"/>
                        <a14:backgroundMark x1="10330" y1="61838" x2="10330" y2="61838"/>
                        <a14:backgroundMark x1="12278" y1="69886" x2="12278" y2="69886"/>
                        <a14:backgroundMark x1="23751" y1="85781" x2="23751" y2="85781"/>
                        <a14:backgroundMark x1="28493" y1="74044" x2="28493" y2="74044"/>
                        <a14:backgroundMark x1="28747" y1="84909" x2="28747" y2="84909"/>
                        <a14:backgroundMark x1="41914" y1="78135" x2="41914" y2="78135"/>
                        <a14:backgroundMark x1="61092" y1="57143" x2="61092" y2="57143"/>
                        <a14:backgroundMark x1="85817" y1="39705" x2="85817" y2="39705"/>
                        <a14:backgroundMark x1="85055" y1="38833" x2="85055" y2="38833"/>
                        <a14:backgroundMark x1="17189" y1="64923" x2="17189" y2="64923"/>
                        <a14:backgroundMark x1="10669" y1="65526" x2="10669" y2="6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227" y="1731311"/>
            <a:ext cx="1548909" cy="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155" y="2601291"/>
            <a:ext cx="1200517" cy="7768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0" y="1735879"/>
            <a:ext cx="1109120" cy="7176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040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229" y="3334299"/>
            <a:ext cx="699206" cy="4637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99" y="3395856"/>
            <a:ext cx="696666" cy="3916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500" y="3380039"/>
            <a:ext cx="688872" cy="3873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201" y="3358223"/>
            <a:ext cx="571680" cy="4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1692541" y="3779067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377603" y="3779067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RTWD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13730" y="3779067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RTWF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002166" y="3779067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RTHF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414993" y="4476471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RTAF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2" b="98101" l="2156" r="98768">
                        <a14:foregroundMark x1="47113" y1="48354" x2="47113" y2="4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756" y="3967934"/>
            <a:ext cx="1391144" cy="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6449709" y="447647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RTAF G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725" y="3334299"/>
            <a:ext cx="699206" cy="46376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65" y="3395856"/>
            <a:ext cx="696666" cy="39169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659" y="3380039"/>
            <a:ext cx="688872" cy="38730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929099" y="3779067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RTWD G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98696" y="3779067"/>
            <a:ext cx="6399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RTWF G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030325" y="3779067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RTHF G</a:t>
            </a:r>
          </a:p>
        </p:txBody>
      </p:sp>
      <p:sp>
        <p:nvSpPr>
          <p:cNvPr id="41" name="ZoneTexte 40"/>
          <p:cNvSpPr txBox="1"/>
          <p:nvPr/>
        </p:nvSpPr>
        <p:spPr>
          <a:xfrm rot="19725500">
            <a:off x="7007636" y="3966114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2018</a:t>
            </a:r>
          </a:p>
        </p:txBody>
      </p:sp>
      <p:sp>
        <p:nvSpPr>
          <p:cNvPr id="42" name="ZoneTexte 41"/>
          <p:cNvSpPr txBox="1"/>
          <p:nvPr/>
        </p:nvSpPr>
        <p:spPr>
          <a:xfrm rot="19725500">
            <a:off x="6979524" y="4424492"/>
            <a:ext cx="638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C00000"/>
                </a:solidFill>
              </a:rPr>
              <a:t>New in</a:t>
            </a:r>
          </a:p>
          <a:p>
            <a:pPr algn="ctr"/>
            <a:r>
              <a:rPr lang="fr-FR" sz="1050" dirty="0">
                <a:solidFill>
                  <a:srgbClr val="C00000"/>
                </a:solidFill>
              </a:rPr>
              <a:t>2017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832538" y="1999581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GVAF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672142" y="3113998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GVWF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536715" y="2994959"/>
            <a:ext cx="780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GVAF XPG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854195" y="1768162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538022"/>
                </a:solidFill>
              </a:rPr>
              <a:t>GVWF G</a:t>
            </a:r>
          </a:p>
        </p:txBody>
      </p:sp>
      <p:sp>
        <p:nvSpPr>
          <p:cNvPr id="47" name="Round Same Side Corner Rectangle 17"/>
          <p:cNvSpPr/>
          <p:nvPr/>
        </p:nvSpPr>
        <p:spPr bwMode="auto">
          <a:xfrm flipH="1" flipV="1">
            <a:off x="3843338" y="887413"/>
            <a:ext cx="5303837" cy="520700"/>
          </a:xfrm>
          <a:prstGeom prst="round2SameRect">
            <a:avLst/>
          </a:prstGeom>
          <a:solidFill>
            <a:srgbClr val="DC50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l-B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Espace réservé du texte 5"/>
          <p:cNvSpPr txBox="1">
            <a:spLocks/>
          </p:cNvSpPr>
          <p:nvPr/>
        </p:nvSpPr>
        <p:spPr>
          <a:xfrm>
            <a:off x="3845743" y="946150"/>
            <a:ext cx="5395912" cy="417513"/>
          </a:xfrm>
          <a:prstGeom prst="roundRect">
            <a:avLst>
              <a:gd name="adj" fmla="val 15847"/>
            </a:avLst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C5034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034"/>
              </a:buClr>
              <a:buSzPct val="90000"/>
              <a:buFont typeface="Wingdings" pitchFamily="2" charset="2"/>
              <a:buChar char="§"/>
              <a:defRPr sz="2800">
                <a:solidFill>
                  <a:srgbClr val="636466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36466"/>
              </a:buClr>
              <a:buFont typeface="Arial" pitchFamily="34" charset="0"/>
              <a:buChar char="•"/>
              <a:defRPr sz="1600">
                <a:solidFill>
                  <a:srgbClr val="636466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636466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36466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fr-FR" sz="2000" b="0" cap="all" dirty="0">
                <a:solidFill>
                  <a:schemeClr val="bg1"/>
                </a:solidFill>
              </a:rPr>
              <a:t>A unique portfolio for </a:t>
            </a:r>
            <a:r>
              <a:rPr lang="fr-FR" sz="2000" b="0" cap="all" dirty="0" err="1">
                <a:solidFill>
                  <a:schemeClr val="bg1"/>
                </a:solidFill>
              </a:rPr>
              <a:t>your</a:t>
            </a:r>
            <a:r>
              <a:rPr lang="fr-FR" sz="2000" b="0" cap="all" dirty="0">
                <a:solidFill>
                  <a:schemeClr val="bg1"/>
                </a:solidFill>
              </a:rPr>
              <a:t> </a:t>
            </a:r>
            <a:r>
              <a:rPr lang="fr-FR" sz="2000" b="0" cap="all" dirty="0" err="1">
                <a:solidFill>
                  <a:schemeClr val="bg1"/>
                </a:solidFill>
              </a:rPr>
              <a:t>needs</a:t>
            </a:r>
            <a:endParaRPr lang="fr-FR" sz="2000" b="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554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103" y="2918766"/>
            <a:ext cx="7520762" cy="1873483"/>
          </a:xfrm>
          <a:prstGeom prst="rect">
            <a:avLst/>
          </a:prstGeom>
        </p:spPr>
      </p:pic>
      <p:pic>
        <p:nvPicPr>
          <p:cNvPr id="66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174" y="1258569"/>
            <a:ext cx="28971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2066925" y="174625"/>
            <a:ext cx="48307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LARGEST </a:t>
            </a:r>
            <a:r>
              <a:rPr lang="en-US" sz="1800" b="0" kern="0" dirty="0" err="1">
                <a:solidFill>
                  <a:schemeClr val="tx1"/>
                </a:solidFill>
              </a:rPr>
              <a:t>CAPACities</a:t>
            </a:r>
            <a:r>
              <a:rPr lang="en-US" sz="1800" b="0" kern="0" dirty="0">
                <a:solidFill>
                  <a:schemeClr val="tx1"/>
                </a:solidFill>
              </a:rPr>
              <a:t> in the industry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2522555" y="1265233"/>
            <a:ext cx="8915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rgbClr val="DC5034"/>
                </a:solidFill>
                <a:latin typeface="+mn-lt"/>
              </a:rPr>
              <a:t>RTWF G</a:t>
            </a:r>
          </a:p>
        </p:txBody>
      </p:sp>
      <p:sp>
        <p:nvSpPr>
          <p:cNvPr id="119" name="ZoneTexte 118"/>
          <p:cNvSpPr txBox="1"/>
          <p:nvPr/>
        </p:nvSpPr>
        <p:spPr>
          <a:xfrm>
            <a:off x="0" y="4968785"/>
            <a:ext cx="4310795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Cooling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capacities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: 12/7°C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evaporator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- 30/35°C 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Entering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fr-FR" sz="700" dirty="0" err="1">
                <a:solidFill>
                  <a:schemeClr val="tx1">
                    <a:lumMod val="50000"/>
                  </a:schemeClr>
                </a:solidFill>
              </a:rPr>
              <a:t>Leaving</a:t>
            </a:r>
            <a:r>
              <a:rPr lang="fr-FR" sz="700" dirty="0">
                <a:solidFill>
                  <a:schemeClr val="tx1">
                    <a:lumMod val="50000"/>
                  </a:schemeClr>
                </a:solidFill>
              </a:rPr>
              <a:t> Condenser</a:t>
            </a:r>
          </a:p>
        </p:txBody>
      </p:sp>
      <p:sp>
        <p:nvSpPr>
          <p:cNvPr id="12300" name="ZoneTexte 1"/>
          <p:cNvSpPr txBox="1">
            <a:spLocks noChangeArrowheads="1"/>
          </p:cNvSpPr>
          <p:nvPr/>
        </p:nvSpPr>
        <p:spPr bwMode="auto">
          <a:xfrm>
            <a:off x="3711809" y="2672545"/>
            <a:ext cx="2034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fr-FR" altLang="fr-FR" sz="1000" dirty="0">
                <a:solidFill>
                  <a:srgbClr val="C00000"/>
                </a:solidFill>
              </a:rPr>
              <a:t>2 circuits - 3 or 4 </a:t>
            </a:r>
            <a:r>
              <a:rPr lang="fr-FR" altLang="fr-FR" sz="1000" dirty="0" err="1">
                <a:solidFill>
                  <a:srgbClr val="C00000"/>
                </a:solidFill>
              </a:rPr>
              <a:t>compressors</a:t>
            </a:r>
            <a:endParaRPr lang="fr-FR" altLang="fr-FR" sz="1000" dirty="0">
              <a:solidFill>
                <a:srgbClr val="C00000"/>
              </a:solidFill>
            </a:endParaRP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703" y="1985883"/>
            <a:ext cx="549829" cy="54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 9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703" y="4483105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11" y="1110725"/>
            <a:ext cx="4226490" cy="4022394"/>
          </a:xfrm>
          <a:prstGeom prst="rect">
            <a:avLst/>
          </a:prstGeom>
        </p:spPr>
      </p:pic>
      <p:sp>
        <p:nvSpPr>
          <p:cNvPr id="28" name="Secteurs 27"/>
          <p:cNvSpPr/>
          <p:nvPr/>
        </p:nvSpPr>
        <p:spPr bwMode="auto">
          <a:xfrm>
            <a:off x="5078081" y="1333882"/>
            <a:ext cx="4137025" cy="4135438"/>
          </a:xfrm>
          <a:prstGeom prst="pie">
            <a:avLst>
              <a:gd name="adj1" fmla="val 13664692"/>
              <a:gd name="adj2" fmla="val 18842891"/>
            </a:avLst>
          </a:prstGeom>
          <a:gradFill flip="none" rotWithShape="1">
            <a:gsLst>
              <a:gs pos="0">
                <a:srgbClr val="66FF66"/>
              </a:gs>
              <a:gs pos="46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101" y="1656344"/>
            <a:ext cx="3146324" cy="2903084"/>
          </a:xfrm>
          <a:prstGeom prst="rect">
            <a:avLst/>
          </a:prstGeom>
        </p:spPr>
      </p:pic>
      <p:sp>
        <p:nvSpPr>
          <p:cNvPr id="57" name="Titre 10"/>
          <p:cNvSpPr>
            <a:spLocks noGrp="1"/>
          </p:cNvSpPr>
          <p:nvPr>
            <p:ph type="title" idx="4294967295"/>
          </p:nvPr>
        </p:nvSpPr>
        <p:spPr>
          <a:xfrm>
            <a:off x="2090738" y="268288"/>
            <a:ext cx="3702050" cy="3937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One platform, Flexible design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262687" y="2527216"/>
            <a:ext cx="1786003" cy="1786349"/>
            <a:chOff x="5850269" y="2478230"/>
            <a:chExt cx="1786003" cy="1786349"/>
          </a:xfrm>
        </p:grpSpPr>
        <p:sp>
          <p:nvSpPr>
            <p:cNvPr id="34" name="Secteurs 33"/>
            <p:cNvSpPr/>
            <p:nvPr/>
          </p:nvSpPr>
          <p:spPr bwMode="auto">
            <a:xfrm>
              <a:off x="5850269" y="2478230"/>
              <a:ext cx="1786003" cy="1786349"/>
            </a:xfrm>
            <a:prstGeom prst="pie">
              <a:avLst>
                <a:gd name="adj1" fmla="val 8143932"/>
                <a:gd name="adj2" fmla="val 2545296"/>
              </a:avLst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17000">
                  <a:srgbClr val="7D8496"/>
                </a:gs>
                <a:gs pos="44000">
                  <a:srgbClr val="E6E6E6"/>
                </a:gs>
                <a:gs pos="92000">
                  <a:srgbClr val="7D8496"/>
                </a:gs>
                <a:gs pos="100000">
                  <a:srgbClr val="E6E6E6"/>
                </a:gs>
              </a:gsLst>
              <a:lin ang="27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1" hangingPunct="1">
                <a:defRPr/>
              </a:pPr>
              <a:endParaRPr lang="fr-FR" sz="2000">
                <a:latin typeface="Arial" charset="0"/>
              </a:endParaRPr>
            </a:p>
          </p:txBody>
        </p:sp>
        <p:pic>
          <p:nvPicPr>
            <p:cNvPr id="13322" name="Imag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350" y="2590800"/>
              <a:ext cx="1525588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ZoneTexte 35"/>
          <p:cNvSpPr txBox="1"/>
          <p:nvPr/>
        </p:nvSpPr>
        <p:spPr bwMode="auto">
          <a:xfrm>
            <a:off x="6528083" y="3937235"/>
            <a:ext cx="52610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First</a:t>
            </a:r>
          </a:p>
          <a:p>
            <a:pPr>
              <a:defRPr/>
            </a:pPr>
            <a:r>
              <a:rPr lang="fr-FR" sz="1200" dirty="0" err="1">
                <a:solidFill>
                  <a:schemeClr val="tx1">
                    <a:lumMod val="50000"/>
                  </a:schemeClr>
                </a:solidFill>
              </a:rPr>
              <a:t>Cost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 bwMode="auto">
          <a:xfrm>
            <a:off x="7231783" y="3937085"/>
            <a:ext cx="911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dirty="0">
                <a:solidFill>
                  <a:schemeClr val="tx1">
                    <a:lumMod val="50000"/>
                  </a:schemeClr>
                </a:solidFill>
              </a:rPr>
              <a:t>High</a:t>
            </a:r>
          </a:p>
          <a:p>
            <a:pPr algn="ctr">
              <a:defRPr/>
            </a:pPr>
            <a:r>
              <a:rPr lang="fr-FR" sz="1200" dirty="0" err="1">
                <a:solidFill>
                  <a:schemeClr val="tx1">
                    <a:lumMod val="50000"/>
                  </a:schemeClr>
                </a:solidFill>
              </a:rPr>
              <a:t>Efficiency</a:t>
            </a:r>
            <a:endParaRPr lang="fr-F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325" name="ZoneTexte 9"/>
          <p:cNvSpPr txBox="1">
            <a:spLocks noChangeArrowheads="1"/>
          </p:cNvSpPr>
          <p:nvPr/>
        </p:nvSpPr>
        <p:spPr bwMode="auto">
          <a:xfrm>
            <a:off x="6696590" y="1334861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200">
                <a:solidFill>
                  <a:srgbClr val="DC5034"/>
                </a:solidFill>
              </a:rPr>
              <a:t>Best Value</a:t>
            </a:r>
          </a:p>
          <a:p>
            <a:pPr algn="ctr"/>
            <a:r>
              <a:rPr lang="fr-FR" altLang="fr-FR" sz="1200">
                <a:solidFill>
                  <a:srgbClr val="DC5034"/>
                </a:solidFill>
              </a:rPr>
              <a:t>for Money</a:t>
            </a:r>
          </a:p>
        </p:txBody>
      </p:sp>
      <p:sp>
        <p:nvSpPr>
          <p:cNvPr id="13326" name="ZoneTexte 11"/>
          <p:cNvSpPr txBox="1">
            <a:spLocks noChangeArrowheads="1"/>
          </p:cNvSpPr>
          <p:nvPr/>
        </p:nvSpPr>
        <p:spPr bwMode="auto">
          <a:xfrm>
            <a:off x="6796810" y="3409724"/>
            <a:ext cx="721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200" dirty="0" err="1">
                <a:solidFill>
                  <a:schemeClr val="bg1"/>
                </a:solidFill>
              </a:rPr>
              <a:t>Criteria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sp>
        <p:nvSpPr>
          <p:cNvPr id="40" name="TextBox 23"/>
          <p:cNvSpPr txBox="1">
            <a:spLocks noChangeArrowheads="1"/>
          </p:cNvSpPr>
          <p:nvPr/>
        </p:nvSpPr>
        <p:spPr bwMode="auto">
          <a:xfrm>
            <a:off x="5692119" y="2215356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HSE</a:t>
            </a: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549244" y="3178366"/>
            <a:ext cx="381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HE</a:t>
            </a: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5856963" y="4136963"/>
            <a:ext cx="374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fr-FR" sz="1100" dirty="0">
                <a:solidFill>
                  <a:schemeClr val="tx1">
                    <a:lumMod val="50000"/>
                  </a:schemeClr>
                </a:solidFill>
              </a:rPr>
              <a:t>SE</a:t>
            </a:r>
          </a:p>
        </p:txBody>
      </p:sp>
      <p:pic>
        <p:nvPicPr>
          <p:cNvPr id="13331" name="Image 9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7082" y="3793105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Flèche droite 23"/>
          <p:cNvSpPr>
            <a:spLocks noChangeArrowheads="1"/>
          </p:cNvSpPr>
          <p:nvPr/>
        </p:nvSpPr>
        <p:spPr bwMode="auto">
          <a:xfrm>
            <a:off x="4619357" y="2346325"/>
            <a:ext cx="962025" cy="11969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4972878" y="9032900"/>
            <a:ext cx="21515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*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Efficiencies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units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fr-FR" sz="800" b="0" dirty="0">
                <a:solidFill>
                  <a:schemeClr val="tx1">
                    <a:lumMod val="50000"/>
                  </a:schemeClr>
                </a:solidFill>
              </a:rPr>
              <a:t> R134a </a:t>
            </a:r>
            <a:r>
              <a:rPr lang="fr-FR" sz="800" b="0" dirty="0" err="1">
                <a:solidFill>
                  <a:schemeClr val="tx1">
                    <a:lumMod val="50000"/>
                  </a:schemeClr>
                </a:solidFill>
              </a:rPr>
              <a:t>refrigerant</a:t>
            </a:r>
            <a:endParaRPr lang="fr-FR" sz="8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ZoneTexte 19"/>
          <p:cNvSpPr txBox="1">
            <a:spLocks noChangeArrowheads="1"/>
          </p:cNvSpPr>
          <p:nvPr/>
        </p:nvSpPr>
        <p:spPr bwMode="auto">
          <a:xfrm>
            <a:off x="1481544" y="3984398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RTWF SE G</a:t>
            </a:r>
          </a:p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Up to 4.9 EER</a:t>
            </a:r>
          </a:p>
          <a:p>
            <a:pPr algn="ctr"/>
            <a:r>
              <a:rPr lang="fr-FR" altLang="fr-FR" sz="800" dirty="0">
                <a:solidFill>
                  <a:schemeClr val="accent6">
                    <a:lumMod val="50000"/>
                  </a:schemeClr>
                </a:solidFill>
              </a:rPr>
              <a:t>Up to 6.6 ESEER</a:t>
            </a:r>
          </a:p>
        </p:txBody>
      </p:sp>
      <p:sp>
        <p:nvSpPr>
          <p:cNvPr id="31" name="Ellipse 30"/>
          <p:cNvSpPr/>
          <p:nvPr/>
        </p:nvSpPr>
        <p:spPr bwMode="auto">
          <a:xfrm>
            <a:off x="1657685" y="1508022"/>
            <a:ext cx="1993383" cy="1614177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649541" y="2884516"/>
            <a:ext cx="661397" cy="1079776"/>
          </a:xfrm>
          <a:prstGeom prst="ellipse">
            <a:avLst/>
          </a:prstGeom>
          <a:solidFill>
            <a:srgbClr val="CC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2980409" y="2215356"/>
            <a:ext cx="1306505" cy="1194368"/>
          </a:xfrm>
          <a:prstGeom prst="ellipse">
            <a:avLst/>
          </a:prstGeom>
          <a:solidFill>
            <a:srgbClr val="CC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2017154" y="1791484"/>
            <a:ext cx="124585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50" dirty="0"/>
              <a:t>RTWF HSE G</a:t>
            </a:r>
          </a:p>
          <a:p>
            <a:pPr algn="ctr"/>
            <a:r>
              <a:rPr lang="fr-FR" altLang="fr-FR" sz="1050" dirty="0"/>
              <a:t>Up to 5.1 EER</a:t>
            </a:r>
          </a:p>
          <a:p>
            <a:pPr algn="ctr"/>
            <a:r>
              <a:rPr lang="fr-FR" altLang="fr-FR" sz="1050" dirty="0"/>
              <a:t>Up to 6.8 ESEER</a:t>
            </a:r>
          </a:p>
        </p:txBody>
      </p:sp>
      <p:sp>
        <p:nvSpPr>
          <p:cNvPr id="29" name="ZoneTexte 19"/>
          <p:cNvSpPr txBox="1">
            <a:spLocks noChangeArrowheads="1"/>
          </p:cNvSpPr>
          <p:nvPr/>
        </p:nvSpPr>
        <p:spPr bwMode="auto">
          <a:xfrm>
            <a:off x="3160517" y="2540412"/>
            <a:ext cx="9973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800" dirty="0"/>
              <a:t>RTWF HE G</a:t>
            </a:r>
          </a:p>
          <a:p>
            <a:pPr algn="ctr"/>
            <a:r>
              <a:rPr lang="fr-FR" altLang="fr-FR" sz="800" dirty="0"/>
              <a:t>Up to 5.2 EER</a:t>
            </a:r>
          </a:p>
          <a:p>
            <a:pPr algn="ctr"/>
            <a:r>
              <a:rPr lang="fr-FR" altLang="fr-FR" sz="800" dirty="0"/>
              <a:t>Up to 6.7 ESEER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0"/>
          <p:cNvSpPr txBox="1">
            <a:spLocks/>
          </p:cNvSpPr>
          <p:nvPr/>
        </p:nvSpPr>
        <p:spPr>
          <a:xfrm>
            <a:off x="2093913" y="268288"/>
            <a:ext cx="370205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UNIT DESIGN</a:t>
            </a:r>
          </a:p>
        </p:txBody>
      </p:sp>
      <p:pic>
        <p:nvPicPr>
          <p:cNvPr id="14339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1146175"/>
            <a:ext cx="4103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Ellipse 9"/>
          <p:cNvSpPr>
            <a:spLocks noChangeArrowheads="1"/>
          </p:cNvSpPr>
          <p:nvPr/>
        </p:nvSpPr>
        <p:spPr bwMode="auto">
          <a:xfrm>
            <a:off x="820738" y="1863725"/>
            <a:ext cx="255587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1" name="Ellipse 11"/>
          <p:cNvSpPr>
            <a:spLocks noChangeArrowheads="1"/>
          </p:cNvSpPr>
          <p:nvPr/>
        </p:nvSpPr>
        <p:spPr bwMode="auto">
          <a:xfrm>
            <a:off x="1154113" y="2570163"/>
            <a:ext cx="255587" cy="25558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2" name="Ellipse 13"/>
          <p:cNvSpPr>
            <a:spLocks noChangeArrowheads="1"/>
          </p:cNvSpPr>
          <p:nvPr/>
        </p:nvSpPr>
        <p:spPr bwMode="auto">
          <a:xfrm>
            <a:off x="1381125" y="1719263"/>
            <a:ext cx="255588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343" name="Ellipse 15"/>
          <p:cNvSpPr>
            <a:spLocks noChangeArrowheads="1"/>
          </p:cNvSpPr>
          <p:nvPr/>
        </p:nvSpPr>
        <p:spPr bwMode="auto">
          <a:xfrm>
            <a:off x="2068513" y="1708150"/>
            <a:ext cx="255587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344" name="Ellipse 17"/>
          <p:cNvSpPr>
            <a:spLocks noChangeArrowheads="1"/>
          </p:cNvSpPr>
          <p:nvPr/>
        </p:nvSpPr>
        <p:spPr bwMode="auto">
          <a:xfrm>
            <a:off x="4443413" y="1279345"/>
            <a:ext cx="257175" cy="2555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345" name="Ellipse 18"/>
          <p:cNvSpPr>
            <a:spLocks noChangeArrowheads="1"/>
          </p:cNvSpPr>
          <p:nvPr/>
        </p:nvSpPr>
        <p:spPr bwMode="auto">
          <a:xfrm>
            <a:off x="4443413" y="1994080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54575" y="1279345"/>
            <a:ext cx="3810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Compressor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Direct drive, low speed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Load matching down to 15% of full load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854575" y="1994080"/>
            <a:ext cx="3810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Heat Exchangers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Cross Flow Serial Heat Exchangers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Trane patented evaporator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New condenser design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Designed to convert Trane compressor design into premium performance at all applications</a:t>
            </a:r>
          </a:p>
        </p:txBody>
      </p:sp>
      <p:sp>
        <p:nvSpPr>
          <p:cNvPr id="14348" name="Ellipse 23"/>
          <p:cNvSpPr>
            <a:spLocks noChangeArrowheads="1"/>
          </p:cNvSpPr>
          <p:nvPr/>
        </p:nvSpPr>
        <p:spPr bwMode="auto">
          <a:xfrm>
            <a:off x="4443413" y="3181350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854575" y="3181350"/>
            <a:ext cx="3810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 err="1">
                <a:solidFill>
                  <a:srgbClr val="DC5034"/>
                </a:solidFill>
              </a:rPr>
              <a:t>Controls</a:t>
            </a:r>
            <a:endParaRPr lang="fr-FR" sz="1400" dirty="0">
              <a:solidFill>
                <a:srgbClr val="DC50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Fastest controls of the industry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Safe VPF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No nuisance trips (Adaptive controls)</a:t>
            </a:r>
          </a:p>
          <a:p>
            <a:pPr marL="742950" lvl="1" indent="-285750">
              <a:buFont typeface="Calibri" panose="020F0502020204030204" pitchFamily="34" charset="0"/>
              <a:buChar char="₋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Temperature control within 0.3C </a:t>
            </a:r>
            <a:endParaRPr lang="fr-FR" sz="10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350" name="Ellipse 25"/>
          <p:cNvSpPr>
            <a:spLocks noChangeArrowheads="1"/>
          </p:cNvSpPr>
          <p:nvPr/>
        </p:nvSpPr>
        <p:spPr bwMode="auto">
          <a:xfrm>
            <a:off x="4443413" y="4135438"/>
            <a:ext cx="257175" cy="257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11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854575" y="4135438"/>
            <a:ext cx="38100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Adaptive Frequency</a:t>
            </a:r>
            <a:r>
              <a:rPr lang="en-US" sz="1400" dirty="0">
                <a:solidFill>
                  <a:srgbClr val="DC5034"/>
                </a:solidFill>
                <a:latin typeface="Calibri"/>
              </a:rPr>
              <a:t>™</a:t>
            </a:r>
            <a:r>
              <a:rPr lang="en-US" sz="1400" dirty="0">
                <a:solidFill>
                  <a:srgbClr val="DC5034"/>
                </a:solidFill>
              </a:rPr>
              <a:t> Drive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Industry leading Seasonal Efficiency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Eliminates inrush current</a:t>
            </a:r>
          </a:p>
        </p:txBody>
      </p:sp>
      <p:sp>
        <p:nvSpPr>
          <p:cNvPr id="35" name="Forme libre 34"/>
          <p:cNvSpPr/>
          <p:nvPr/>
        </p:nvSpPr>
        <p:spPr bwMode="auto">
          <a:xfrm>
            <a:off x="1641475" y="2154238"/>
            <a:ext cx="1503363" cy="2306637"/>
          </a:xfrm>
          <a:custGeom>
            <a:avLst/>
            <a:gdLst>
              <a:gd name="connsiteX0" fmla="*/ 640934 w 1384418"/>
              <a:gd name="connsiteY0" fmla="*/ 2307365 h 2307365"/>
              <a:gd name="connsiteX1" fmla="*/ 0 w 1384418"/>
              <a:gd name="connsiteY1" fmla="*/ 0 h 2307365"/>
              <a:gd name="connsiteX2" fmla="*/ 1384418 w 1384418"/>
              <a:gd name="connsiteY2" fmla="*/ 1281869 h 2307365"/>
              <a:gd name="connsiteX0" fmla="*/ 640934 w 1504059"/>
              <a:gd name="connsiteY0" fmla="*/ 2307365 h 2307365"/>
              <a:gd name="connsiteX1" fmla="*/ 0 w 1504059"/>
              <a:gd name="connsiteY1" fmla="*/ 0 h 2307365"/>
              <a:gd name="connsiteX2" fmla="*/ 1504059 w 1504059"/>
              <a:gd name="connsiteY2" fmla="*/ 1392965 h 230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4059" h="2307365">
                <a:moveTo>
                  <a:pt x="640934" y="2307365"/>
                </a:moveTo>
                <a:lnTo>
                  <a:pt x="0" y="0"/>
                </a:lnTo>
                <a:lnTo>
                  <a:pt x="1504059" y="1392965"/>
                </a:lnTo>
              </a:path>
            </a:pathLst>
          </a:custGeom>
          <a:gradFill>
            <a:gsLst>
              <a:gs pos="0">
                <a:schemeClr val="bg1">
                  <a:lumMod val="65000"/>
                  <a:alpha val="44000"/>
                </a:schemeClr>
              </a:gs>
              <a:gs pos="46000">
                <a:schemeClr val="bg1"/>
              </a:gs>
            </a:gsLst>
            <a:lin ang="5400000" scaled="1"/>
          </a:gra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068513" y="3380043"/>
            <a:ext cx="1449273" cy="14492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21215470" lon="19225877" rev="21138432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endParaRPr lang="fr-FR">
              <a:latin typeface="Arial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2614199" y="3454400"/>
            <a:ext cx="1524328" cy="1150402"/>
            <a:chOff x="2260128" y="-336499"/>
            <a:chExt cx="3434947" cy="2592335"/>
          </a:xfrm>
          <a:scene3d>
            <a:camera prst="orthographicFront">
              <a:rot lat="21299999" lon="0" rev="0"/>
            </a:camera>
            <a:lightRig rig="threePt" dir="t"/>
          </a:scene3d>
        </p:grpSpPr>
        <p:sp>
          <p:nvSpPr>
            <p:cNvPr id="38" name="Rectangle 37"/>
            <p:cNvSpPr/>
            <p:nvPr/>
          </p:nvSpPr>
          <p:spPr bwMode="auto">
            <a:xfrm>
              <a:off x="2632105" y="188007"/>
              <a:ext cx="2657742" cy="16487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pic>
          <p:nvPicPr>
            <p:cNvPr id="39" name="Imag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128" y="-336499"/>
              <a:ext cx="3434947" cy="259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0"/>
          <p:cNvSpPr txBox="1">
            <a:spLocks/>
          </p:cNvSpPr>
          <p:nvPr/>
        </p:nvSpPr>
        <p:spPr>
          <a:xfrm>
            <a:off x="2068513" y="268288"/>
            <a:ext cx="4499556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VARIABLE FLOW for </a:t>
            </a:r>
            <a:r>
              <a:rPr lang="en-US" sz="1800" b="0" kern="0" dirty="0" err="1">
                <a:solidFill>
                  <a:schemeClr val="tx1"/>
                </a:solidFill>
              </a:rPr>
              <a:t>PrEMIER</a:t>
            </a:r>
            <a:r>
              <a:rPr lang="en-US" sz="1800" b="0" kern="0" dirty="0">
                <a:solidFill>
                  <a:schemeClr val="tx1"/>
                </a:solidFill>
              </a:rPr>
              <a:t> SYSTEM EFFICIENCY</a:t>
            </a:r>
          </a:p>
        </p:txBody>
      </p:sp>
      <p:pic>
        <p:nvPicPr>
          <p:cNvPr id="16387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1490663"/>
            <a:ext cx="33289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 rot="16200000">
            <a:off x="-131762" y="1947863"/>
            <a:ext cx="10080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Pressure Drop</a:t>
            </a: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3304382" y="1905793"/>
            <a:ext cx="9144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 err="1">
                <a:solidFill>
                  <a:schemeClr val="tx1">
                    <a:lumMod val="50000"/>
                  </a:schemeClr>
                </a:solidFill>
              </a:rPr>
              <a:t>Pump</a:t>
            </a: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Power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4825" y="4222750"/>
            <a:ext cx="75882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Flow Rate</a:t>
            </a:r>
          </a:p>
        </p:txBody>
      </p:sp>
      <p:sp>
        <p:nvSpPr>
          <p:cNvPr id="16391" name="Ellipse 7"/>
          <p:cNvSpPr>
            <a:spLocks noChangeArrowheads="1"/>
          </p:cNvSpPr>
          <p:nvPr/>
        </p:nvSpPr>
        <p:spPr bwMode="auto">
          <a:xfrm>
            <a:off x="2695575" y="2822575"/>
            <a:ext cx="130175" cy="1301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2" name="Ellipse 28"/>
          <p:cNvSpPr>
            <a:spLocks noChangeArrowheads="1"/>
          </p:cNvSpPr>
          <p:nvPr/>
        </p:nvSpPr>
        <p:spPr bwMode="auto">
          <a:xfrm>
            <a:off x="1571625" y="3797300"/>
            <a:ext cx="130175" cy="130175"/>
          </a:xfrm>
          <a:prstGeom prst="ellipse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3" name="ZoneTexte 12"/>
          <p:cNvSpPr txBox="1">
            <a:spLocks noChangeArrowheads="1"/>
          </p:cNvSpPr>
          <p:nvPr/>
        </p:nvSpPr>
        <p:spPr bwMode="auto">
          <a:xfrm>
            <a:off x="2505075" y="4244975"/>
            <a:ext cx="5095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4" name="Ellipse 47"/>
          <p:cNvSpPr>
            <a:spLocks noChangeArrowheads="1"/>
          </p:cNvSpPr>
          <p:nvPr/>
        </p:nvSpPr>
        <p:spPr bwMode="auto">
          <a:xfrm>
            <a:off x="1571625" y="3963988"/>
            <a:ext cx="130175" cy="130175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395" name="ZoneTexte 49"/>
          <p:cNvSpPr txBox="1">
            <a:spLocks noChangeArrowheads="1"/>
          </p:cNvSpPr>
          <p:nvPr/>
        </p:nvSpPr>
        <p:spPr bwMode="auto">
          <a:xfrm>
            <a:off x="3663950" y="2763838"/>
            <a:ext cx="509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6" name="ZoneTexte 50"/>
          <p:cNvSpPr txBox="1">
            <a:spLocks noChangeArrowheads="1"/>
          </p:cNvSpPr>
          <p:nvPr/>
        </p:nvSpPr>
        <p:spPr bwMode="auto">
          <a:xfrm>
            <a:off x="3622675" y="3863975"/>
            <a:ext cx="766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12.5%</a:t>
            </a:r>
          </a:p>
        </p:txBody>
      </p:sp>
      <p:sp>
        <p:nvSpPr>
          <p:cNvPr id="16397" name="ZoneTexte 54"/>
          <p:cNvSpPr txBox="1">
            <a:spLocks noChangeArrowheads="1"/>
          </p:cNvSpPr>
          <p:nvPr/>
        </p:nvSpPr>
        <p:spPr bwMode="auto">
          <a:xfrm>
            <a:off x="-6350" y="2763838"/>
            <a:ext cx="511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000" b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6398" name="ZoneTexte 55"/>
          <p:cNvSpPr txBox="1">
            <a:spLocks noChangeArrowheads="1"/>
          </p:cNvSpPr>
          <p:nvPr/>
        </p:nvSpPr>
        <p:spPr bwMode="auto">
          <a:xfrm>
            <a:off x="-12700" y="3697288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25%</a:t>
            </a:r>
          </a:p>
        </p:txBody>
      </p:sp>
      <p:sp>
        <p:nvSpPr>
          <p:cNvPr id="16399" name="ZoneTexte 56"/>
          <p:cNvSpPr txBox="1">
            <a:spLocks noChangeArrowheads="1"/>
          </p:cNvSpPr>
          <p:nvPr/>
        </p:nvSpPr>
        <p:spPr bwMode="auto">
          <a:xfrm>
            <a:off x="1339850" y="4244975"/>
            <a:ext cx="59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r-FR" altLang="fr-FR" sz="1600">
                <a:solidFill>
                  <a:srgbClr val="538022"/>
                </a:solidFill>
              </a:rPr>
              <a:t>50%</a:t>
            </a:r>
          </a:p>
        </p:txBody>
      </p:sp>
      <p:cxnSp>
        <p:nvCxnSpPr>
          <p:cNvPr id="16400" name="Connecteur droit avec flèche 44"/>
          <p:cNvCxnSpPr>
            <a:cxnSpLocks noChangeShapeType="1"/>
            <a:stCxn id="16391" idx="2"/>
          </p:cNvCxnSpPr>
          <p:nvPr/>
        </p:nvCxnSpPr>
        <p:spPr bwMode="auto">
          <a:xfrm flipH="1">
            <a:off x="495300" y="2887663"/>
            <a:ext cx="2200275" cy="1587"/>
          </a:xfrm>
          <a:prstGeom prst="straightConnector1">
            <a:avLst/>
          </a:prstGeom>
          <a:noFill/>
          <a:ln w="28575" algn="ctr">
            <a:solidFill>
              <a:srgbClr val="DC50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Connecteur droit avec flèche 45"/>
          <p:cNvCxnSpPr>
            <a:cxnSpLocks noChangeShapeType="1"/>
            <a:stCxn id="16391" idx="6"/>
            <a:endCxn id="16395" idx="1"/>
          </p:cNvCxnSpPr>
          <p:nvPr/>
        </p:nvCxnSpPr>
        <p:spPr bwMode="auto">
          <a:xfrm flipV="1">
            <a:off x="2825750" y="2886075"/>
            <a:ext cx="838200" cy="1588"/>
          </a:xfrm>
          <a:prstGeom prst="straightConnector1">
            <a:avLst/>
          </a:prstGeom>
          <a:noFill/>
          <a:ln w="28575" algn="ctr">
            <a:solidFill>
              <a:srgbClr val="DC50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2" name="Connecteur droit avec flèche 46"/>
          <p:cNvCxnSpPr>
            <a:cxnSpLocks noChangeShapeType="1"/>
            <a:stCxn id="16392" idx="2"/>
            <a:endCxn id="16398" idx="3"/>
          </p:cNvCxnSpPr>
          <p:nvPr/>
        </p:nvCxnSpPr>
        <p:spPr bwMode="auto">
          <a:xfrm flipH="1">
            <a:off x="582613" y="3862388"/>
            <a:ext cx="989012" cy="4762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3" name="Connecteur droit avec flèche 47"/>
          <p:cNvCxnSpPr>
            <a:cxnSpLocks noChangeShapeType="1"/>
            <a:stCxn id="16394" idx="6"/>
          </p:cNvCxnSpPr>
          <p:nvPr/>
        </p:nvCxnSpPr>
        <p:spPr bwMode="auto">
          <a:xfrm flipV="1">
            <a:off x="1701800" y="4029075"/>
            <a:ext cx="1936750" cy="0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Connecteur droit avec flèche 49"/>
          <p:cNvCxnSpPr>
            <a:cxnSpLocks noChangeShapeType="1"/>
            <a:stCxn id="16392" idx="4"/>
            <a:endCxn id="16399" idx="0"/>
          </p:cNvCxnSpPr>
          <p:nvPr/>
        </p:nvCxnSpPr>
        <p:spPr bwMode="auto">
          <a:xfrm>
            <a:off x="1636713" y="3927475"/>
            <a:ext cx="0" cy="317500"/>
          </a:xfrm>
          <a:prstGeom prst="straightConnector1">
            <a:avLst/>
          </a:prstGeom>
          <a:noFill/>
          <a:ln w="9525" algn="ctr">
            <a:solidFill>
              <a:srgbClr val="53802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Connecteur droit avec flèche 50"/>
          <p:cNvCxnSpPr>
            <a:cxnSpLocks noChangeShapeType="1"/>
            <a:stCxn id="16391" idx="4"/>
            <a:endCxn id="16393" idx="0"/>
          </p:cNvCxnSpPr>
          <p:nvPr/>
        </p:nvCxnSpPr>
        <p:spPr bwMode="auto">
          <a:xfrm flipH="1">
            <a:off x="2760663" y="2952750"/>
            <a:ext cx="0" cy="12922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ZoneTexte 51"/>
          <p:cNvSpPr txBox="1"/>
          <p:nvPr/>
        </p:nvSpPr>
        <p:spPr>
          <a:xfrm>
            <a:off x="4292600" y="1628775"/>
            <a:ext cx="484780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400" b="0" dirty="0">
              <a:solidFill>
                <a:srgbClr val="DC5034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rgbClr val="DC5034"/>
                </a:solidFill>
              </a:rPr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Less pump power for more system efficiency</a:t>
            </a:r>
          </a:p>
          <a:p>
            <a:pPr marL="742950" lvl="1" indent="-28575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80% part load = 51% pump power</a:t>
            </a:r>
          </a:p>
          <a:p>
            <a:pPr marL="1200150" lvl="2" indent="-285750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è"/>
              <a:defRPr/>
            </a:pPr>
            <a:r>
              <a:rPr lang="en-US" sz="1200" b="0" dirty="0">
                <a:solidFill>
                  <a:schemeClr val="tx1">
                    <a:lumMod val="50000"/>
                  </a:schemeClr>
                </a:solidFill>
              </a:rPr>
              <a:t>60% part load = 22% pump power</a:t>
            </a: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Clr>
                <a:srgbClr val="538022"/>
              </a:buClr>
              <a:buFont typeface="Wingdings" panose="05000000000000000000" pitchFamily="2" charset="2"/>
              <a:buChar char="è"/>
              <a:defRPr/>
            </a:pPr>
            <a:r>
              <a:rPr lang="en-US" sz="1400" dirty="0">
                <a:solidFill>
                  <a:srgbClr val="538022"/>
                </a:solidFill>
              </a:rPr>
              <a:t>50% part load = 12.5% pump power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Constant temperatures</a:t>
            </a:r>
          </a:p>
          <a:p>
            <a:pPr marL="742950" lvl="1" indent="-285750">
              <a:buFont typeface="Wingdings" panose="05000000000000000000" pitchFamily="2" charset="2"/>
              <a:buChar char="è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Accurate stable controls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Lower speed: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Lower pump wear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Less noise in piping and valves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Capacity increase of existing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defRPr/>
            </a:pPr>
            <a:endParaRPr lang="fr-FR" sz="1400" b="0" dirty="0">
              <a:solidFill>
                <a:srgbClr val="DC5034"/>
              </a:solidFill>
            </a:endParaRPr>
          </a:p>
        </p:txBody>
      </p:sp>
      <p:sp>
        <p:nvSpPr>
          <p:cNvPr id="16407" name="Ellipse 7"/>
          <p:cNvSpPr>
            <a:spLocks noChangeArrowheads="1"/>
          </p:cNvSpPr>
          <p:nvPr/>
        </p:nvSpPr>
        <p:spPr bwMode="auto">
          <a:xfrm>
            <a:off x="2217738" y="3284538"/>
            <a:ext cx="130175" cy="1301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08" name="Ellipse 7"/>
          <p:cNvSpPr>
            <a:spLocks noChangeArrowheads="1"/>
          </p:cNvSpPr>
          <p:nvPr/>
        </p:nvSpPr>
        <p:spPr bwMode="auto">
          <a:xfrm>
            <a:off x="1792288" y="3656013"/>
            <a:ext cx="130175" cy="130175"/>
          </a:xfrm>
          <a:prstGeom prst="ellipse">
            <a:avLst/>
          </a:prstGeom>
          <a:solidFill>
            <a:srgbClr val="C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09" name="Ellipse 7"/>
          <p:cNvSpPr>
            <a:spLocks noChangeArrowheads="1"/>
          </p:cNvSpPr>
          <p:nvPr/>
        </p:nvSpPr>
        <p:spPr bwMode="auto">
          <a:xfrm>
            <a:off x="2235200" y="3457575"/>
            <a:ext cx="130175" cy="130175"/>
          </a:xfrm>
          <a:prstGeom prst="ellipse">
            <a:avLst/>
          </a:prstGeom>
          <a:solidFill>
            <a:srgbClr val="7030A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0" name="Ellipse 7"/>
          <p:cNvSpPr>
            <a:spLocks noChangeArrowheads="1"/>
          </p:cNvSpPr>
          <p:nvPr/>
        </p:nvSpPr>
        <p:spPr bwMode="auto">
          <a:xfrm>
            <a:off x="1792288" y="3833813"/>
            <a:ext cx="130175" cy="130175"/>
          </a:xfrm>
          <a:prstGeom prst="ellipse">
            <a:avLst/>
          </a:prstGeom>
          <a:solidFill>
            <a:srgbClr val="7030A0">
              <a:alpha val="6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1" name="Ellipse 7"/>
          <p:cNvSpPr>
            <a:spLocks noChangeArrowheads="1"/>
          </p:cNvSpPr>
          <p:nvPr/>
        </p:nvSpPr>
        <p:spPr bwMode="auto">
          <a:xfrm>
            <a:off x="2235200" y="3308350"/>
            <a:ext cx="130175" cy="130175"/>
          </a:xfrm>
          <a:prstGeom prst="ellipse">
            <a:avLst/>
          </a:prstGeom>
          <a:solidFill>
            <a:srgbClr val="C00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2" name="ZoneTexte 57"/>
          <p:cNvSpPr txBox="1">
            <a:spLocks noChangeArrowheads="1"/>
          </p:cNvSpPr>
          <p:nvPr/>
        </p:nvSpPr>
        <p:spPr bwMode="auto">
          <a:xfrm rot="559934">
            <a:off x="598488" y="1685925"/>
            <a:ext cx="7159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b="0">
                <a:solidFill>
                  <a:srgbClr val="C00000"/>
                </a:solidFill>
              </a:rPr>
              <a:t>Full speed</a:t>
            </a:r>
          </a:p>
        </p:txBody>
      </p:sp>
      <p:sp>
        <p:nvSpPr>
          <p:cNvPr id="16413" name="ZoneTexte 58"/>
          <p:cNvSpPr txBox="1">
            <a:spLocks noChangeArrowheads="1"/>
          </p:cNvSpPr>
          <p:nvPr/>
        </p:nvSpPr>
        <p:spPr bwMode="auto">
          <a:xfrm rot="1194173">
            <a:off x="558800" y="3348038"/>
            <a:ext cx="9937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900" b="0">
                <a:solidFill>
                  <a:srgbClr val="538022"/>
                </a:solidFill>
              </a:rPr>
              <a:t>Reduced speed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2584450"/>
            <a:ext cx="26479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e 5"/>
          <p:cNvGrpSpPr>
            <a:grpSpLocks/>
          </p:cNvGrpSpPr>
          <p:nvPr/>
        </p:nvGrpSpPr>
        <p:grpSpPr bwMode="auto">
          <a:xfrm>
            <a:off x="1095375" y="2084388"/>
            <a:ext cx="3271838" cy="3475037"/>
            <a:chOff x="179388" y="1198563"/>
            <a:chExt cx="2838450" cy="3014662"/>
          </a:xfrm>
        </p:grpSpPr>
        <p:sp>
          <p:nvSpPr>
            <p:cNvPr id="5" name="Secteurs 4"/>
            <p:cNvSpPr/>
            <p:nvPr/>
          </p:nvSpPr>
          <p:spPr bwMode="auto">
            <a:xfrm>
              <a:off x="179388" y="1427176"/>
              <a:ext cx="2838450" cy="2786049"/>
            </a:xfrm>
            <a:prstGeom prst="pie">
              <a:avLst>
                <a:gd name="adj1" fmla="val 10783543"/>
                <a:gd name="adj2" fmla="val 16200000"/>
              </a:avLst>
            </a:prstGeom>
            <a:gradFill flip="none" rotWithShape="1">
              <a:gsLst>
                <a:gs pos="0">
                  <a:schemeClr val="accent5"/>
                </a:gs>
                <a:gs pos="10000">
                  <a:srgbClr val="FFFF66"/>
                </a:gs>
                <a:gs pos="100000">
                  <a:srgbClr val="92D050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fr-FR" sz="4000">
                <a:latin typeface="Arial" charset="0"/>
              </a:endParaRPr>
            </a:p>
          </p:txBody>
        </p:sp>
        <p:pic>
          <p:nvPicPr>
            <p:cNvPr id="17424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1" y="1646238"/>
              <a:ext cx="2290762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435551" y="2847055"/>
              <a:ext cx="684479" cy="373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Min. Flow</a:t>
              </a:r>
            </a:p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038634" y="2829152"/>
              <a:ext cx="718909" cy="3732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Max. Flow</a:t>
              </a:r>
            </a:p>
            <a:p>
              <a:pPr algn="ctr">
                <a:defRPr/>
              </a:pPr>
              <a:r>
                <a:rPr lang="fr-FR" sz="1100" b="0" dirty="0">
                  <a:solidFill>
                    <a:schemeClr val="tx1">
                      <a:lumMod val="50000"/>
                    </a:schemeClr>
                  </a:solidFill>
                </a:rPr>
                <a:t>150%</a:t>
              </a:r>
            </a:p>
          </p:txBody>
        </p:sp>
        <p:sp>
          <p:nvSpPr>
            <p:cNvPr id="17427" name="ZoneTexte 33"/>
            <p:cNvSpPr txBox="1">
              <a:spLocks noChangeArrowheads="1"/>
            </p:cNvSpPr>
            <p:nvPr/>
          </p:nvSpPr>
          <p:spPr bwMode="auto">
            <a:xfrm>
              <a:off x="1365958" y="1198563"/>
              <a:ext cx="473246" cy="520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Nom.</a:t>
              </a:r>
            </a:p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Flow</a:t>
              </a:r>
            </a:p>
            <a:p>
              <a:pPr algn="ctr"/>
              <a:r>
                <a:rPr lang="fr-FR" altLang="fr-FR" sz="1100" b="0">
                  <a:solidFill>
                    <a:srgbClr val="C00000"/>
                  </a:solidFill>
                </a:rPr>
                <a:t>100%</a:t>
              </a:r>
            </a:p>
          </p:txBody>
        </p:sp>
        <p:sp>
          <p:nvSpPr>
            <p:cNvPr id="17428" name="ZoneTexte 30"/>
            <p:cNvSpPr txBox="1">
              <a:spLocks noChangeArrowheads="1"/>
            </p:cNvSpPr>
            <p:nvPr/>
          </p:nvSpPr>
          <p:spPr bwMode="auto">
            <a:xfrm rot="-2572817">
              <a:off x="227201" y="1806658"/>
              <a:ext cx="1017213" cy="32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fr-FR" altLang="fr-FR" sz="1800" b="0">
                  <a:solidFill>
                    <a:srgbClr val="538022"/>
                  </a:solidFill>
                </a:rPr>
                <a:t>VPF Area</a:t>
              </a: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4692650" y="1258888"/>
            <a:ext cx="424815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400" dirty="0" err="1">
                <a:solidFill>
                  <a:srgbClr val="DC5034"/>
                </a:solidFill>
              </a:rPr>
              <a:t>SmartFlow</a:t>
            </a:r>
            <a:r>
              <a:rPr lang="en-US" sz="1400" dirty="0">
                <a:solidFill>
                  <a:srgbClr val="DC5034"/>
                </a:solidFill>
              </a:rPr>
              <a:t> Control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Algorithm designed to handle variations of 10% per minute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Maintains water temperature within 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±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0.3</a:t>
            </a:r>
            <a:r>
              <a:rPr lang="en-US" sz="1400" b="0" baseline="30000" dirty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Ability to deliver a signal to control variable speed pump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384" name="ZoneTexte 16383"/>
          <p:cNvSpPr txBox="1"/>
          <p:nvPr/>
        </p:nvSpPr>
        <p:spPr>
          <a:xfrm rot="16200000">
            <a:off x="4770438" y="3408363"/>
            <a:ext cx="11223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%Flow variation</a:t>
            </a:r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7381875" y="3498851"/>
            <a:ext cx="152558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Leaving Water temp </a:t>
            </a:r>
            <a:r>
              <a:rPr lang="en-US" sz="1000" b="0" baseline="30000" dirty="0" err="1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US" sz="1000" b="0" dirty="0" err="1">
                <a:solidFill>
                  <a:schemeClr val="tx1">
                    <a:lumMod val="50000"/>
                  </a:schemeClr>
                </a:solidFill>
              </a:rPr>
              <a:t>C</a:t>
            </a:r>
            <a:endParaRPr lang="en-US" sz="1000" b="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7415" name="Connecteur droit 16385"/>
          <p:cNvCxnSpPr>
            <a:cxnSpLocks noChangeShapeType="1"/>
          </p:cNvCxnSpPr>
          <p:nvPr/>
        </p:nvCxnSpPr>
        <p:spPr bwMode="auto">
          <a:xfrm flipH="1">
            <a:off x="6746875" y="3708400"/>
            <a:ext cx="452438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Connecteur droit 47"/>
          <p:cNvCxnSpPr>
            <a:cxnSpLocks noChangeShapeType="1"/>
          </p:cNvCxnSpPr>
          <p:nvPr/>
        </p:nvCxnSpPr>
        <p:spPr bwMode="auto">
          <a:xfrm flipH="1">
            <a:off x="6746875" y="3865563"/>
            <a:ext cx="452438" cy="0"/>
          </a:xfrm>
          <a:prstGeom prst="lin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Connecteur droit avec flèche 16393"/>
          <p:cNvCxnSpPr>
            <a:cxnSpLocks noChangeShapeType="1"/>
          </p:cNvCxnSpPr>
          <p:nvPr/>
        </p:nvCxnSpPr>
        <p:spPr bwMode="auto">
          <a:xfrm flipV="1">
            <a:off x="6973888" y="3570288"/>
            <a:ext cx="0" cy="138112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Connecteur droit avec flèche 50"/>
          <p:cNvCxnSpPr>
            <a:cxnSpLocks noChangeShapeType="1"/>
          </p:cNvCxnSpPr>
          <p:nvPr/>
        </p:nvCxnSpPr>
        <p:spPr bwMode="auto">
          <a:xfrm>
            <a:off x="6973888" y="3873500"/>
            <a:ext cx="0" cy="1365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ZoneTexte 16394"/>
          <p:cNvSpPr txBox="1">
            <a:spLocks noChangeArrowheads="1"/>
          </p:cNvSpPr>
          <p:nvPr/>
        </p:nvSpPr>
        <p:spPr bwMode="auto">
          <a:xfrm>
            <a:off x="6605588" y="3265488"/>
            <a:ext cx="750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altLang="fr-FR" sz="1400" b="0">
                <a:solidFill>
                  <a:srgbClr val="C00000"/>
                </a:solidFill>
                <a:latin typeface="Calibri" pitchFamily="34" charset="0"/>
              </a:rPr>
              <a:t>±0.3</a:t>
            </a:r>
            <a:r>
              <a:rPr lang="fr-FR" altLang="fr-FR" sz="1400" b="0" baseline="30000">
                <a:solidFill>
                  <a:srgbClr val="C00000"/>
                </a:solidFill>
                <a:latin typeface="Calibri" pitchFamily="34" charset="0"/>
              </a:rPr>
              <a:t>o</a:t>
            </a:r>
            <a:r>
              <a:rPr lang="fr-FR" altLang="fr-FR" sz="1400" b="0">
                <a:solidFill>
                  <a:srgbClr val="C00000"/>
                </a:solidFill>
                <a:latin typeface="Calibri" pitchFamily="34" charset="0"/>
              </a:rPr>
              <a:t>C</a:t>
            </a:r>
            <a:endParaRPr lang="fr-FR" altLang="fr-FR" sz="1400" b="0">
              <a:solidFill>
                <a:srgbClr val="C000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208713" y="4783138"/>
            <a:ext cx="1074737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b="0" dirty="0">
                <a:solidFill>
                  <a:schemeClr val="tx1">
                    <a:lumMod val="50000"/>
                  </a:schemeClr>
                </a:solidFill>
              </a:rPr>
              <a:t> Time (minutes)</a:t>
            </a:r>
          </a:p>
        </p:txBody>
      </p:sp>
      <p:sp>
        <p:nvSpPr>
          <p:cNvPr id="22" name="Titre 10"/>
          <p:cNvSpPr txBox="1">
            <a:spLocks/>
          </p:cNvSpPr>
          <p:nvPr/>
        </p:nvSpPr>
        <p:spPr>
          <a:xfrm>
            <a:off x="2084388" y="268288"/>
            <a:ext cx="4114800" cy="3937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cap="all">
                <a:solidFill>
                  <a:srgbClr val="DC5034"/>
                </a:solidFill>
                <a:latin typeface="+mn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C00000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1800" b="0" kern="0" dirty="0">
                <a:solidFill>
                  <a:schemeClr val="tx1"/>
                </a:solidFill>
              </a:rPr>
              <a:t>VARIABLE FLOW COMPATIBILITY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73088" y="1258888"/>
            <a:ext cx="42481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sz="1400" dirty="0">
                <a:solidFill>
                  <a:srgbClr val="DC5034"/>
                </a:solidFill>
              </a:rPr>
              <a:t>Evaporator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50000"/>
                  </a:schemeClr>
                </a:solidFill>
              </a:rPr>
              <a:t>Designed to manage VPF*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sz="1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55678" y="4906169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1">
                    <a:lumMod val="50000"/>
                  </a:schemeClr>
                </a:solidFill>
              </a:rPr>
              <a:t>*Variable Primary Flow</a:t>
            </a:r>
            <a:endParaRPr lang="fr-FR" sz="1000" b="0" dirty="0">
              <a:solidFill>
                <a:srgbClr val="DC5034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emplate A">
  <a:themeElements>
    <a:clrScheme name="Trane rental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008370"/>
      </a:accent1>
      <a:accent2>
        <a:srgbClr val="005288"/>
      </a:accent2>
      <a:accent3>
        <a:srgbClr val="BC9B6A"/>
      </a:accent3>
      <a:accent4>
        <a:srgbClr val="00B9E4"/>
      </a:accent4>
      <a:accent5>
        <a:srgbClr val="DC5034"/>
      </a:accent5>
      <a:accent6>
        <a:srgbClr val="BABABA"/>
      </a:accent6>
      <a:hlink>
        <a:srgbClr val="008370"/>
      </a:hlink>
      <a:folHlink>
        <a:srgbClr val="008370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b="0" dirty="0" smtClean="0">
            <a:solidFill>
              <a:srgbClr val="DC5034"/>
            </a:solidFill>
          </a:defRPr>
        </a:defPPr>
      </a:lstStyle>
    </a:tx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and Center Document" ma:contentTypeID="0x010100623A585F11ADF846B5BB023162F8E3F400142C3D88DB21794E8995C96E073F795F" ma:contentTypeVersion="7" ma:contentTypeDescription="" ma:contentTypeScope="" ma:versionID="ec01575920667804c5d94c90936dd761">
  <xsd:schema xmlns:xsd="http://www.w3.org/2001/XMLSchema" xmlns:xs="http://www.w3.org/2001/XMLSchema" xmlns:p="http://schemas.microsoft.com/office/2006/metadata/properties" xmlns:ns2="84cc6bd9-9186-4141-a024-1526ab71006b" targetNamespace="http://schemas.microsoft.com/office/2006/metadata/properties" ma:root="true" ma:fieldsID="9437a1ad61a556de52e0e1c76a644564" ns2:_="">
    <xsd:import namespace="84cc6bd9-9186-4141-a024-1526ab71006b"/>
    <xsd:element name="properties">
      <xsd:complexType>
        <xsd:sequence>
          <xsd:element name="documentManagement">
            <xsd:complexType>
              <xsd:all>
                <xsd:element ref="ns2:Branded_x0020_Materials" minOccurs="0"/>
                <xsd:element ref="ns2:Brand" minOccurs="0"/>
                <xsd:element ref="ns2:Top-Level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c6bd9-9186-4141-a024-1526ab71006b" elementFormDefault="qualified">
    <xsd:import namespace="http://schemas.microsoft.com/office/2006/documentManagement/types"/>
    <xsd:import namespace="http://schemas.microsoft.com/office/infopath/2007/PartnerControls"/>
    <xsd:element name="Branded_x0020_Materials" ma:index="8" nillable="true" ma:displayName="Branded Materials" ma:list="{9f5b573d-7a0c-4962-8f2a-cd1c9f95f5ff}" ma:internalName="Branded_x0020_Materials" ma:showField="Title" ma:web="84cc6bd9-9186-4141-a024-1526ab71006b">
      <xsd:simpleType>
        <xsd:restriction base="dms:Lookup"/>
      </xsd:simpleType>
    </xsd:element>
    <xsd:element name="Brand" ma:index="9" nillable="true" ma:displayName="Brand" ma:internalName="Bran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can Standard Heating &amp; Air Conditioning"/>
                    <xsd:enumeration value="ARO"/>
                    <xsd:enumeration value="Club Car"/>
                    <xsd:enumeration value="Hussmann"/>
                    <xsd:enumeration value="Ingersoll Rand"/>
                    <xsd:enumeration value="Schlage"/>
                    <xsd:enumeration value="Thermo King"/>
                    <xsd:enumeration value="Trane"/>
                    <xsd:enumeration value="Sector"/>
                  </xsd:restriction>
                </xsd:simpleType>
              </xsd:element>
            </xsd:sequence>
          </xsd:extension>
        </xsd:complexContent>
      </xsd:complexType>
    </xsd:element>
    <xsd:element name="Top-Level_x0020_Category" ma:index="11" nillable="true" ma:displayName="Top-Level Category" ma:format="Dropdown" ma:internalName="Top_x002d_Level_x0020_Category" ma:readOnly="false">
      <xsd:simpleType>
        <xsd:restriction base="dms:Choice">
          <xsd:enumeration value="Advocacy"/>
          <xsd:enumeration value="Brand Strategy"/>
          <xsd:enumeration value="Brand Standards"/>
          <xsd:enumeration value="Brand Applications"/>
          <xsd:enumeration value="Branded Materials"/>
          <xsd:enumeration value="Image Library"/>
          <xsd:enumeration value="Samples Gallery"/>
          <xsd:enumeration value="Preferred Suppliers"/>
          <xsd:enumeration value="FAQs"/>
          <xsd:enumeration value="Contact 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-Level_x0020_Category xmlns="84cc6bd9-9186-4141-a024-1526ab71006b">Branded Materials</Top-Level_x0020_Category>
    <Branded_x0020_Materials xmlns="84cc6bd9-9186-4141-a024-1526ab71006b">26</Branded_x0020_Materials>
    <Brand xmlns="84cc6bd9-9186-4141-a024-1526ab71006b">
      <Value>Trane</Value>
    </Brand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191A029-684B-419F-94C1-F6E6ACE9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c6bd9-9186-4141-a024-1526ab710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A00FE-FADA-4BB7-9269-D0AE5FEB012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84cc6bd9-9186-4141-a024-1526ab71006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BCA238-0482-421C-8C55-42DBFE03B95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26771</TotalTime>
  <Words>1328</Words>
  <Application>Microsoft Office PowerPoint</Application>
  <PresentationFormat>Экран (16:9)</PresentationFormat>
  <Paragraphs>382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Franklin Gothic Book</vt:lpstr>
      <vt:lpstr>Haettenschweiler</vt:lpstr>
      <vt:lpstr>Times New Roman</vt:lpstr>
      <vt:lpstr>Wingdings</vt:lpstr>
      <vt:lpstr>ヒラギノ角ゴ Pro W3</vt:lpstr>
      <vt:lpstr>1_Template 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One platform, Flexible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Trane PowerPoint Template_Gray</dc:title>
  <dc:creator>Aditya Agarwal</dc:creator>
  <cp:keywords>Trane PowerPoint Template_Gray</cp:keywords>
  <cp:lastModifiedBy>Пользователь</cp:lastModifiedBy>
  <cp:revision>1384</cp:revision>
  <cp:lastPrinted>2016-02-03T10:35:13Z</cp:lastPrinted>
  <dcterms:created xsi:type="dcterms:W3CDTF">2001-06-01T18:18:43Z</dcterms:created>
  <dcterms:modified xsi:type="dcterms:W3CDTF">2020-01-24T13:26:14Z</dcterms:modified>
</cp:coreProperties>
</file>