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61" r:id="rId3"/>
    <p:sldId id="262" r:id="rId4"/>
    <p:sldId id="290" r:id="rId5"/>
    <p:sldId id="263" r:id="rId6"/>
    <p:sldId id="281" r:id="rId7"/>
    <p:sldId id="280" r:id="rId8"/>
    <p:sldId id="296" r:id="rId9"/>
    <p:sldId id="297" r:id="rId10"/>
    <p:sldId id="298" r:id="rId11"/>
    <p:sldId id="265" r:id="rId12"/>
    <p:sldId id="287" r:id="rId13"/>
    <p:sldId id="288" r:id="rId14"/>
    <p:sldId id="293" r:id="rId15"/>
    <p:sldId id="286" r:id="rId16"/>
    <p:sldId id="268" r:id="rId17"/>
    <p:sldId id="269" r:id="rId18"/>
    <p:sldId id="270" r:id="rId19"/>
    <p:sldId id="271" r:id="rId20"/>
    <p:sldId id="272" r:id="rId21"/>
    <p:sldId id="273" r:id="rId22"/>
    <p:sldId id="294" r:id="rId23"/>
    <p:sldId id="274" r:id="rId24"/>
    <p:sldId id="275" r:id="rId25"/>
    <p:sldId id="295" r:id="rId26"/>
    <p:sldId id="277" r:id="rId27"/>
    <p:sldId id="278" r:id="rId28"/>
  </p:sldIdLst>
  <p:sldSz cx="12993688" cy="9720263"/>
  <p:notesSz cx="6858000" cy="9144000"/>
  <p:defaultTextStyle>
    <a:defPPr>
      <a:defRPr lang="en-US"/>
    </a:defPPr>
    <a:lvl1pPr marL="0" algn="l" defTabSz="648950" rtl="0" eaLnBrk="1" latinLnBrk="0" hangingPunct="1">
      <a:defRPr sz="2600" kern="1200">
        <a:solidFill>
          <a:schemeClr val="tx1"/>
        </a:solidFill>
        <a:latin typeface="+mn-lt"/>
        <a:ea typeface="+mn-ea"/>
        <a:cs typeface="+mn-cs"/>
      </a:defRPr>
    </a:lvl1pPr>
    <a:lvl2pPr marL="648950" algn="l" defTabSz="648950" rtl="0" eaLnBrk="1" latinLnBrk="0" hangingPunct="1">
      <a:defRPr sz="2600" kern="1200">
        <a:solidFill>
          <a:schemeClr val="tx1"/>
        </a:solidFill>
        <a:latin typeface="+mn-lt"/>
        <a:ea typeface="+mn-ea"/>
        <a:cs typeface="+mn-cs"/>
      </a:defRPr>
    </a:lvl2pPr>
    <a:lvl3pPr marL="1297899" algn="l" defTabSz="648950" rtl="0" eaLnBrk="1" latinLnBrk="0" hangingPunct="1">
      <a:defRPr sz="2600" kern="1200">
        <a:solidFill>
          <a:schemeClr val="tx1"/>
        </a:solidFill>
        <a:latin typeface="+mn-lt"/>
        <a:ea typeface="+mn-ea"/>
        <a:cs typeface="+mn-cs"/>
      </a:defRPr>
    </a:lvl3pPr>
    <a:lvl4pPr marL="1946849" algn="l" defTabSz="648950" rtl="0" eaLnBrk="1" latinLnBrk="0" hangingPunct="1">
      <a:defRPr sz="2600" kern="1200">
        <a:solidFill>
          <a:schemeClr val="tx1"/>
        </a:solidFill>
        <a:latin typeface="+mn-lt"/>
        <a:ea typeface="+mn-ea"/>
        <a:cs typeface="+mn-cs"/>
      </a:defRPr>
    </a:lvl4pPr>
    <a:lvl5pPr marL="2595799" algn="l" defTabSz="648950" rtl="0" eaLnBrk="1" latinLnBrk="0" hangingPunct="1">
      <a:defRPr sz="2600" kern="1200">
        <a:solidFill>
          <a:schemeClr val="tx1"/>
        </a:solidFill>
        <a:latin typeface="+mn-lt"/>
        <a:ea typeface="+mn-ea"/>
        <a:cs typeface="+mn-cs"/>
      </a:defRPr>
    </a:lvl5pPr>
    <a:lvl6pPr marL="3244748" algn="l" defTabSz="648950" rtl="0" eaLnBrk="1" latinLnBrk="0" hangingPunct="1">
      <a:defRPr sz="2600" kern="1200">
        <a:solidFill>
          <a:schemeClr val="tx1"/>
        </a:solidFill>
        <a:latin typeface="+mn-lt"/>
        <a:ea typeface="+mn-ea"/>
        <a:cs typeface="+mn-cs"/>
      </a:defRPr>
    </a:lvl6pPr>
    <a:lvl7pPr marL="3893698" algn="l" defTabSz="648950" rtl="0" eaLnBrk="1" latinLnBrk="0" hangingPunct="1">
      <a:defRPr sz="2600" kern="1200">
        <a:solidFill>
          <a:schemeClr val="tx1"/>
        </a:solidFill>
        <a:latin typeface="+mn-lt"/>
        <a:ea typeface="+mn-ea"/>
        <a:cs typeface="+mn-cs"/>
      </a:defRPr>
    </a:lvl7pPr>
    <a:lvl8pPr marL="4542648" algn="l" defTabSz="648950" rtl="0" eaLnBrk="1" latinLnBrk="0" hangingPunct="1">
      <a:defRPr sz="2600" kern="1200">
        <a:solidFill>
          <a:schemeClr val="tx1"/>
        </a:solidFill>
        <a:latin typeface="+mn-lt"/>
        <a:ea typeface="+mn-ea"/>
        <a:cs typeface="+mn-cs"/>
      </a:defRPr>
    </a:lvl8pPr>
    <a:lvl9pPr marL="5191597" algn="l" defTabSz="64895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1">
          <p15:clr>
            <a:srgbClr val="A4A3A4"/>
          </p15:clr>
        </p15:guide>
        <p15:guide id="2" pos="409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8242F"/>
    <a:srgbClr val="FFFFFF"/>
    <a:srgbClr val="8E2162"/>
    <a:srgbClr val="3D6DAF"/>
    <a:srgbClr val="FF7C80"/>
    <a:srgbClr val="FFCC66"/>
    <a:srgbClr val="329FC6"/>
    <a:srgbClr val="389AA2"/>
    <a:srgbClr val="FEFDFF"/>
    <a:srgbClr val="FFF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7"/>
    <p:restoredTop sz="94751" autoAdjust="0"/>
  </p:normalViewPr>
  <p:slideViewPr>
    <p:cSldViewPr snapToGrid="0" snapToObjects="1">
      <p:cViewPr varScale="1">
        <p:scale>
          <a:sx n="85" d="100"/>
          <a:sy n="85" d="100"/>
        </p:scale>
        <p:origin x="1560" y="114"/>
      </p:cViewPr>
      <p:guideLst>
        <p:guide orient="horz" pos="3061"/>
        <p:guide pos="40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5741A-87FE-304D-9A68-7B709EFE4AEE}" type="datetimeFigureOut">
              <a:rPr lang="en-US" smtClean="0"/>
              <a:pPr/>
              <a:t>1/27/2020</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00FF9-F9EC-0C40-B5D1-62C60A193DF8}" type="slidenum">
              <a:rPr lang="en-US" smtClean="0"/>
              <a:pPr/>
              <a:t>‹#›</a:t>
            </a:fld>
            <a:endParaRPr lang="en-US"/>
          </a:p>
        </p:txBody>
      </p:sp>
    </p:spTree>
    <p:extLst>
      <p:ext uri="{BB962C8B-B14F-4D97-AF65-F5344CB8AC3E}">
        <p14:creationId xmlns:p14="http://schemas.microsoft.com/office/powerpoint/2010/main" val="46464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687388"/>
            <a:ext cx="4695825" cy="351472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CD91A-CD00-4F58-9C62-63E66E636351}" type="slidenum">
              <a:rPr lang="en-US" smtClean="0"/>
              <a:t>13</a:t>
            </a:fld>
            <a:endParaRPr lang="en-US"/>
          </a:p>
        </p:txBody>
      </p:sp>
    </p:spTree>
    <p:extLst>
      <p:ext uri="{BB962C8B-B14F-4D97-AF65-F5344CB8AC3E}">
        <p14:creationId xmlns:p14="http://schemas.microsoft.com/office/powerpoint/2010/main" val="415570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685800"/>
            <a:ext cx="4581525" cy="3429000"/>
          </a:xfrm>
          <a:prstGeom prst="rect">
            <a:avLst/>
          </a:prstGeom>
        </p:spPr>
      </p:sp>
      <p:sp>
        <p:nvSpPr>
          <p:cNvPr id="3" name="Notes Placeholder 2"/>
          <p:cNvSpPr>
            <a:spLocks noGrp="1"/>
          </p:cNvSpPr>
          <p:nvPr>
            <p:ph type="body" idx="1"/>
          </p:nvPr>
        </p:nvSpPr>
        <p:spPr/>
        <p:txBody>
          <a:bodyPr/>
          <a:lstStyle/>
          <a:p>
            <a:r>
              <a:rPr lang="en-US" sz="1200" dirty="0">
                <a:latin typeface="Arial" panose="020B0604020202020204" pitchFamily="34" charset="0"/>
              </a:rPr>
              <a:t>The Economizer will always take advantage of cooler outdoor air to satisfy a cooling load in a conditioned space minimizing the need for mechanical cooling (with compressors). Thanks to the Trane CH536 Controller, you won’t have to do a thing – the machine will automatically switch to free cooling mode every time it sees an opportunity to reduce energy consumption.</a:t>
            </a:r>
          </a:p>
          <a:p>
            <a:endParaRPr lang="fr-FR" sz="1200" dirty="0">
              <a:latin typeface="Arial" panose="020B0604020202020204" pitchFamily="34" charset="0"/>
            </a:endParaRPr>
          </a:p>
          <a:p>
            <a:r>
              <a:rPr lang="fr-FR" sz="1200" dirty="0">
                <a:latin typeface="Arial" panose="020B0604020202020204" pitchFamily="34" charset="0"/>
              </a:rPr>
              <a:t>The damper </a:t>
            </a:r>
            <a:r>
              <a:rPr lang="fr-FR" sz="1200" dirty="0" err="1">
                <a:latin typeface="Arial" panose="020B0604020202020204" pitchFamily="34" charset="0"/>
              </a:rPr>
              <a:t>is</a:t>
            </a:r>
            <a:r>
              <a:rPr lang="fr-FR" sz="1200" dirty="0">
                <a:latin typeface="Arial" panose="020B0604020202020204" pitchFamily="34" charset="0"/>
              </a:rPr>
              <a:t> </a:t>
            </a:r>
            <a:r>
              <a:rPr lang="fr-FR" sz="1200" dirty="0" err="1">
                <a:latin typeface="Arial" panose="020B0604020202020204" pitchFamily="34" charset="0"/>
              </a:rPr>
              <a:t>driven</a:t>
            </a:r>
            <a:r>
              <a:rPr lang="fr-FR" sz="1200" dirty="0">
                <a:latin typeface="Arial" panose="020B0604020202020204" pitchFamily="34" charset="0"/>
              </a:rPr>
              <a:t> by a </a:t>
            </a:r>
            <a:r>
              <a:rPr lang="fr-FR" sz="1200" dirty="0" err="1">
                <a:latin typeface="Arial" panose="020B0604020202020204" pitchFamily="34" charset="0"/>
              </a:rPr>
              <a:t>Modbus</a:t>
            </a:r>
            <a:r>
              <a:rPr lang="fr-FR" sz="1200" dirty="0">
                <a:latin typeface="Arial" panose="020B0604020202020204" pitchFamily="34" charset="0"/>
              </a:rPr>
              <a:t> </a:t>
            </a:r>
            <a:r>
              <a:rPr lang="fr-FR" sz="1200" dirty="0" err="1">
                <a:latin typeface="Arial" panose="020B0604020202020204" pitchFamily="34" charset="0"/>
              </a:rPr>
              <a:t>device</a:t>
            </a:r>
            <a:r>
              <a:rPr lang="fr-FR" sz="1200" dirty="0">
                <a:latin typeface="Arial" panose="020B0604020202020204" pitchFamily="34" charset="0"/>
              </a:rPr>
              <a:t>, </a:t>
            </a:r>
            <a:r>
              <a:rPr lang="fr-FR" sz="1200" dirty="0" err="1">
                <a:latin typeface="Arial" panose="020B0604020202020204" pitchFamily="34" charset="0"/>
              </a:rPr>
              <a:t>which</a:t>
            </a:r>
            <a:r>
              <a:rPr lang="fr-FR" sz="1200" dirty="0">
                <a:latin typeface="Arial" panose="020B0604020202020204" pitchFamily="34" charset="0"/>
              </a:rPr>
              <a:t> </a:t>
            </a:r>
            <a:r>
              <a:rPr lang="fr-FR" sz="1200" dirty="0" err="1">
                <a:latin typeface="Arial" panose="020B0604020202020204" pitchFamily="34" charset="0"/>
              </a:rPr>
              <a:t>makes</a:t>
            </a:r>
            <a:r>
              <a:rPr lang="fr-FR" sz="1200" dirty="0">
                <a:latin typeface="Arial" panose="020B0604020202020204" pitchFamily="34" charset="0"/>
              </a:rPr>
              <a:t> </a:t>
            </a:r>
            <a:r>
              <a:rPr lang="fr-FR" sz="1200" dirty="0" err="1">
                <a:latin typeface="Arial" panose="020B0604020202020204" pitchFamily="34" charset="0"/>
              </a:rPr>
              <a:t>it</a:t>
            </a:r>
            <a:r>
              <a:rPr lang="fr-FR" sz="1200" dirty="0">
                <a:latin typeface="Arial" panose="020B0604020202020204" pitchFamily="34" charset="0"/>
              </a:rPr>
              <a:t> </a:t>
            </a:r>
            <a:r>
              <a:rPr lang="fr-FR" sz="1200" dirty="0" err="1">
                <a:latin typeface="Arial" panose="020B0604020202020204" pitchFamily="34" charset="0"/>
              </a:rPr>
              <a:t>very</a:t>
            </a:r>
            <a:r>
              <a:rPr lang="fr-FR" sz="1200" dirty="0">
                <a:latin typeface="Arial" panose="020B0604020202020204" pitchFamily="34" charset="0"/>
              </a:rPr>
              <a:t> </a:t>
            </a:r>
            <a:r>
              <a:rPr lang="fr-FR" sz="1200" dirty="0" err="1">
                <a:latin typeface="Arial" panose="020B0604020202020204" pitchFamily="34" charset="0"/>
              </a:rPr>
              <a:t>easy</a:t>
            </a:r>
            <a:r>
              <a:rPr lang="fr-FR" sz="1200" dirty="0">
                <a:latin typeface="Arial" panose="020B0604020202020204" pitchFamily="34" charset="0"/>
              </a:rPr>
              <a:t> to </a:t>
            </a:r>
            <a:r>
              <a:rPr lang="fr-FR" sz="1200" dirty="0" err="1">
                <a:latin typeface="Arial" panose="020B0604020202020204" pitchFamily="34" charset="0"/>
              </a:rPr>
              <a:t>connect</a:t>
            </a:r>
            <a:r>
              <a:rPr lang="fr-FR" sz="1200" dirty="0">
                <a:latin typeface="Arial" panose="020B0604020202020204" pitchFamily="34" charset="0"/>
              </a:rPr>
              <a:t> </a:t>
            </a:r>
            <a:r>
              <a:rPr lang="fr-FR" sz="1200" dirty="0" err="1">
                <a:latin typeface="Arial" panose="020B0604020202020204" pitchFamily="34" charset="0"/>
              </a:rPr>
              <a:t>directly</a:t>
            </a:r>
            <a:r>
              <a:rPr lang="fr-FR" sz="1200" dirty="0">
                <a:latin typeface="Arial" panose="020B0604020202020204" pitchFamily="34" charset="0"/>
              </a:rPr>
              <a:t> to the BMS,</a:t>
            </a:r>
            <a:r>
              <a:rPr lang="fr-FR" sz="1200" baseline="0" dirty="0">
                <a:latin typeface="Arial" panose="020B0604020202020204" pitchFamily="34" charset="0"/>
              </a:rPr>
              <a:t> in </a:t>
            </a:r>
            <a:r>
              <a:rPr lang="fr-FR" sz="1200" baseline="0" dirty="0" err="1">
                <a:latin typeface="Arial" panose="020B0604020202020204" pitchFamily="34" charset="0"/>
              </a:rPr>
              <a:t>order</a:t>
            </a:r>
            <a:r>
              <a:rPr lang="fr-FR" sz="1200" baseline="0" dirty="0">
                <a:latin typeface="Arial" panose="020B0604020202020204" pitchFamily="34" charset="0"/>
              </a:rPr>
              <a:t> to control ventilation </a:t>
            </a:r>
            <a:r>
              <a:rPr lang="fr-FR" sz="1200" baseline="0" dirty="0" err="1">
                <a:latin typeface="Arial" panose="020B0604020202020204" pitchFamily="34" charset="0"/>
              </a:rPr>
              <a:t>from</a:t>
            </a:r>
            <a:r>
              <a:rPr lang="fr-FR" sz="1200" baseline="0" dirty="0">
                <a:latin typeface="Arial" panose="020B0604020202020204" pitchFamily="34" charset="0"/>
              </a:rPr>
              <a:t> an </a:t>
            </a:r>
            <a:r>
              <a:rPr lang="fr-FR" sz="1200" baseline="0" dirty="0" err="1">
                <a:latin typeface="Arial" panose="020B0604020202020204" pitchFamily="34" charset="0"/>
              </a:rPr>
              <a:t>external</a:t>
            </a:r>
            <a:r>
              <a:rPr lang="fr-FR" sz="1200" baseline="0" dirty="0">
                <a:latin typeface="Arial" panose="020B0604020202020204" pitchFamily="34" charset="0"/>
              </a:rPr>
              <a:t> input.</a:t>
            </a:r>
            <a:endParaRPr lang="en-US" sz="1200" dirty="0">
              <a:latin typeface="Arial" panose="020B0604020202020204" pitchFamily="34" charset="0"/>
            </a:endParaRPr>
          </a:p>
          <a:p>
            <a:endParaRPr lang="fr-FR" sz="1200" dirty="0">
              <a:solidFill>
                <a:prstClr val="black"/>
              </a:solidFill>
              <a:latin typeface="Arial" panose="020B0604020202020204" pitchFamily="34" charset="0"/>
            </a:endParaRPr>
          </a:p>
          <a:p>
            <a:r>
              <a:rPr lang="fr-FR" sz="1200" dirty="0">
                <a:solidFill>
                  <a:prstClr val="black"/>
                </a:solidFill>
                <a:latin typeface="Arial" panose="020B0604020202020204" pitchFamily="34" charset="0"/>
              </a:rPr>
              <a:t>Free</a:t>
            </a:r>
            <a:r>
              <a:rPr lang="fr-FR" sz="1200" baseline="0" dirty="0">
                <a:solidFill>
                  <a:prstClr val="black"/>
                </a:solidFill>
                <a:latin typeface="Arial" panose="020B0604020202020204" pitchFamily="34" charset="0"/>
              </a:rPr>
              <a:t> </a:t>
            </a:r>
            <a:r>
              <a:rPr lang="fr-FR" sz="1200" baseline="0" dirty="0" err="1">
                <a:solidFill>
                  <a:prstClr val="black"/>
                </a:solidFill>
                <a:latin typeface="Arial" panose="020B0604020202020204" pitchFamily="34" charset="0"/>
              </a:rPr>
              <a:t>cooling</a:t>
            </a:r>
            <a:r>
              <a:rPr lang="fr-FR" sz="1200" baseline="0" dirty="0">
                <a:solidFill>
                  <a:prstClr val="black"/>
                </a:solidFill>
                <a:latin typeface="Arial" panose="020B0604020202020204" pitchFamily="34" charset="0"/>
              </a:rPr>
              <a:t> </a:t>
            </a:r>
            <a:r>
              <a:rPr lang="fr-FR" sz="1400" dirty="0">
                <a:solidFill>
                  <a:prstClr val="black"/>
                </a:solidFill>
              </a:rPr>
              <a:t>Control </a:t>
            </a:r>
            <a:r>
              <a:rPr lang="fr-FR" sz="1400" dirty="0" err="1">
                <a:solidFill>
                  <a:prstClr val="black"/>
                </a:solidFill>
              </a:rPr>
              <a:t>strategies</a:t>
            </a:r>
            <a:r>
              <a:rPr lang="fr-FR" sz="1400" dirty="0">
                <a:solidFill>
                  <a:prstClr val="black"/>
                </a:solidFill>
              </a:rPr>
              <a:t> </a:t>
            </a:r>
            <a:r>
              <a:rPr lang="fr-FR" sz="1400" dirty="0" err="1">
                <a:solidFill>
                  <a:prstClr val="black"/>
                </a:solidFill>
              </a:rPr>
              <a:t>available</a:t>
            </a:r>
            <a:r>
              <a:rPr lang="fr-FR" sz="1400" dirty="0">
                <a:solidFill>
                  <a:prstClr val="black"/>
                </a:solidFill>
              </a:rPr>
              <a:t>:</a:t>
            </a:r>
            <a:endParaRPr lang="en-US" sz="1400" dirty="0">
              <a:solidFill>
                <a:prstClr val="black"/>
              </a:solidFill>
            </a:endParaRPr>
          </a:p>
          <a:p>
            <a:r>
              <a:rPr lang="en-US" sz="1400" dirty="0">
                <a:solidFill>
                  <a:prstClr val="black"/>
                </a:solidFill>
              </a:rPr>
              <a:t>1) Dry Bulb Control (only compares indoor and outdoor temperatures):   </a:t>
            </a:r>
            <a:r>
              <a:rPr lang="en-US" sz="1400" b="1" dirty="0">
                <a:solidFill>
                  <a:prstClr val="black"/>
                </a:solidFill>
              </a:rPr>
              <a:t>“RAT - OAT &gt; 2°C”</a:t>
            </a:r>
            <a:endParaRPr lang="en-US" sz="1400" b="0" dirty="0">
              <a:solidFill>
                <a:prstClr val="black"/>
              </a:solidFill>
              <a:sym typeface="Wingdings" panose="05000000000000000000" pitchFamily="2" charset="2"/>
            </a:endParaRPr>
          </a:p>
          <a:p>
            <a:r>
              <a:rPr lang="en-US" sz="1400" dirty="0">
                <a:solidFill>
                  <a:prstClr val="black"/>
                </a:solidFill>
              </a:rPr>
              <a:t>2) Enthalpy comparative</a:t>
            </a:r>
            <a:r>
              <a:rPr lang="en-US" sz="1400" baseline="0" dirty="0">
                <a:solidFill>
                  <a:prstClr val="black"/>
                </a:solidFill>
              </a:rPr>
              <a:t> (compares indoor and outdoor ENTALPHY, which includes both temperature and humidity, thus taking into account the full energy content in the air. Using this control strategy can offer more possibilities for energy savings.</a:t>
            </a:r>
            <a:r>
              <a:rPr lang="en-US" sz="1400" dirty="0">
                <a:solidFill>
                  <a:prstClr val="black"/>
                </a:solidFill>
              </a:rPr>
              <a:t>  </a:t>
            </a:r>
            <a:r>
              <a:rPr lang="en-US" sz="1400" b="1" dirty="0">
                <a:solidFill>
                  <a:prstClr val="black"/>
                </a:solidFill>
              </a:rPr>
              <a:t>“RAE – OAE &gt; 7kJ/kg” </a:t>
            </a:r>
            <a:r>
              <a:rPr lang="en-US" sz="1400" dirty="0">
                <a:solidFill>
                  <a:prstClr val="black"/>
                </a:solidFill>
              </a:rPr>
              <a:t>(optional)</a:t>
            </a:r>
          </a:p>
          <a:p>
            <a:endParaRPr lang="fr-FR" sz="1400" dirty="0">
              <a:solidFill>
                <a:prstClr val="black"/>
              </a:solidFill>
            </a:endParaRPr>
          </a:p>
          <a:p>
            <a:r>
              <a:rPr lang="fr-FR" sz="1400" dirty="0" err="1">
                <a:solidFill>
                  <a:prstClr val="black"/>
                </a:solidFill>
              </a:rPr>
              <a:t>Fresh</a:t>
            </a:r>
            <a:r>
              <a:rPr lang="fr-FR" sz="1400" dirty="0">
                <a:solidFill>
                  <a:prstClr val="black"/>
                </a:solidFill>
              </a:rPr>
              <a:t> air management:</a:t>
            </a:r>
          </a:p>
          <a:p>
            <a:endParaRPr lang="fr-FR" sz="1400" dirty="0">
              <a:solidFill>
                <a:prstClr val="black"/>
              </a:solidFill>
            </a:endParaRPr>
          </a:p>
          <a:p>
            <a:pPr marL="342900" indent="-342900">
              <a:buAutoNum type="arabicParenR"/>
            </a:pPr>
            <a:r>
              <a:rPr lang="fr-FR" sz="1400" b="1" dirty="0">
                <a:solidFill>
                  <a:prstClr val="black"/>
                </a:solidFill>
              </a:rPr>
              <a:t>Default:</a:t>
            </a:r>
            <a:r>
              <a:rPr lang="fr-FR" sz="1400" b="1" baseline="0" dirty="0">
                <a:solidFill>
                  <a:prstClr val="black"/>
                </a:solidFill>
              </a:rPr>
              <a:t> Free </a:t>
            </a:r>
            <a:r>
              <a:rPr lang="fr-FR" sz="1400" b="1" baseline="0" dirty="0" err="1">
                <a:solidFill>
                  <a:prstClr val="black"/>
                </a:solidFill>
              </a:rPr>
              <a:t>cooling</a:t>
            </a:r>
            <a:r>
              <a:rPr lang="fr-FR" sz="1400" b="1" baseline="0" dirty="0">
                <a:solidFill>
                  <a:prstClr val="black"/>
                </a:solidFill>
              </a:rPr>
              <a:t> </a:t>
            </a:r>
            <a:r>
              <a:rPr lang="fr-FR" sz="1400" baseline="0" dirty="0">
                <a:solidFill>
                  <a:prstClr val="black"/>
                </a:solidFill>
              </a:rPr>
              <a:t>- Machine </a:t>
            </a:r>
            <a:r>
              <a:rPr lang="fr-FR" sz="1400" baseline="0" dirty="0" err="1">
                <a:solidFill>
                  <a:prstClr val="black"/>
                </a:solidFill>
              </a:rPr>
              <a:t>will</a:t>
            </a:r>
            <a:r>
              <a:rPr lang="fr-FR" sz="1400" baseline="0" dirty="0">
                <a:solidFill>
                  <a:prstClr val="black"/>
                </a:solidFill>
              </a:rPr>
              <a:t> compare </a:t>
            </a:r>
            <a:r>
              <a:rPr lang="fr-FR" sz="1400" baseline="0" dirty="0" err="1">
                <a:solidFill>
                  <a:prstClr val="black"/>
                </a:solidFill>
              </a:rPr>
              <a:t>outdoor</a:t>
            </a:r>
            <a:r>
              <a:rPr lang="fr-FR" sz="1400" baseline="0" dirty="0">
                <a:solidFill>
                  <a:prstClr val="black"/>
                </a:solidFill>
              </a:rPr>
              <a:t> and indoor conditions and, </a:t>
            </a:r>
            <a:r>
              <a:rPr lang="fr-FR" sz="1400" baseline="0" dirty="0" err="1">
                <a:solidFill>
                  <a:prstClr val="black"/>
                </a:solidFill>
              </a:rPr>
              <a:t>when</a:t>
            </a:r>
            <a:r>
              <a:rPr lang="fr-FR" sz="1400" baseline="0" dirty="0">
                <a:solidFill>
                  <a:prstClr val="black"/>
                </a:solidFill>
              </a:rPr>
              <a:t> favorable, </a:t>
            </a:r>
            <a:r>
              <a:rPr lang="fr-FR" sz="1400" baseline="0" dirty="0" err="1">
                <a:solidFill>
                  <a:prstClr val="black"/>
                </a:solidFill>
              </a:rPr>
              <a:t>introduce</a:t>
            </a:r>
            <a:r>
              <a:rPr lang="fr-FR" sz="1400" baseline="0" dirty="0">
                <a:solidFill>
                  <a:prstClr val="black"/>
                </a:solidFill>
              </a:rPr>
              <a:t> </a:t>
            </a:r>
            <a:r>
              <a:rPr lang="fr-FR" sz="1400" baseline="0" dirty="0" err="1">
                <a:solidFill>
                  <a:prstClr val="black"/>
                </a:solidFill>
              </a:rPr>
              <a:t>fresh</a:t>
            </a:r>
            <a:r>
              <a:rPr lang="fr-FR" sz="1400" baseline="0" dirty="0">
                <a:solidFill>
                  <a:prstClr val="black"/>
                </a:solidFill>
              </a:rPr>
              <a:t> air </a:t>
            </a:r>
            <a:r>
              <a:rPr lang="fr-FR" sz="1400" baseline="0" dirty="0" err="1">
                <a:solidFill>
                  <a:prstClr val="black"/>
                </a:solidFill>
              </a:rPr>
              <a:t>into</a:t>
            </a:r>
            <a:r>
              <a:rPr lang="fr-FR" sz="1400" baseline="0" dirty="0">
                <a:solidFill>
                  <a:prstClr val="black"/>
                </a:solidFill>
              </a:rPr>
              <a:t> the building in </a:t>
            </a:r>
            <a:r>
              <a:rPr lang="fr-FR" sz="1400" baseline="0" dirty="0" err="1">
                <a:solidFill>
                  <a:prstClr val="black"/>
                </a:solidFill>
              </a:rPr>
              <a:t>order</a:t>
            </a:r>
            <a:r>
              <a:rPr lang="fr-FR" sz="1400" baseline="0" dirty="0">
                <a:solidFill>
                  <a:prstClr val="black"/>
                </a:solidFill>
              </a:rPr>
              <a:t> to </a:t>
            </a:r>
            <a:r>
              <a:rPr lang="fr-FR" sz="1400" baseline="0" dirty="0" err="1">
                <a:solidFill>
                  <a:prstClr val="black"/>
                </a:solidFill>
              </a:rPr>
              <a:t>promote</a:t>
            </a:r>
            <a:r>
              <a:rPr lang="fr-FR" sz="1400" baseline="0" dirty="0">
                <a:solidFill>
                  <a:prstClr val="black"/>
                </a:solidFill>
              </a:rPr>
              <a:t> free </a:t>
            </a:r>
            <a:r>
              <a:rPr lang="fr-FR" sz="1400" baseline="0" dirty="0" err="1">
                <a:solidFill>
                  <a:prstClr val="black"/>
                </a:solidFill>
              </a:rPr>
              <a:t>cooling</a:t>
            </a:r>
            <a:r>
              <a:rPr lang="fr-FR" sz="1400" baseline="0" dirty="0">
                <a:solidFill>
                  <a:prstClr val="black"/>
                </a:solidFill>
              </a:rPr>
              <a:t>. Machine </a:t>
            </a:r>
            <a:r>
              <a:rPr lang="fr-FR" sz="1400" baseline="0" dirty="0" err="1">
                <a:solidFill>
                  <a:prstClr val="black"/>
                </a:solidFill>
              </a:rPr>
              <a:t>will</a:t>
            </a:r>
            <a:r>
              <a:rPr lang="fr-FR" sz="1400" baseline="0" dirty="0">
                <a:solidFill>
                  <a:prstClr val="black"/>
                </a:solidFill>
              </a:rPr>
              <a:t> </a:t>
            </a:r>
            <a:r>
              <a:rPr lang="fr-FR" sz="1400" baseline="0" dirty="0" err="1">
                <a:solidFill>
                  <a:prstClr val="black"/>
                </a:solidFill>
              </a:rPr>
              <a:t>always</a:t>
            </a:r>
            <a:r>
              <a:rPr lang="fr-FR" sz="1400" baseline="0" dirty="0">
                <a:solidFill>
                  <a:prstClr val="black"/>
                </a:solidFill>
              </a:rPr>
              <a:t> </a:t>
            </a:r>
            <a:r>
              <a:rPr lang="fr-FR" sz="1400" baseline="0" dirty="0" err="1">
                <a:solidFill>
                  <a:prstClr val="black"/>
                </a:solidFill>
              </a:rPr>
              <a:t>privilege</a:t>
            </a:r>
            <a:r>
              <a:rPr lang="fr-FR" sz="1400" baseline="0" dirty="0">
                <a:solidFill>
                  <a:prstClr val="black"/>
                </a:solidFill>
              </a:rPr>
              <a:t> free </a:t>
            </a:r>
            <a:r>
              <a:rPr lang="fr-FR" sz="1400" baseline="0" dirty="0" err="1">
                <a:solidFill>
                  <a:prstClr val="black"/>
                </a:solidFill>
              </a:rPr>
              <a:t>cooling</a:t>
            </a:r>
            <a:r>
              <a:rPr lang="fr-FR" sz="1400" baseline="0" dirty="0">
                <a:solidFill>
                  <a:prstClr val="black"/>
                </a:solidFill>
              </a:rPr>
              <a:t>, </a:t>
            </a:r>
            <a:r>
              <a:rPr lang="fr-FR" sz="1400" baseline="0" dirty="0" err="1">
                <a:solidFill>
                  <a:prstClr val="black"/>
                </a:solidFill>
              </a:rPr>
              <a:t>unless</a:t>
            </a:r>
            <a:r>
              <a:rPr lang="fr-FR" sz="1400" baseline="0" dirty="0">
                <a:solidFill>
                  <a:prstClr val="black"/>
                </a:solidFill>
              </a:rPr>
              <a:t> </a:t>
            </a:r>
            <a:r>
              <a:rPr lang="fr-FR" sz="1400" baseline="0" dirty="0" err="1">
                <a:solidFill>
                  <a:prstClr val="black"/>
                </a:solidFill>
              </a:rPr>
              <a:t>indicated</a:t>
            </a:r>
            <a:r>
              <a:rPr lang="fr-FR" sz="1400" baseline="0" dirty="0">
                <a:solidFill>
                  <a:prstClr val="black"/>
                </a:solidFill>
              </a:rPr>
              <a:t> </a:t>
            </a:r>
            <a:r>
              <a:rPr lang="fr-FR" sz="1400" baseline="0" dirty="0" err="1">
                <a:solidFill>
                  <a:prstClr val="black"/>
                </a:solidFill>
              </a:rPr>
              <a:t>otherwise</a:t>
            </a:r>
            <a:r>
              <a:rPr lang="fr-FR" sz="1400" baseline="0" dirty="0">
                <a:solidFill>
                  <a:prstClr val="black"/>
                </a:solidFill>
              </a:rPr>
              <a:t> by the </a:t>
            </a:r>
            <a:r>
              <a:rPr lang="fr-FR" sz="1400" baseline="0" dirty="0" err="1">
                <a:solidFill>
                  <a:prstClr val="black"/>
                </a:solidFill>
              </a:rPr>
              <a:t>customer</a:t>
            </a:r>
            <a:r>
              <a:rPr lang="fr-FR" sz="1400" baseline="0" dirty="0">
                <a:solidFill>
                  <a:prstClr val="black"/>
                </a:solidFill>
              </a:rPr>
              <a:t> (via service terminal).</a:t>
            </a:r>
            <a:br>
              <a:rPr lang="fr-FR" sz="1400" baseline="0" dirty="0">
                <a:solidFill>
                  <a:prstClr val="black"/>
                </a:solidFill>
              </a:rPr>
            </a:br>
            <a:endParaRPr lang="fr-FR" sz="1400" baseline="0" dirty="0">
              <a:solidFill>
                <a:prstClr val="black"/>
              </a:solidFill>
            </a:endParaRPr>
          </a:p>
          <a:p>
            <a:pPr marL="342900" indent="-342900">
              <a:buAutoNum type="arabicParenR"/>
            </a:pPr>
            <a:r>
              <a:rPr lang="fr-FR" sz="1400" b="1" dirty="0" err="1">
                <a:solidFill>
                  <a:prstClr val="black"/>
                </a:solidFill>
              </a:rPr>
              <a:t>Optional</a:t>
            </a:r>
            <a:r>
              <a:rPr lang="fr-FR" sz="1400" b="1" dirty="0">
                <a:solidFill>
                  <a:prstClr val="black"/>
                </a:solidFill>
              </a:rPr>
              <a:t>: </a:t>
            </a:r>
            <a:r>
              <a:rPr lang="fr-FR" sz="1400" b="1" dirty="0" err="1">
                <a:solidFill>
                  <a:prstClr val="black"/>
                </a:solidFill>
              </a:rPr>
              <a:t>Demand</a:t>
            </a:r>
            <a:r>
              <a:rPr lang="fr-FR" sz="1400" b="1" baseline="0" dirty="0">
                <a:solidFill>
                  <a:prstClr val="black"/>
                </a:solidFill>
              </a:rPr>
              <a:t> ventilation </a:t>
            </a:r>
            <a:r>
              <a:rPr lang="fr-FR" sz="1400" baseline="0" dirty="0">
                <a:solidFill>
                  <a:prstClr val="black"/>
                </a:solidFill>
              </a:rPr>
              <a:t>(</a:t>
            </a:r>
            <a:r>
              <a:rPr lang="fr-FR" sz="1400" baseline="0" dirty="0" err="1">
                <a:solidFill>
                  <a:prstClr val="black"/>
                </a:solidFill>
              </a:rPr>
              <a:t>configured</a:t>
            </a:r>
            <a:r>
              <a:rPr lang="fr-FR" sz="1400" baseline="0" dirty="0">
                <a:solidFill>
                  <a:prstClr val="black"/>
                </a:solidFill>
              </a:rPr>
              <a:t> </a:t>
            </a:r>
            <a:r>
              <a:rPr lang="fr-FR" sz="1400" baseline="0" dirty="0" err="1">
                <a:solidFill>
                  <a:prstClr val="black"/>
                </a:solidFill>
              </a:rPr>
              <a:t>during</a:t>
            </a:r>
            <a:r>
              <a:rPr lang="fr-FR" sz="1400" baseline="0" dirty="0">
                <a:solidFill>
                  <a:prstClr val="black"/>
                </a:solidFill>
              </a:rPr>
              <a:t> </a:t>
            </a:r>
            <a:r>
              <a:rPr lang="fr-FR" sz="1400" baseline="0" dirty="0" err="1">
                <a:solidFill>
                  <a:prstClr val="black"/>
                </a:solidFill>
              </a:rPr>
              <a:t>commissioning</a:t>
            </a:r>
            <a:r>
              <a:rPr lang="fr-FR" sz="1400" baseline="0" dirty="0">
                <a:solidFill>
                  <a:prstClr val="black"/>
                </a:solidFill>
              </a:rPr>
              <a:t> </a:t>
            </a:r>
            <a:r>
              <a:rPr lang="fr-FR" sz="1400" baseline="0" dirty="0">
                <a:solidFill>
                  <a:prstClr val="black"/>
                </a:solidFill>
                <a:sym typeface="Wingdings" panose="05000000000000000000" pitchFamily="2" charset="2"/>
              </a:rPr>
              <a:t></a:t>
            </a:r>
            <a:r>
              <a:rPr lang="fr-FR" sz="1400" baseline="0" dirty="0">
                <a:solidFill>
                  <a:prstClr val="black"/>
                </a:solidFill>
              </a:rPr>
              <a:t> </a:t>
            </a:r>
            <a:r>
              <a:rPr lang="fr-FR" sz="1400" baseline="0" dirty="0" err="1">
                <a:solidFill>
                  <a:prstClr val="black"/>
                </a:solidFill>
              </a:rPr>
              <a:t>customer</a:t>
            </a:r>
            <a:r>
              <a:rPr lang="fr-FR" sz="1400" baseline="0" dirty="0">
                <a:solidFill>
                  <a:prstClr val="black"/>
                </a:solidFill>
              </a:rPr>
              <a:t> </a:t>
            </a:r>
            <a:r>
              <a:rPr lang="fr-FR" sz="1400" baseline="0" dirty="0" err="1">
                <a:solidFill>
                  <a:prstClr val="black"/>
                </a:solidFill>
              </a:rPr>
              <a:t>can</a:t>
            </a:r>
            <a:r>
              <a:rPr lang="fr-FR" sz="1400" baseline="0" dirty="0">
                <a:solidFill>
                  <a:prstClr val="black"/>
                </a:solidFill>
              </a:rPr>
              <a:t> </a:t>
            </a:r>
            <a:r>
              <a:rPr lang="fr-FR" sz="1400" baseline="0" dirty="0" err="1">
                <a:solidFill>
                  <a:prstClr val="black"/>
                </a:solidFill>
              </a:rPr>
              <a:t>choose</a:t>
            </a:r>
            <a:r>
              <a:rPr lang="fr-FR" sz="1400" baseline="0" dirty="0">
                <a:solidFill>
                  <a:prstClr val="black"/>
                </a:solidFill>
              </a:rPr>
              <a:t> </a:t>
            </a:r>
            <a:r>
              <a:rPr lang="fr-FR" sz="1400" i="1" baseline="0" dirty="0">
                <a:solidFill>
                  <a:prstClr val="black"/>
                </a:solidFill>
              </a:rPr>
              <a:t>how</a:t>
            </a:r>
            <a:r>
              <a:rPr lang="fr-FR" sz="1400" baseline="0" dirty="0">
                <a:solidFill>
                  <a:prstClr val="black"/>
                </a:solidFill>
              </a:rPr>
              <a:t> </a:t>
            </a:r>
            <a:r>
              <a:rPr lang="fr-FR" sz="1400" baseline="0" dirty="0" err="1">
                <a:solidFill>
                  <a:prstClr val="black"/>
                </a:solidFill>
              </a:rPr>
              <a:t>he</a:t>
            </a:r>
            <a:r>
              <a:rPr lang="fr-FR" sz="1400" baseline="0" dirty="0">
                <a:solidFill>
                  <a:prstClr val="black"/>
                </a:solidFill>
              </a:rPr>
              <a:t> </a:t>
            </a:r>
            <a:r>
              <a:rPr lang="fr-FR" sz="1400" baseline="0" dirty="0" err="1">
                <a:solidFill>
                  <a:prstClr val="black"/>
                </a:solidFill>
              </a:rPr>
              <a:t>wants</a:t>
            </a:r>
            <a:r>
              <a:rPr lang="fr-FR" sz="1400" baseline="0" dirty="0">
                <a:solidFill>
                  <a:prstClr val="black"/>
                </a:solidFill>
              </a:rPr>
              <a:t> to control the introduction of </a:t>
            </a:r>
            <a:r>
              <a:rPr lang="fr-FR" sz="1400" baseline="0" dirty="0" err="1">
                <a:solidFill>
                  <a:prstClr val="black"/>
                </a:solidFill>
              </a:rPr>
              <a:t>fresh</a:t>
            </a:r>
            <a:r>
              <a:rPr lang="fr-FR" sz="1400" baseline="0" dirty="0">
                <a:solidFill>
                  <a:prstClr val="black"/>
                </a:solidFill>
              </a:rPr>
              <a:t> air </a:t>
            </a:r>
            <a:r>
              <a:rPr lang="fr-FR" sz="1400" baseline="0" dirty="0" err="1">
                <a:solidFill>
                  <a:prstClr val="black"/>
                </a:solidFill>
              </a:rPr>
              <a:t>into</a:t>
            </a:r>
            <a:r>
              <a:rPr lang="fr-FR" sz="1400" baseline="0" dirty="0">
                <a:solidFill>
                  <a:prstClr val="black"/>
                </a:solidFill>
              </a:rPr>
              <a:t> the building. </a:t>
            </a:r>
          </a:p>
          <a:p>
            <a:r>
              <a:rPr lang="fr-FR" sz="1400" baseline="0" dirty="0">
                <a:solidFill>
                  <a:prstClr val="black"/>
                </a:solidFill>
              </a:rPr>
              <a:t>	</a:t>
            </a:r>
            <a:r>
              <a:rPr lang="fr-FR" sz="1400" baseline="0" dirty="0" err="1">
                <a:solidFill>
                  <a:prstClr val="black"/>
                </a:solidFill>
              </a:rPr>
              <a:t>Examples</a:t>
            </a:r>
            <a:r>
              <a:rPr lang="fr-FR" sz="1400" baseline="0" dirty="0">
                <a:solidFill>
                  <a:prstClr val="black"/>
                </a:solidFill>
              </a:rPr>
              <a:t>:</a:t>
            </a:r>
          </a:p>
          <a:p>
            <a:r>
              <a:rPr lang="fr-FR" sz="1400" baseline="0" dirty="0">
                <a:solidFill>
                  <a:prstClr val="black"/>
                </a:solidFill>
              </a:rPr>
              <a:t>	-   CO2 </a:t>
            </a:r>
            <a:r>
              <a:rPr lang="fr-FR" sz="1400" baseline="0" dirty="0" err="1">
                <a:solidFill>
                  <a:prstClr val="black"/>
                </a:solidFill>
              </a:rPr>
              <a:t>level</a:t>
            </a:r>
            <a:r>
              <a:rPr lang="fr-FR" sz="1400" baseline="0" dirty="0">
                <a:solidFill>
                  <a:prstClr val="black"/>
                </a:solidFill>
              </a:rPr>
              <a:t> in the room: « </a:t>
            </a:r>
            <a:r>
              <a:rPr lang="fr-FR" sz="1400" baseline="0" dirty="0" err="1">
                <a:solidFill>
                  <a:prstClr val="black"/>
                </a:solidFill>
              </a:rPr>
              <a:t>Increase</a:t>
            </a:r>
            <a:r>
              <a:rPr lang="fr-FR" sz="1400" baseline="0" dirty="0">
                <a:solidFill>
                  <a:prstClr val="black"/>
                </a:solidFill>
              </a:rPr>
              <a:t> ventilation </a:t>
            </a:r>
            <a:r>
              <a:rPr lang="fr-FR" sz="1400" baseline="0" dirty="0" err="1">
                <a:solidFill>
                  <a:prstClr val="black"/>
                </a:solidFill>
              </a:rPr>
              <a:t>when</a:t>
            </a:r>
            <a:r>
              <a:rPr lang="fr-FR" sz="1400" baseline="0" dirty="0">
                <a:solidFill>
                  <a:prstClr val="black"/>
                </a:solidFill>
              </a:rPr>
              <a:t> CO2 </a:t>
            </a:r>
            <a:r>
              <a:rPr lang="fr-FR" sz="1400" baseline="0" dirty="0" err="1">
                <a:solidFill>
                  <a:prstClr val="black"/>
                </a:solidFill>
              </a:rPr>
              <a:t>level</a:t>
            </a:r>
            <a:r>
              <a:rPr lang="fr-FR" sz="1400" baseline="0" dirty="0">
                <a:solidFill>
                  <a:prstClr val="black"/>
                </a:solidFill>
              </a:rPr>
              <a:t>, i.e. </a:t>
            </a:r>
            <a:r>
              <a:rPr lang="fr-FR" sz="1400" baseline="0" dirty="0" err="1">
                <a:solidFill>
                  <a:prstClr val="black"/>
                </a:solidFill>
              </a:rPr>
              <a:t>number</a:t>
            </a:r>
            <a:r>
              <a:rPr lang="fr-FR" sz="1400" baseline="0" dirty="0">
                <a:solidFill>
                  <a:prstClr val="black"/>
                </a:solidFill>
              </a:rPr>
              <a:t> of people in the room </a:t>
            </a:r>
            <a:r>
              <a:rPr lang="fr-FR" sz="1400" baseline="0" dirty="0" err="1">
                <a:solidFill>
                  <a:prstClr val="black"/>
                </a:solidFill>
              </a:rPr>
              <a:t>is</a:t>
            </a:r>
            <a:r>
              <a:rPr lang="fr-FR" sz="1400" baseline="0" dirty="0">
                <a:solidFill>
                  <a:prstClr val="black"/>
                </a:solidFill>
              </a:rPr>
              <a:t> </a:t>
            </a:r>
            <a:r>
              <a:rPr lang="fr-FR" sz="1400" baseline="0" dirty="0" err="1">
                <a:solidFill>
                  <a:prstClr val="black"/>
                </a:solidFill>
              </a:rPr>
              <a:t>higher</a:t>
            </a:r>
            <a:r>
              <a:rPr lang="fr-FR" sz="1400" baseline="0" dirty="0">
                <a:solidFill>
                  <a:prstClr val="black"/>
                </a:solidFill>
              </a:rPr>
              <a:t> </a:t>
            </a:r>
            <a:r>
              <a:rPr lang="fr-FR" sz="1400" baseline="0" dirty="0" err="1">
                <a:solidFill>
                  <a:prstClr val="black"/>
                </a:solidFill>
              </a:rPr>
              <a:t>than</a:t>
            </a:r>
            <a:r>
              <a:rPr lang="fr-FR" sz="1400" baseline="0" dirty="0">
                <a:solidFill>
                  <a:prstClr val="black"/>
                </a:solidFill>
              </a:rPr>
              <a:t> XYZ »</a:t>
            </a:r>
          </a:p>
          <a:p>
            <a:r>
              <a:rPr lang="fr-FR" sz="1400" baseline="0" dirty="0">
                <a:solidFill>
                  <a:prstClr val="black"/>
                </a:solidFill>
              </a:rPr>
              <a:t>	- </a:t>
            </a:r>
            <a:r>
              <a:rPr lang="fr-FR" sz="1400" baseline="0" dirty="0" err="1">
                <a:solidFill>
                  <a:prstClr val="black"/>
                </a:solidFill>
              </a:rPr>
              <a:t>Occupied</a:t>
            </a:r>
            <a:r>
              <a:rPr lang="fr-FR" sz="1400" baseline="0" dirty="0">
                <a:solidFill>
                  <a:prstClr val="black"/>
                </a:solidFill>
              </a:rPr>
              <a:t>/</a:t>
            </a:r>
            <a:r>
              <a:rPr lang="fr-FR" sz="1400" baseline="0" dirty="0" err="1">
                <a:solidFill>
                  <a:prstClr val="black"/>
                </a:solidFill>
              </a:rPr>
              <a:t>unoccupied</a:t>
            </a:r>
            <a:r>
              <a:rPr lang="fr-FR" sz="1400" baseline="0" dirty="0">
                <a:solidFill>
                  <a:prstClr val="black"/>
                </a:solidFill>
              </a:rPr>
              <a:t>: </a:t>
            </a:r>
            <a:r>
              <a:rPr lang="fr-FR" sz="1400" baseline="0" dirty="0" err="1">
                <a:solidFill>
                  <a:prstClr val="black"/>
                </a:solidFill>
              </a:rPr>
              <a:t>Reduce</a:t>
            </a:r>
            <a:r>
              <a:rPr lang="fr-FR" sz="1400" baseline="0" dirty="0">
                <a:solidFill>
                  <a:prstClr val="black"/>
                </a:solidFill>
              </a:rPr>
              <a:t> </a:t>
            </a:r>
            <a:r>
              <a:rPr lang="fr-FR" sz="1400" baseline="0" dirty="0" err="1">
                <a:solidFill>
                  <a:prstClr val="black"/>
                </a:solidFill>
              </a:rPr>
              <a:t>airflow</a:t>
            </a:r>
            <a:r>
              <a:rPr lang="fr-FR" sz="1400" baseline="0" dirty="0">
                <a:solidFill>
                  <a:prstClr val="black"/>
                </a:solidFill>
              </a:rPr>
              <a:t> to 10% </a:t>
            </a:r>
            <a:r>
              <a:rPr lang="fr-FR" sz="1400" baseline="0" dirty="0" err="1">
                <a:solidFill>
                  <a:prstClr val="black"/>
                </a:solidFill>
              </a:rPr>
              <a:t>when</a:t>
            </a:r>
            <a:r>
              <a:rPr lang="fr-FR" sz="1400" baseline="0" dirty="0">
                <a:solidFill>
                  <a:prstClr val="black"/>
                </a:solidFill>
              </a:rPr>
              <a:t> the building </a:t>
            </a:r>
            <a:r>
              <a:rPr lang="fr-FR" sz="1400" baseline="0" dirty="0" err="1">
                <a:solidFill>
                  <a:prstClr val="black"/>
                </a:solidFill>
              </a:rPr>
              <a:t>is</a:t>
            </a:r>
            <a:r>
              <a:rPr lang="fr-FR" sz="1400" baseline="0" dirty="0">
                <a:solidFill>
                  <a:prstClr val="black"/>
                </a:solidFill>
              </a:rPr>
              <a:t> </a:t>
            </a:r>
            <a:r>
              <a:rPr lang="fr-FR" sz="1400" baseline="0" dirty="0" err="1">
                <a:solidFill>
                  <a:prstClr val="black"/>
                </a:solidFill>
              </a:rPr>
              <a:t>unoccupied</a:t>
            </a:r>
            <a:r>
              <a:rPr lang="fr-FR" sz="1400" baseline="0" dirty="0">
                <a:solidFill>
                  <a:prstClr val="black"/>
                </a:solidFill>
              </a:rPr>
              <a:t> (</a:t>
            </a:r>
            <a:r>
              <a:rPr lang="fr-FR" sz="1400" baseline="0" dirty="0" err="1">
                <a:solidFill>
                  <a:prstClr val="black"/>
                </a:solidFill>
              </a:rPr>
              <a:t>can</a:t>
            </a:r>
            <a:r>
              <a:rPr lang="fr-FR" sz="1400" baseline="0" dirty="0">
                <a:solidFill>
                  <a:prstClr val="black"/>
                </a:solidFill>
              </a:rPr>
              <a:t> </a:t>
            </a:r>
            <a:r>
              <a:rPr lang="fr-FR" sz="1400" baseline="0" dirty="0" err="1">
                <a:solidFill>
                  <a:prstClr val="black"/>
                </a:solidFill>
              </a:rPr>
              <a:t>be</a:t>
            </a:r>
            <a:r>
              <a:rPr lang="fr-FR" sz="1400" baseline="0" dirty="0">
                <a:solidFill>
                  <a:prstClr val="black"/>
                </a:solidFill>
              </a:rPr>
              <a:t> </a:t>
            </a:r>
            <a:r>
              <a:rPr lang="fr-FR" sz="1400" baseline="0" dirty="0" err="1">
                <a:solidFill>
                  <a:prstClr val="black"/>
                </a:solidFill>
              </a:rPr>
              <a:t>defined</a:t>
            </a:r>
            <a:r>
              <a:rPr lang="fr-FR" sz="1400" baseline="0" dirty="0">
                <a:solidFill>
                  <a:prstClr val="black"/>
                </a:solidFill>
              </a:rPr>
              <a:t> </a:t>
            </a:r>
            <a:r>
              <a:rPr lang="fr-FR" sz="1400" baseline="0" dirty="0" err="1">
                <a:solidFill>
                  <a:prstClr val="black"/>
                </a:solidFill>
              </a:rPr>
              <a:t>using</a:t>
            </a:r>
            <a:r>
              <a:rPr lang="fr-FR" sz="1400" baseline="0" dirty="0">
                <a:solidFill>
                  <a:prstClr val="black"/>
                </a:solidFill>
              </a:rPr>
              <a:t> the </a:t>
            </a:r>
            <a:r>
              <a:rPr lang="fr-FR" sz="1400" baseline="0" dirty="0" err="1">
                <a:solidFill>
                  <a:prstClr val="black"/>
                </a:solidFill>
              </a:rPr>
              <a:t>scheduling</a:t>
            </a:r>
            <a:r>
              <a:rPr lang="fr-FR" sz="1400" baseline="0" dirty="0">
                <a:solidFill>
                  <a:prstClr val="black"/>
                </a:solidFill>
              </a:rPr>
              <a:t> </a:t>
            </a:r>
            <a:r>
              <a:rPr lang="fr-FR" sz="1400" baseline="0" dirty="0" err="1">
                <a:solidFill>
                  <a:prstClr val="black"/>
                </a:solidFill>
              </a:rPr>
              <a:t>function</a:t>
            </a:r>
            <a:r>
              <a:rPr lang="fr-FR" sz="1400" baseline="0" dirty="0">
                <a:solidFill>
                  <a:prstClr val="black"/>
                </a:solidFill>
              </a:rPr>
              <a:t> in the THP04 thermostat)</a:t>
            </a:r>
          </a:p>
          <a:p>
            <a:r>
              <a:rPr lang="fr-FR" sz="1400" baseline="0" dirty="0">
                <a:solidFill>
                  <a:prstClr val="black"/>
                </a:solidFill>
              </a:rPr>
              <a:t>	- 	</a:t>
            </a:r>
            <a:endParaRPr lang="en-US" sz="1400" dirty="0">
              <a:solidFill>
                <a:prstClr val="black"/>
              </a:solidFill>
            </a:endParaRPr>
          </a:p>
          <a:p>
            <a:pPr marL="457200" lvl="1" indent="0" fontAlgn="base">
              <a:spcBef>
                <a:spcPct val="0"/>
              </a:spcBef>
              <a:spcAft>
                <a:spcPct val="0"/>
              </a:spcAft>
              <a:buNone/>
            </a:pPr>
            <a:endParaRPr lang="en-US" sz="1400" dirty="0">
              <a:solidFill>
                <a:prstClr val="black"/>
              </a:solidFill>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95010B7D-89C8-4D9A-9930-2F49CC83DAA6}" type="slidenum">
              <a:rPr lang="fr-FR" smtClean="0"/>
              <a:t>17</a:t>
            </a:fld>
            <a:endParaRPr lang="fr-FR"/>
          </a:p>
        </p:txBody>
      </p:sp>
    </p:spTree>
    <p:extLst>
      <p:ext uri="{BB962C8B-B14F-4D97-AF65-F5344CB8AC3E}">
        <p14:creationId xmlns:p14="http://schemas.microsoft.com/office/powerpoint/2010/main" val="421201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685800"/>
            <a:ext cx="4581525"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10B7D-89C8-4D9A-9930-2F49CC83DAA6}" type="slidenum">
              <a:rPr lang="fr-FR" smtClean="0"/>
              <a:t>18</a:t>
            </a:fld>
            <a:endParaRPr lang="fr-FR"/>
          </a:p>
        </p:txBody>
      </p:sp>
    </p:spTree>
    <p:extLst>
      <p:ext uri="{BB962C8B-B14F-4D97-AF65-F5344CB8AC3E}">
        <p14:creationId xmlns:p14="http://schemas.microsoft.com/office/powerpoint/2010/main" val="37526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685800"/>
            <a:ext cx="4581525"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10B7D-89C8-4D9A-9930-2F49CC83DAA6}" type="slidenum">
              <a:rPr lang="fr-FR" smtClean="0"/>
              <a:t>23</a:t>
            </a:fld>
            <a:endParaRPr lang="fr-FR"/>
          </a:p>
        </p:txBody>
      </p:sp>
    </p:spTree>
    <p:extLst>
      <p:ext uri="{BB962C8B-B14F-4D97-AF65-F5344CB8AC3E}">
        <p14:creationId xmlns:p14="http://schemas.microsoft.com/office/powerpoint/2010/main" val="322828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685800"/>
            <a:ext cx="4581525" cy="34290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10B7D-89C8-4D9A-9930-2F49CC83DAA6}" type="slidenum">
              <a:rPr lang="fr-FR" smtClean="0"/>
              <a:t>26</a:t>
            </a:fld>
            <a:endParaRPr lang="fr-FR"/>
          </a:p>
        </p:txBody>
      </p:sp>
    </p:spTree>
    <p:extLst>
      <p:ext uri="{BB962C8B-B14F-4D97-AF65-F5344CB8AC3E}">
        <p14:creationId xmlns:p14="http://schemas.microsoft.com/office/powerpoint/2010/main" val="3934147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982029" cy="9720263"/>
          </a:xfrm>
          <a:prstGeom prst="rect">
            <a:avLst/>
          </a:prstGeom>
        </p:spPr>
      </p:pic>
      <p:pic>
        <p:nvPicPr>
          <p:cNvPr id="3" name="Picture 2">
            <a:extLst>
              <a:ext uri="{FF2B5EF4-FFF2-40B4-BE49-F238E27FC236}">
                <a16:creationId xmlns:a16="http://schemas.microsoft.com/office/drawing/2014/main" id="{70100685-2779-7B47-989D-71ABD83AA8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446088"/>
            <a:ext cx="27209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31C7D34-F6BC-0243-AD2B-92627AB1D9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0025" y="9012238"/>
            <a:ext cx="2159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06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993687" cy="9720262"/>
          </a:xfrm>
          <a:prstGeom prst="rect">
            <a:avLst/>
          </a:prstGeom>
        </p:spPr>
      </p:pic>
      <p:sp>
        <p:nvSpPr>
          <p:cNvPr id="6" name="Content Placeholder 2"/>
          <p:cNvSpPr>
            <a:spLocks noGrp="1"/>
          </p:cNvSpPr>
          <p:nvPr>
            <p:ph sz="half" idx="10" hasCustomPrompt="1"/>
          </p:nvPr>
        </p:nvSpPr>
        <p:spPr>
          <a:xfrm>
            <a:off x="7219166" y="4428752"/>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Picture/logo…</a:t>
            </a:r>
          </a:p>
        </p:txBody>
      </p:sp>
      <p:sp>
        <p:nvSpPr>
          <p:cNvPr id="7" name="Title 1"/>
          <p:cNvSpPr>
            <a:spLocks noGrp="1"/>
          </p:cNvSpPr>
          <p:nvPr>
            <p:ph type="title" hasCustomPrompt="1"/>
          </p:nvPr>
        </p:nvSpPr>
        <p:spPr>
          <a:xfrm>
            <a:off x="556764" y="2706138"/>
            <a:ext cx="11207056" cy="923330"/>
          </a:xfrm>
          <a:prstGeom prst="rect">
            <a:avLst/>
          </a:prstGeom>
        </p:spPr>
        <p:txBody>
          <a:bodyPr anchor="ctr" anchorCtr="0">
            <a:spAutoFit/>
          </a:bodyPr>
          <a:lstStyle>
            <a:lvl1pPr algn="l">
              <a:defRPr sz="6000" b="0">
                <a:solidFill>
                  <a:schemeClr val="tx1">
                    <a:lumMod val="75000"/>
                  </a:schemeClr>
                </a:solidFill>
              </a:defRPr>
            </a:lvl1pPr>
          </a:lstStyle>
          <a:p>
            <a:r>
              <a:rPr lang="en-US" dirty="0"/>
              <a:t>Presentation TITLE</a:t>
            </a:r>
          </a:p>
        </p:txBody>
      </p:sp>
      <p:pic>
        <p:nvPicPr>
          <p:cNvPr id="5" name="Picture 4">
            <a:extLst>
              <a:ext uri="{FF2B5EF4-FFF2-40B4-BE49-F238E27FC236}">
                <a16:creationId xmlns:a16="http://schemas.microsoft.com/office/drawing/2014/main" id="{A32C2822-16E6-C140-904A-6409FF3684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446088"/>
            <a:ext cx="27209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993FDB8-6DCD-0B41-B642-7EF0DECC94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0025" y="9012238"/>
            <a:ext cx="2159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56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7676465"/>
            <a:ext cx="12993688" cy="2043798"/>
          </a:xfrm>
          <a:prstGeom prst="rect">
            <a:avLst/>
          </a:prstGeom>
        </p:spPr>
      </p:pic>
      <p:sp>
        <p:nvSpPr>
          <p:cNvPr id="3" name="Title 1"/>
          <p:cNvSpPr>
            <a:spLocks noGrp="1"/>
          </p:cNvSpPr>
          <p:nvPr>
            <p:ph type="title" hasCustomPrompt="1"/>
          </p:nvPr>
        </p:nvSpPr>
        <p:spPr>
          <a:xfrm>
            <a:off x="886548" y="1978237"/>
            <a:ext cx="11207056" cy="646331"/>
          </a:xfrm>
          <a:prstGeom prst="rect">
            <a:avLst/>
          </a:prstGeom>
        </p:spPr>
        <p:txBody>
          <a:bodyPr anchor="ctr" anchorCtr="0">
            <a:spAutoFit/>
          </a:bodyPr>
          <a:lstStyle>
            <a:lvl1pPr algn="l">
              <a:defRPr sz="4000"/>
            </a:lvl1pPr>
          </a:lstStyle>
          <a:p>
            <a:r>
              <a:rPr lang="en-US" dirty="0"/>
              <a:t>TITLE</a:t>
            </a:r>
          </a:p>
        </p:txBody>
      </p:sp>
      <p:sp>
        <p:nvSpPr>
          <p:cNvPr id="5" name="Text Placeholder 2"/>
          <p:cNvSpPr>
            <a:spLocks noGrp="1"/>
          </p:cNvSpPr>
          <p:nvPr>
            <p:ph type="body" idx="1" hasCustomPrompt="1"/>
          </p:nvPr>
        </p:nvSpPr>
        <p:spPr>
          <a:xfrm>
            <a:off x="886548" y="2624568"/>
            <a:ext cx="11207056" cy="446597"/>
          </a:xfrm>
          <a:prstGeom prst="rect">
            <a:avLst/>
          </a:prstGeom>
        </p:spPr>
        <p:txBody>
          <a:bodyPr/>
          <a:lstStyle>
            <a:lvl1pPr marL="0" indent="0" algn="l">
              <a:buNone/>
              <a:defRPr sz="2558">
                <a:solidFill>
                  <a:srgbClr val="55555A"/>
                </a:solidFill>
              </a:defRPr>
            </a:lvl1pPr>
            <a:lvl2pPr marL="487284" indent="0">
              <a:buNone/>
              <a:defRPr sz="2132">
                <a:solidFill>
                  <a:schemeClr val="tx1">
                    <a:tint val="75000"/>
                  </a:schemeClr>
                </a:solidFill>
              </a:defRPr>
            </a:lvl2pPr>
            <a:lvl3pPr marL="974568" indent="0">
              <a:buNone/>
              <a:defRPr sz="1918">
                <a:solidFill>
                  <a:schemeClr val="tx1">
                    <a:tint val="75000"/>
                  </a:schemeClr>
                </a:solidFill>
              </a:defRPr>
            </a:lvl3pPr>
            <a:lvl4pPr marL="1461851" indent="0">
              <a:buNone/>
              <a:defRPr sz="1705">
                <a:solidFill>
                  <a:schemeClr val="tx1">
                    <a:tint val="75000"/>
                  </a:schemeClr>
                </a:solidFill>
              </a:defRPr>
            </a:lvl4pPr>
            <a:lvl5pPr marL="1949135" indent="0">
              <a:buNone/>
              <a:defRPr sz="1705">
                <a:solidFill>
                  <a:schemeClr val="tx1">
                    <a:tint val="75000"/>
                  </a:schemeClr>
                </a:solidFill>
              </a:defRPr>
            </a:lvl5pPr>
            <a:lvl6pPr marL="2436419" indent="0">
              <a:buNone/>
              <a:defRPr sz="1705">
                <a:solidFill>
                  <a:schemeClr val="tx1">
                    <a:tint val="75000"/>
                  </a:schemeClr>
                </a:solidFill>
              </a:defRPr>
            </a:lvl6pPr>
            <a:lvl7pPr marL="2923703" indent="0">
              <a:buNone/>
              <a:defRPr sz="1705">
                <a:solidFill>
                  <a:schemeClr val="tx1">
                    <a:tint val="75000"/>
                  </a:schemeClr>
                </a:solidFill>
              </a:defRPr>
            </a:lvl7pPr>
            <a:lvl8pPr marL="3410986" indent="0">
              <a:buNone/>
              <a:defRPr sz="1705">
                <a:solidFill>
                  <a:schemeClr val="tx1">
                    <a:tint val="75000"/>
                  </a:schemeClr>
                </a:solidFill>
              </a:defRPr>
            </a:lvl8pPr>
            <a:lvl9pPr marL="3898270" indent="0">
              <a:buNone/>
              <a:defRPr sz="1705">
                <a:solidFill>
                  <a:schemeClr val="tx1">
                    <a:tint val="75000"/>
                  </a:schemeClr>
                </a:solidFill>
              </a:defRPr>
            </a:lvl9pPr>
          </a:lstStyle>
          <a:p>
            <a:pPr lvl="0"/>
            <a:r>
              <a:rPr lang="en-US" dirty="0"/>
              <a:t>Subtitle</a:t>
            </a:r>
          </a:p>
        </p:txBody>
      </p:sp>
      <p:sp>
        <p:nvSpPr>
          <p:cNvPr id="6" name="Content Placeholder 2"/>
          <p:cNvSpPr>
            <a:spLocks noGrp="1"/>
          </p:cNvSpPr>
          <p:nvPr>
            <p:ph sz="half" idx="10" hasCustomPrompt="1"/>
          </p:nvPr>
        </p:nvSpPr>
        <p:spPr>
          <a:xfrm>
            <a:off x="893316"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sp>
        <p:nvSpPr>
          <p:cNvPr id="7" name="Content Placeholder 3"/>
          <p:cNvSpPr>
            <a:spLocks noGrp="1"/>
          </p:cNvSpPr>
          <p:nvPr>
            <p:ph sz="half" idx="2" hasCustomPrompt="1"/>
          </p:nvPr>
        </p:nvSpPr>
        <p:spPr>
          <a:xfrm>
            <a:off x="6578055"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pic>
        <p:nvPicPr>
          <p:cNvPr id="8" name="Picture 7">
            <a:extLst>
              <a:ext uri="{FF2B5EF4-FFF2-40B4-BE49-F238E27FC236}">
                <a16:creationId xmlns:a16="http://schemas.microsoft.com/office/drawing/2014/main" id="{03FCB5E7-6C2C-9347-AB22-5AC2A0CC1E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446088"/>
            <a:ext cx="27209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7F2865B-D257-8C43-B9A1-34B1BF1F03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0025" y="9012238"/>
            <a:ext cx="2159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7127380"/>
            <a:ext cx="13055074" cy="2592883"/>
          </a:xfrm>
          <a:prstGeom prst="rect">
            <a:avLst/>
          </a:prstGeom>
        </p:spPr>
      </p:pic>
      <p:sp>
        <p:nvSpPr>
          <p:cNvPr id="3" name="Title 1"/>
          <p:cNvSpPr>
            <a:spLocks noGrp="1"/>
          </p:cNvSpPr>
          <p:nvPr>
            <p:ph type="title" hasCustomPrompt="1"/>
          </p:nvPr>
        </p:nvSpPr>
        <p:spPr>
          <a:xfrm>
            <a:off x="886548" y="1978237"/>
            <a:ext cx="11207056" cy="646331"/>
          </a:xfrm>
          <a:prstGeom prst="rect">
            <a:avLst/>
          </a:prstGeom>
        </p:spPr>
        <p:txBody>
          <a:bodyPr anchor="ctr" anchorCtr="0">
            <a:spAutoFit/>
          </a:bodyPr>
          <a:lstStyle>
            <a:lvl1pPr algn="l">
              <a:defRPr sz="4000"/>
            </a:lvl1pPr>
          </a:lstStyle>
          <a:p>
            <a:r>
              <a:rPr lang="en-US" dirty="0"/>
              <a:t>TITLE</a:t>
            </a:r>
          </a:p>
        </p:txBody>
      </p:sp>
      <p:sp>
        <p:nvSpPr>
          <p:cNvPr id="5" name="Text Placeholder 2"/>
          <p:cNvSpPr>
            <a:spLocks noGrp="1"/>
          </p:cNvSpPr>
          <p:nvPr>
            <p:ph type="body" idx="1" hasCustomPrompt="1"/>
          </p:nvPr>
        </p:nvSpPr>
        <p:spPr>
          <a:xfrm>
            <a:off x="886548" y="2624568"/>
            <a:ext cx="11207056" cy="446597"/>
          </a:xfrm>
          <a:prstGeom prst="rect">
            <a:avLst/>
          </a:prstGeom>
        </p:spPr>
        <p:txBody>
          <a:bodyPr/>
          <a:lstStyle>
            <a:lvl1pPr marL="0" indent="0" algn="l">
              <a:buNone/>
              <a:defRPr sz="2558">
                <a:solidFill>
                  <a:srgbClr val="55555A"/>
                </a:solidFill>
              </a:defRPr>
            </a:lvl1pPr>
            <a:lvl2pPr marL="487284" indent="0">
              <a:buNone/>
              <a:defRPr sz="2132">
                <a:solidFill>
                  <a:schemeClr val="tx1">
                    <a:tint val="75000"/>
                  </a:schemeClr>
                </a:solidFill>
              </a:defRPr>
            </a:lvl2pPr>
            <a:lvl3pPr marL="974568" indent="0">
              <a:buNone/>
              <a:defRPr sz="1918">
                <a:solidFill>
                  <a:schemeClr val="tx1">
                    <a:tint val="75000"/>
                  </a:schemeClr>
                </a:solidFill>
              </a:defRPr>
            </a:lvl3pPr>
            <a:lvl4pPr marL="1461851" indent="0">
              <a:buNone/>
              <a:defRPr sz="1705">
                <a:solidFill>
                  <a:schemeClr val="tx1">
                    <a:tint val="75000"/>
                  </a:schemeClr>
                </a:solidFill>
              </a:defRPr>
            </a:lvl4pPr>
            <a:lvl5pPr marL="1949135" indent="0">
              <a:buNone/>
              <a:defRPr sz="1705">
                <a:solidFill>
                  <a:schemeClr val="tx1">
                    <a:tint val="75000"/>
                  </a:schemeClr>
                </a:solidFill>
              </a:defRPr>
            </a:lvl5pPr>
            <a:lvl6pPr marL="2436419" indent="0">
              <a:buNone/>
              <a:defRPr sz="1705">
                <a:solidFill>
                  <a:schemeClr val="tx1">
                    <a:tint val="75000"/>
                  </a:schemeClr>
                </a:solidFill>
              </a:defRPr>
            </a:lvl6pPr>
            <a:lvl7pPr marL="2923703" indent="0">
              <a:buNone/>
              <a:defRPr sz="1705">
                <a:solidFill>
                  <a:schemeClr val="tx1">
                    <a:tint val="75000"/>
                  </a:schemeClr>
                </a:solidFill>
              </a:defRPr>
            </a:lvl7pPr>
            <a:lvl8pPr marL="3410986" indent="0">
              <a:buNone/>
              <a:defRPr sz="1705">
                <a:solidFill>
                  <a:schemeClr val="tx1">
                    <a:tint val="75000"/>
                  </a:schemeClr>
                </a:solidFill>
              </a:defRPr>
            </a:lvl8pPr>
            <a:lvl9pPr marL="3898270" indent="0">
              <a:buNone/>
              <a:defRPr sz="1705">
                <a:solidFill>
                  <a:schemeClr val="tx1">
                    <a:tint val="75000"/>
                  </a:schemeClr>
                </a:solidFill>
              </a:defRPr>
            </a:lvl9pPr>
          </a:lstStyle>
          <a:p>
            <a:pPr lvl="0"/>
            <a:r>
              <a:rPr lang="en-US" dirty="0"/>
              <a:t>Subtitle</a:t>
            </a:r>
          </a:p>
        </p:txBody>
      </p:sp>
      <p:sp>
        <p:nvSpPr>
          <p:cNvPr id="6" name="Content Placeholder 2"/>
          <p:cNvSpPr>
            <a:spLocks noGrp="1"/>
          </p:cNvSpPr>
          <p:nvPr>
            <p:ph sz="half" idx="10" hasCustomPrompt="1"/>
          </p:nvPr>
        </p:nvSpPr>
        <p:spPr>
          <a:xfrm>
            <a:off x="893316"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sp>
        <p:nvSpPr>
          <p:cNvPr id="7" name="Content Placeholder 3"/>
          <p:cNvSpPr>
            <a:spLocks noGrp="1"/>
          </p:cNvSpPr>
          <p:nvPr>
            <p:ph sz="half" idx="2" hasCustomPrompt="1"/>
          </p:nvPr>
        </p:nvSpPr>
        <p:spPr>
          <a:xfrm>
            <a:off x="6578055"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pic>
        <p:nvPicPr>
          <p:cNvPr id="8" name="Picture 7">
            <a:extLst>
              <a:ext uri="{FF2B5EF4-FFF2-40B4-BE49-F238E27FC236}">
                <a16:creationId xmlns:a16="http://schemas.microsoft.com/office/drawing/2014/main" id="{C676D2ED-816D-A64F-84F0-8BF0DCEAC0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446088"/>
            <a:ext cx="27209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2403B83-8600-EB4D-BF02-677BBDA8AE1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0025" y="9012238"/>
            <a:ext cx="2159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4504741"/>
            <a:ext cx="12993688" cy="5215521"/>
          </a:xfrm>
          <a:prstGeom prst="rect">
            <a:avLst/>
          </a:prstGeom>
        </p:spPr>
      </p:pic>
      <p:pic>
        <p:nvPicPr>
          <p:cNvPr id="8" name="Picture 2" descr="C:\Users\ircvnk\Desktop\CHALLENGER\MarCom\Logos\Trane Airfinity logo\02_Output files\Png\AIRFINITY_Logo_0116_Full Colour_300dpi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45908" y="8724038"/>
            <a:ext cx="3248468" cy="8130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97B2BE8-E552-464A-A4E5-3F8D7C6FD36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0025" y="9012238"/>
            <a:ext cx="2159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hasCustomPrompt="1"/>
          </p:nvPr>
        </p:nvSpPr>
        <p:spPr>
          <a:xfrm>
            <a:off x="886548" y="1978237"/>
            <a:ext cx="11207056" cy="646331"/>
          </a:xfrm>
          <a:prstGeom prst="rect">
            <a:avLst/>
          </a:prstGeom>
        </p:spPr>
        <p:txBody>
          <a:bodyPr anchor="ctr" anchorCtr="0">
            <a:spAutoFit/>
          </a:bodyPr>
          <a:lstStyle>
            <a:lvl1pPr algn="l">
              <a:defRPr sz="4000"/>
            </a:lvl1pPr>
          </a:lstStyle>
          <a:p>
            <a:r>
              <a:rPr lang="en-US" dirty="0"/>
              <a:t>TITLE</a:t>
            </a:r>
          </a:p>
        </p:txBody>
      </p:sp>
      <p:sp>
        <p:nvSpPr>
          <p:cNvPr id="5" name="Text Placeholder 2"/>
          <p:cNvSpPr>
            <a:spLocks noGrp="1"/>
          </p:cNvSpPr>
          <p:nvPr>
            <p:ph type="body" idx="1" hasCustomPrompt="1"/>
          </p:nvPr>
        </p:nvSpPr>
        <p:spPr>
          <a:xfrm>
            <a:off x="886548" y="2624568"/>
            <a:ext cx="11207056" cy="446597"/>
          </a:xfrm>
          <a:prstGeom prst="rect">
            <a:avLst/>
          </a:prstGeom>
        </p:spPr>
        <p:txBody>
          <a:bodyPr/>
          <a:lstStyle>
            <a:lvl1pPr marL="0" indent="0" algn="l">
              <a:buNone/>
              <a:defRPr sz="2558">
                <a:solidFill>
                  <a:srgbClr val="55555A"/>
                </a:solidFill>
              </a:defRPr>
            </a:lvl1pPr>
            <a:lvl2pPr marL="487284" indent="0">
              <a:buNone/>
              <a:defRPr sz="2132">
                <a:solidFill>
                  <a:schemeClr val="tx1">
                    <a:tint val="75000"/>
                  </a:schemeClr>
                </a:solidFill>
              </a:defRPr>
            </a:lvl2pPr>
            <a:lvl3pPr marL="974568" indent="0">
              <a:buNone/>
              <a:defRPr sz="1918">
                <a:solidFill>
                  <a:schemeClr val="tx1">
                    <a:tint val="75000"/>
                  </a:schemeClr>
                </a:solidFill>
              </a:defRPr>
            </a:lvl3pPr>
            <a:lvl4pPr marL="1461851" indent="0">
              <a:buNone/>
              <a:defRPr sz="1705">
                <a:solidFill>
                  <a:schemeClr val="tx1">
                    <a:tint val="75000"/>
                  </a:schemeClr>
                </a:solidFill>
              </a:defRPr>
            </a:lvl4pPr>
            <a:lvl5pPr marL="1949135" indent="0">
              <a:buNone/>
              <a:defRPr sz="1705">
                <a:solidFill>
                  <a:schemeClr val="tx1">
                    <a:tint val="75000"/>
                  </a:schemeClr>
                </a:solidFill>
              </a:defRPr>
            </a:lvl5pPr>
            <a:lvl6pPr marL="2436419" indent="0">
              <a:buNone/>
              <a:defRPr sz="1705">
                <a:solidFill>
                  <a:schemeClr val="tx1">
                    <a:tint val="75000"/>
                  </a:schemeClr>
                </a:solidFill>
              </a:defRPr>
            </a:lvl6pPr>
            <a:lvl7pPr marL="2923703" indent="0">
              <a:buNone/>
              <a:defRPr sz="1705">
                <a:solidFill>
                  <a:schemeClr val="tx1">
                    <a:tint val="75000"/>
                  </a:schemeClr>
                </a:solidFill>
              </a:defRPr>
            </a:lvl7pPr>
            <a:lvl8pPr marL="3410986" indent="0">
              <a:buNone/>
              <a:defRPr sz="1705">
                <a:solidFill>
                  <a:schemeClr val="tx1">
                    <a:tint val="75000"/>
                  </a:schemeClr>
                </a:solidFill>
              </a:defRPr>
            </a:lvl8pPr>
            <a:lvl9pPr marL="3898270" indent="0">
              <a:buNone/>
              <a:defRPr sz="1705">
                <a:solidFill>
                  <a:schemeClr val="tx1">
                    <a:tint val="75000"/>
                  </a:schemeClr>
                </a:solidFill>
              </a:defRPr>
            </a:lvl9pPr>
          </a:lstStyle>
          <a:p>
            <a:pPr lvl="0"/>
            <a:r>
              <a:rPr lang="en-US" dirty="0"/>
              <a:t>Subtitle</a:t>
            </a:r>
          </a:p>
        </p:txBody>
      </p:sp>
      <p:sp>
        <p:nvSpPr>
          <p:cNvPr id="6" name="Content Placeholder 2"/>
          <p:cNvSpPr>
            <a:spLocks noGrp="1"/>
          </p:cNvSpPr>
          <p:nvPr>
            <p:ph sz="half" idx="10" hasCustomPrompt="1"/>
          </p:nvPr>
        </p:nvSpPr>
        <p:spPr>
          <a:xfrm>
            <a:off x="893316"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sp>
        <p:nvSpPr>
          <p:cNvPr id="7" name="Content Placeholder 3"/>
          <p:cNvSpPr>
            <a:spLocks noGrp="1"/>
          </p:cNvSpPr>
          <p:nvPr>
            <p:ph sz="half" idx="2" hasCustomPrompt="1"/>
          </p:nvPr>
        </p:nvSpPr>
        <p:spPr>
          <a:xfrm>
            <a:off x="6578055" y="3270899"/>
            <a:ext cx="5522317" cy="341632"/>
          </a:xfrm>
          <a:prstGeom prst="rect">
            <a:avLst/>
          </a:prstGeom>
        </p:spPr>
        <p:txBody>
          <a:bodyPr/>
          <a:lstStyle>
            <a:lvl1pPr>
              <a:defRPr>
                <a:solidFill>
                  <a:srgbClr val="55555A"/>
                </a:solidFill>
              </a:defRPr>
            </a:lvl1pPr>
            <a:lvl2pPr>
              <a:defRPr>
                <a:solidFill>
                  <a:srgbClr val="55555A"/>
                </a:solidFill>
              </a:defRPr>
            </a:lvl2pPr>
            <a:lvl3pPr>
              <a:defRPr>
                <a:solidFill>
                  <a:srgbClr val="55555A"/>
                </a:solidFill>
              </a:defRPr>
            </a:lvl3pPr>
            <a:lvl4pPr>
              <a:defRPr>
                <a:solidFill>
                  <a:srgbClr val="55555A"/>
                </a:solidFill>
              </a:defRPr>
            </a:lvl4pPr>
            <a:lvl5pPr>
              <a:defRPr>
                <a:solidFill>
                  <a:srgbClr val="55555A"/>
                </a:solidFill>
              </a:defRPr>
            </a:lvl5pPr>
          </a:lstStyle>
          <a:p>
            <a:pPr lvl="0"/>
            <a:r>
              <a:rPr lang="en-US" dirty="0"/>
              <a:t>Text and pictures</a:t>
            </a:r>
          </a:p>
        </p:txBody>
      </p:sp>
      <p:pic>
        <p:nvPicPr>
          <p:cNvPr id="9" name="Picture 8">
            <a:extLst>
              <a:ext uri="{FF2B5EF4-FFF2-40B4-BE49-F238E27FC236}">
                <a16:creationId xmlns:a16="http://schemas.microsoft.com/office/drawing/2014/main" id="{CDA8B73F-1E02-4249-91F7-D57D9F685A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9413" y="446088"/>
            <a:ext cx="27209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684" y="216006"/>
            <a:ext cx="8987301" cy="1620044"/>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49685" y="2052055"/>
            <a:ext cx="11694319" cy="59401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77453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95112"/>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73" r:id="rId3"/>
    <p:sldLayoutId id="2147483678" r:id="rId4"/>
    <p:sldLayoutId id="2147483688" r:id="rId5"/>
    <p:sldLayoutId id="2147483689" r:id="rId6"/>
  </p:sldLayoutIdLst>
  <p:txStyles>
    <p:titleStyle>
      <a:lvl1pPr algn="l" defTabSz="974568" rtl="0" eaLnBrk="1" latinLnBrk="0" hangingPunct="1">
        <a:lnSpc>
          <a:spcPct val="90000"/>
        </a:lnSpc>
        <a:spcBef>
          <a:spcPct val="0"/>
        </a:spcBef>
        <a:buNone/>
        <a:defRPr sz="2800" b="1" i="0" kern="1200" cap="all" baseline="0">
          <a:solidFill>
            <a:schemeClr val="tx1">
              <a:lumMod val="75000"/>
            </a:schemeClr>
          </a:solidFill>
          <a:latin typeface="Audiowide" charset="0"/>
          <a:ea typeface="Audiowide" charset="0"/>
          <a:cs typeface="Audiowide" charset="0"/>
        </a:defRPr>
      </a:lvl1pPr>
    </p:titleStyle>
    <p:bodyStyle>
      <a:lvl1pPr marL="243642" indent="-243642" algn="l" defTabSz="974568" rtl="0" eaLnBrk="1" latinLnBrk="0" hangingPunct="1">
        <a:lnSpc>
          <a:spcPct val="90000"/>
        </a:lnSpc>
        <a:spcBef>
          <a:spcPts val="1066"/>
        </a:spcBef>
        <a:buFont typeface="Arial"/>
        <a:buChar char="•"/>
        <a:defRPr sz="1800" kern="1200" baseline="0">
          <a:solidFill>
            <a:srgbClr val="55555A"/>
          </a:solidFill>
          <a:latin typeface="+mn-lt"/>
          <a:ea typeface="+mn-ea"/>
          <a:cs typeface="+mn-cs"/>
        </a:defRPr>
      </a:lvl1pPr>
      <a:lvl2pPr marL="730926" indent="-243642" algn="l" defTabSz="974568" rtl="0" eaLnBrk="1" latinLnBrk="0" hangingPunct="1">
        <a:lnSpc>
          <a:spcPct val="90000"/>
        </a:lnSpc>
        <a:spcBef>
          <a:spcPts val="533"/>
        </a:spcBef>
        <a:buFont typeface="Arial"/>
        <a:buChar char="•"/>
        <a:defRPr sz="1800" kern="1200">
          <a:solidFill>
            <a:srgbClr val="55555A"/>
          </a:solidFill>
          <a:latin typeface="+mn-lt"/>
          <a:ea typeface="+mn-ea"/>
          <a:cs typeface="+mn-cs"/>
        </a:defRPr>
      </a:lvl2pPr>
      <a:lvl3pPr marL="1218209" indent="-243642" algn="l" defTabSz="974568" rtl="0" eaLnBrk="1" latinLnBrk="0" hangingPunct="1">
        <a:lnSpc>
          <a:spcPct val="90000"/>
        </a:lnSpc>
        <a:spcBef>
          <a:spcPts val="533"/>
        </a:spcBef>
        <a:buFont typeface="Arial"/>
        <a:buChar char="•"/>
        <a:defRPr sz="1800" kern="1200">
          <a:solidFill>
            <a:srgbClr val="55555A"/>
          </a:solidFill>
          <a:latin typeface="+mn-lt"/>
          <a:ea typeface="+mn-ea"/>
          <a:cs typeface="+mn-cs"/>
        </a:defRPr>
      </a:lvl3pPr>
      <a:lvl4pPr marL="1705493" indent="-243642" algn="l" defTabSz="974568" rtl="0" eaLnBrk="1" latinLnBrk="0" hangingPunct="1">
        <a:lnSpc>
          <a:spcPct val="90000"/>
        </a:lnSpc>
        <a:spcBef>
          <a:spcPts val="533"/>
        </a:spcBef>
        <a:buFont typeface="Arial"/>
        <a:buChar char="•"/>
        <a:defRPr sz="1800" kern="1200">
          <a:solidFill>
            <a:srgbClr val="55555A"/>
          </a:solidFill>
          <a:latin typeface="+mn-lt"/>
          <a:ea typeface="+mn-ea"/>
          <a:cs typeface="+mn-cs"/>
        </a:defRPr>
      </a:lvl4pPr>
      <a:lvl5pPr marL="2192777" indent="-243642" algn="l" defTabSz="974568" rtl="0" eaLnBrk="1" latinLnBrk="0" hangingPunct="1">
        <a:lnSpc>
          <a:spcPct val="90000"/>
        </a:lnSpc>
        <a:spcBef>
          <a:spcPts val="533"/>
        </a:spcBef>
        <a:buFont typeface="Arial"/>
        <a:buChar char="•"/>
        <a:defRPr sz="1800" kern="1200">
          <a:solidFill>
            <a:srgbClr val="55555A"/>
          </a:solidFill>
          <a:latin typeface="+mn-lt"/>
          <a:ea typeface="+mn-ea"/>
          <a:cs typeface="+mn-cs"/>
        </a:defRPr>
      </a:lvl5pPr>
      <a:lvl6pPr marL="2680061" indent="-243642" algn="l" defTabSz="974568" rtl="0" eaLnBrk="1" latinLnBrk="0" hangingPunct="1">
        <a:lnSpc>
          <a:spcPct val="90000"/>
        </a:lnSpc>
        <a:spcBef>
          <a:spcPts val="533"/>
        </a:spcBef>
        <a:buFont typeface="Arial"/>
        <a:buChar char="•"/>
        <a:defRPr sz="1918" kern="1200">
          <a:solidFill>
            <a:schemeClr val="tx1"/>
          </a:solidFill>
          <a:latin typeface="+mn-lt"/>
          <a:ea typeface="+mn-ea"/>
          <a:cs typeface="+mn-cs"/>
        </a:defRPr>
      </a:lvl6pPr>
      <a:lvl7pPr marL="3167344" indent="-243642" algn="l" defTabSz="974568" rtl="0" eaLnBrk="1" latinLnBrk="0" hangingPunct="1">
        <a:lnSpc>
          <a:spcPct val="90000"/>
        </a:lnSpc>
        <a:spcBef>
          <a:spcPts val="533"/>
        </a:spcBef>
        <a:buFont typeface="Arial"/>
        <a:buChar char="•"/>
        <a:defRPr sz="1918" kern="1200">
          <a:solidFill>
            <a:schemeClr val="tx1"/>
          </a:solidFill>
          <a:latin typeface="+mn-lt"/>
          <a:ea typeface="+mn-ea"/>
          <a:cs typeface="+mn-cs"/>
        </a:defRPr>
      </a:lvl7pPr>
      <a:lvl8pPr marL="3654628" indent="-243642" algn="l" defTabSz="974568" rtl="0" eaLnBrk="1" latinLnBrk="0" hangingPunct="1">
        <a:lnSpc>
          <a:spcPct val="90000"/>
        </a:lnSpc>
        <a:spcBef>
          <a:spcPts val="533"/>
        </a:spcBef>
        <a:buFont typeface="Arial"/>
        <a:buChar char="•"/>
        <a:defRPr sz="1918" kern="1200">
          <a:solidFill>
            <a:schemeClr val="tx1"/>
          </a:solidFill>
          <a:latin typeface="+mn-lt"/>
          <a:ea typeface="+mn-ea"/>
          <a:cs typeface="+mn-cs"/>
        </a:defRPr>
      </a:lvl8pPr>
      <a:lvl9pPr marL="4141912" indent="-243642" algn="l" defTabSz="974568" rtl="0" eaLnBrk="1" latinLnBrk="0" hangingPunct="1">
        <a:lnSpc>
          <a:spcPct val="90000"/>
        </a:lnSpc>
        <a:spcBef>
          <a:spcPts val="533"/>
        </a:spcBef>
        <a:buFont typeface="Arial"/>
        <a:buChar char="•"/>
        <a:defRPr sz="1918" kern="1200">
          <a:solidFill>
            <a:schemeClr val="tx1"/>
          </a:solidFill>
          <a:latin typeface="+mn-lt"/>
          <a:ea typeface="+mn-ea"/>
          <a:cs typeface="+mn-cs"/>
        </a:defRPr>
      </a:lvl9pPr>
    </p:bodyStyle>
    <p:otherStyle>
      <a:defPPr>
        <a:defRPr lang="en-US"/>
      </a:defPPr>
      <a:lvl1pPr marL="0" algn="l" defTabSz="974568" rtl="0" eaLnBrk="1" latinLnBrk="0" hangingPunct="1">
        <a:defRPr sz="1918" kern="1200">
          <a:solidFill>
            <a:schemeClr val="tx1"/>
          </a:solidFill>
          <a:latin typeface="+mn-lt"/>
          <a:ea typeface="+mn-ea"/>
          <a:cs typeface="+mn-cs"/>
        </a:defRPr>
      </a:lvl1pPr>
      <a:lvl2pPr marL="487284" algn="l" defTabSz="974568" rtl="0" eaLnBrk="1" latinLnBrk="0" hangingPunct="1">
        <a:defRPr sz="1918" kern="1200">
          <a:solidFill>
            <a:schemeClr val="tx1"/>
          </a:solidFill>
          <a:latin typeface="+mn-lt"/>
          <a:ea typeface="+mn-ea"/>
          <a:cs typeface="+mn-cs"/>
        </a:defRPr>
      </a:lvl2pPr>
      <a:lvl3pPr marL="974568" algn="l" defTabSz="974568" rtl="0" eaLnBrk="1" latinLnBrk="0" hangingPunct="1">
        <a:defRPr sz="1918" kern="1200">
          <a:solidFill>
            <a:schemeClr val="tx1"/>
          </a:solidFill>
          <a:latin typeface="+mn-lt"/>
          <a:ea typeface="+mn-ea"/>
          <a:cs typeface="+mn-cs"/>
        </a:defRPr>
      </a:lvl3pPr>
      <a:lvl4pPr marL="1461851" algn="l" defTabSz="974568" rtl="0" eaLnBrk="1" latinLnBrk="0" hangingPunct="1">
        <a:defRPr sz="1918" kern="1200">
          <a:solidFill>
            <a:schemeClr val="tx1"/>
          </a:solidFill>
          <a:latin typeface="+mn-lt"/>
          <a:ea typeface="+mn-ea"/>
          <a:cs typeface="+mn-cs"/>
        </a:defRPr>
      </a:lvl4pPr>
      <a:lvl5pPr marL="1949135" algn="l" defTabSz="974568" rtl="0" eaLnBrk="1" latinLnBrk="0" hangingPunct="1">
        <a:defRPr sz="1918" kern="1200">
          <a:solidFill>
            <a:schemeClr val="tx1"/>
          </a:solidFill>
          <a:latin typeface="+mn-lt"/>
          <a:ea typeface="+mn-ea"/>
          <a:cs typeface="+mn-cs"/>
        </a:defRPr>
      </a:lvl5pPr>
      <a:lvl6pPr marL="2436419" algn="l" defTabSz="974568" rtl="0" eaLnBrk="1" latinLnBrk="0" hangingPunct="1">
        <a:defRPr sz="1918" kern="1200">
          <a:solidFill>
            <a:schemeClr val="tx1"/>
          </a:solidFill>
          <a:latin typeface="+mn-lt"/>
          <a:ea typeface="+mn-ea"/>
          <a:cs typeface="+mn-cs"/>
        </a:defRPr>
      </a:lvl6pPr>
      <a:lvl7pPr marL="2923703" algn="l" defTabSz="974568" rtl="0" eaLnBrk="1" latinLnBrk="0" hangingPunct="1">
        <a:defRPr sz="1918" kern="1200">
          <a:solidFill>
            <a:schemeClr val="tx1"/>
          </a:solidFill>
          <a:latin typeface="+mn-lt"/>
          <a:ea typeface="+mn-ea"/>
          <a:cs typeface="+mn-cs"/>
        </a:defRPr>
      </a:lvl7pPr>
      <a:lvl8pPr marL="3410986" algn="l" defTabSz="974568" rtl="0" eaLnBrk="1" latinLnBrk="0" hangingPunct="1">
        <a:defRPr sz="1918" kern="1200">
          <a:solidFill>
            <a:schemeClr val="tx1"/>
          </a:solidFill>
          <a:latin typeface="+mn-lt"/>
          <a:ea typeface="+mn-ea"/>
          <a:cs typeface="+mn-cs"/>
        </a:defRPr>
      </a:lvl8pPr>
      <a:lvl9pPr marL="3898270" algn="l" defTabSz="974568" rtl="0" eaLnBrk="1" latinLnBrk="0" hangingPunct="1">
        <a:defRPr sz="19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49.png"/><Relationship Id="rId5" Type="http://schemas.microsoft.com/office/2007/relationships/hdphoto" Target="../media/hdphoto6.wdp"/><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youtu.be/YAWt0QIJo-o" TargetMode="Externa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4.gif"/><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emf"/><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10" Type="http://schemas.microsoft.com/office/2007/relationships/hdphoto" Target="../media/hdphoto10.wdp"/><Relationship Id="rId4" Type="http://schemas.openxmlformats.org/officeDocument/2006/relationships/image" Target="../media/image68.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hyperlink" Target="http://www.trane.eu/" TargetMode="External"/><Relationship Id="rId5" Type="http://schemas.microsoft.com/office/2007/relationships/hdphoto" Target="../media/hdphoto11.wdp"/><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rcvnk\Desktop\CHALLENGER\MarCom\Logos\Trane Airfinity logo\02_Output files\Png\AIRFINITY_Logo_0116_Full Colour_300dpi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544" y="1879466"/>
            <a:ext cx="6850487" cy="1714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88823" y1="9399" x2="66836" y2="7494"/>
                        <a14:foregroundMark x1="89783" y1="7959" x2="48010" y2="7028"/>
                        <a14:foregroundMark x1="43861" y1="4615" x2="21225" y2="5123"/>
                        <a14:foregroundMark x1="7818" y1="47671" x2="18967" y2="10838"/>
                        <a14:foregroundMark x1="13548" y1="7959" x2="19616" y2="6054"/>
                        <a14:foregroundMark x1="10048" y1="62997" x2="34293" y2="40517"/>
                        <a14:foregroundMark x1="4318" y1="8467" x2="4629" y2="40982"/>
                      </a14:backgroundRemoval>
                    </a14:imgEffect>
                  </a14:imgLayer>
                </a14:imgProps>
              </a:ext>
              <a:ext uri="{28A0092B-C50C-407E-A947-70E740481C1C}">
                <a14:useLocalDpi xmlns:a14="http://schemas.microsoft.com/office/drawing/2010/main"/>
              </a:ext>
            </a:extLst>
          </a:blip>
          <a:stretch>
            <a:fillRect/>
          </a:stretch>
        </p:blipFill>
        <p:spPr>
          <a:xfrm>
            <a:off x="7795324" y="5305554"/>
            <a:ext cx="4841684" cy="3227789"/>
          </a:xfrm>
          <a:prstGeom prst="rect">
            <a:avLst/>
          </a:prstGeom>
        </p:spPr>
      </p:pic>
      <p:sp>
        <p:nvSpPr>
          <p:cNvPr id="6" name="TextBox 5"/>
          <p:cNvSpPr txBox="1"/>
          <p:nvPr/>
        </p:nvSpPr>
        <p:spPr>
          <a:xfrm>
            <a:off x="596287" y="6630123"/>
            <a:ext cx="6477000" cy="892552"/>
          </a:xfrm>
          <a:prstGeom prst="rect">
            <a:avLst/>
          </a:prstGeom>
          <a:noFill/>
        </p:spPr>
        <p:txBody>
          <a:bodyPr wrap="square" rtlCol="0">
            <a:spAutoFit/>
          </a:bodyPr>
          <a:lstStyle/>
          <a:p>
            <a:r>
              <a:rPr lang="fr-FR" sz="3600" dirty="0"/>
              <a:t>Product </a:t>
            </a:r>
            <a:r>
              <a:rPr lang="fr-FR" sz="3600" dirty="0" err="1"/>
              <a:t>Presentation</a:t>
            </a:r>
            <a:endParaRPr lang="fr-FR" sz="3600" dirty="0"/>
          </a:p>
          <a:p>
            <a:endParaRPr lang="fr-FR" sz="1600" dirty="0"/>
          </a:p>
        </p:txBody>
      </p:sp>
      <p:sp>
        <p:nvSpPr>
          <p:cNvPr id="7" name="Rectangle 6"/>
          <p:cNvSpPr/>
          <p:nvPr/>
        </p:nvSpPr>
        <p:spPr>
          <a:xfrm>
            <a:off x="509203" y="3593977"/>
            <a:ext cx="9717230" cy="1569660"/>
          </a:xfrm>
          <a:prstGeom prst="rect">
            <a:avLst/>
          </a:prstGeom>
        </p:spPr>
        <p:txBody>
          <a:bodyPr wrap="square">
            <a:spAutoFit/>
          </a:bodyPr>
          <a:lstStyle/>
          <a:p>
            <a:r>
              <a:rPr lang="en-US" sz="3200" i="1" dirty="0"/>
              <a:t>Easy-to-install high performance packaged rooftops.</a:t>
            </a:r>
          </a:p>
          <a:p>
            <a:r>
              <a:rPr lang="en-US" sz="3200" i="1" dirty="0"/>
              <a:t>Proven reliability. </a:t>
            </a:r>
            <a:r>
              <a:rPr lang="en-US" sz="3200" b="1" i="1" dirty="0"/>
              <a:t>Total peace of mind.</a:t>
            </a:r>
          </a:p>
          <a:p>
            <a:endParaRPr lang="en-US" sz="3200" i="1" dirty="0"/>
          </a:p>
        </p:txBody>
      </p:sp>
      <p:sp>
        <p:nvSpPr>
          <p:cNvPr id="9" name="Rectangle 8"/>
          <p:cNvSpPr/>
          <p:nvPr/>
        </p:nvSpPr>
        <p:spPr>
          <a:xfrm>
            <a:off x="10801100" y="18596"/>
            <a:ext cx="2192588" cy="369332"/>
          </a:xfrm>
          <a:prstGeom prst="rect">
            <a:avLst/>
          </a:prstGeom>
        </p:spPr>
        <p:txBody>
          <a:bodyPr wrap="none">
            <a:spAutoFit/>
          </a:bodyPr>
          <a:lstStyle/>
          <a:p>
            <a:r>
              <a:rPr lang="fr-FR" sz="1800" dirty="0">
                <a:solidFill>
                  <a:schemeClr val="accent1"/>
                </a:solidFill>
              </a:rPr>
              <a:t>RT-CMS001-GB_0118</a:t>
            </a:r>
          </a:p>
        </p:txBody>
      </p:sp>
    </p:spTree>
    <p:extLst>
      <p:ext uri="{BB962C8B-B14F-4D97-AF65-F5344CB8AC3E}">
        <p14:creationId xmlns:p14="http://schemas.microsoft.com/office/powerpoint/2010/main" val="6004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82829" y="586236"/>
            <a:ext cx="5305139" cy="703141"/>
          </a:xfrm>
          <a:prstGeom prst="rect">
            <a:avLst/>
          </a:prstGeom>
          <a:noFill/>
        </p:spPr>
        <p:txBody>
          <a:bodyPr wrap="square" rtlCol="0">
            <a:spAutoFit/>
          </a:bodyPr>
          <a:lstStyle/>
          <a:p>
            <a:pPr algn="r"/>
            <a:r>
              <a:rPr lang="fr-FR" sz="3969" b="1" dirty="0">
                <a:solidFill>
                  <a:schemeClr val="accent1"/>
                </a:solidFill>
              </a:rPr>
              <a:t>IC </a:t>
            </a:r>
            <a:r>
              <a:rPr lang="fr-FR" sz="3969" b="1" dirty="0" err="1">
                <a:solidFill>
                  <a:schemeClr val="accent1"/>
                </a:solidFill>
              </a:rPr>
              <a:t>Cooling</a:t>
            </a:r>
            <a:r>
              <a:rPr lang="fr-FR" sz="3969" b="1" dirty="0">
                <a:solidFill>
                  <a:schemeClr val="accent1"/>
                </a:solidFill>
              </a:rPr>
              <a:t> </a:t>
            </a:r>
            <a:r>
              <a:rPr lang="fr-FR" sz="3969" b="1" dirty="0" err="1">
                <a:solidFill>
                  <a:schemeClr val="accent1"/>
                </a:solidFill>
              </a:rPr>
              <a:t>Only</a:t>
            </a:r>
            <a:r>
              <a:rPr lang="fr-FR" sz="3969" b="1" dirty="0">
                <a:solidFill>
                  <a:schemeClr val="accent1"/>
                </a:solidFill>
              </a:rPr>
              <a:t> Range</a:t>
            </a:r>
            <a:endParaRPr lang="en-US" sz="3969" b="1" dirty="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31423141"/>
              </p:ext>
            </p:extLst>
          </p:nvPr>
        </p:nvGraphicFramePr>
        <p:xfrm>
          <a:off x="585656" y="1560451"/>
          <a:ext cx="12166247" cy="6718839"/>
        </p:xfrm>
        <a:graphic>
          <a:graphicData uri="http://schemas.openxmlformats.org/drawingml/2006/table">
            <a:tbl>
              <a:tblPr/>
              <a:tblGrid>
                <a:gridCol w="4288303">
                  <a:extLst>
                    <a:ext uri="{9D8B030D-6E8A-4147-A177-3AD203B41FA5}">
                      <a16:colId xmlns:a16="http://schemas.microsoft.com/office/drawing/2014/main" val="20000"/>
                    </a:ext>
                  </a:extLst>
                </a:gridCol>
                <a:gridCol w="831160">
                  <a:extLst>
                    <a:ext uri="{9D8B030D-6E8A-4147-A177-3AD203B41FA5}">
                      <a16:colId xmlns:a16="http://schemas.microsoft.com/office/drawing/2014/main" val="20001"/>
                    </a:ext>
                  </a:extLst>
                </a:gridCol>
                <a:gridCol w="782976">
                  <a:extLst>
                    <a:ext uri="{9D8B030D-6E8A-4147-A177-3AD203B41FA5}">
                      <a16:colId xmlns:a16="http://schemas.microsoft.com/office/drawing/2014/main" val="20002"/>
                    </a:ext>
                  </a:extLst>
                </a:gridCol>
                <a:gridCol w="782976">
                  <a:extLst>
                    <a:ext uri="{9D8B030D-6E8A-4147-A177-3AD203B41FA5}">
                      <a16:colId xmlns:a16="http://schemas.microsoft.com/office/drawing/2014/main" val="20003"/>
                    </a:ext>
                  </a:extLst>
                </a:gridCol>
                <a:gridCol w="782976">
                  <a:extLst>
                    <a:ext uri="{9D8B030D-6E8A-4147-A177-3AD203B41FA5}">
                      <a16:colId xmlns:a16="http://schemas.microsoft.com/office/drawing/2014/main" val="20004"/>
                    </a:ext>
                  </a:extLst>
                </a:gridCol>
                <a:gridCol w="782976">
                  <a:extLst>
                    <a:ext uri="{9D8B030D-6E8A-4147-A177-3AD203B41FA5}">
                      <a16:colId xmlns:a16="http://schemas.microsoft.com/office/drawing/2014/main" val="20005"/>
                    </a:ext>
                  </a:extLst>
                </a:gridCol>
                <a:gridCol w="782976">
                  <a:extLst>
                    <a:ext uri="{9D8B030D-6E8A-4147-A177-3AD203B41FA5}">
                      <a16:colId xmlns:a16="http://schemas.microsoft.com/office/drawing/2014/main" val="20006"/>
                    </a:ext>
                  </a:extLst>
                </a:gridCol>
                <a:gridCol w="782976">
                  <a:extLst>
                    <a:ext uri="{9D8B030D-6E8A-4147-A177-3AD203B41FA5}">
                      <a16:colId xmlns:a16="http://schemas.microsoft.com/office/drawing/2014/main" val="20007"/>
                    </a:ext>
                  </a:extLst>
                </a:gridCol>
                <a:gridCol w="782976">
                  <a:extLst>
                    <a:ext uri="{9D8B030D-6E8A-4147-A177-3AD203B41FA5}">
                      <a16:colId xmlns:a16="http://schemas.microsoft.com/office/drawing/2014/main" val="20008"/>
                    </a:ext>
                  </a:extLst>
                </a:gridCol>
                <a:gridCol w="782976">
                  <a:extLst>
                    <a:ext uri="{9D8B030D-6E8A-4147-A177-3AD203B41FA5}">
                      <a16:colId xmlns:a16="http://schemas.microsoft.com/office/drawing/2014/main" val="20009"/>
                    </a:ext>
                  </a:extLst>
                </a:gridCol>
                <a:gridCol w="782976">
                  <a:extLst>
                    <a:ext uri="{9D8B030D-6E8A-4147-A177-3AD203B41FA5}">
                      <a16:colId xmlns:a16="http://schemas.microsoft.com/office/drawing/2014/main" val="20010"/>
                    </a:ext>
                  </a:extLst>
                </a:gridCol>
              </a:tblGrid>
              <a:tr h="301469">
                <a:tc>
                  <a:txBody>
                    <a:bodyPr/>
                    <a:lstStyle/>
                    <a:p>
                      <a:pPr algn="l" fontAlgn="t"/>
                      <a:r>
                        <a:rPr lang="en-US" sz="1600" b="1" i="0" u="none" strike="noStrike" dirty="0">
                          <a:solidFill>
                            <a:schemeClr val="tx1"/>
                          </a:solidFill>
                          <a:effectLst/>
                          <a:latin typeface="Arial" panose="020B0604020202020204" pitchFamily="34" charset="0"/>
                        </a:rPr>
                        <a:t>Airfinity Cooling only IC</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040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060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075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110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130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2894">
                <a:tc>
                  <a:txBody>
                    <a:bodyPr/>
                    <a:lstStyle/>
                    <a:p>
                      <a:pPr algn="l" fontAlgn="t"/>
                      <a:r>
                        <a:rPr lang="en-US" sz="1400" b="1" i="0" u="none" strike="noStrike">
                          <a:solidFill>
                            <a:schemeClr val="tx1"/>
                          </a:solidFill>
                          <a:effectLst/>
                          <a:latin typeface="Arial" panose="020B0604020202020204" pitchFamily="34" charset="0"/>
                        </a:rPr>
                        <a:t>Version</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en-US" sz="1600" b="1" i="0" u="none" strike="noStrike" dirty="0">
                          <a:solidFill>
                            <a:schemeClr val="tx1"/>
                          </a:solidFill>
                          <a:effectLst/>
                          <a:latin typeface="Arial" panose="020B0604020202020204" pitchFamily="34" charset="0"/>
                        </a:rPr>
                        <a:t>Duplex duo</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9400">
                <a:tc>
                  <a:txBody>
                    <a:bodyPr/>
                    <a:lstStyle/>
                    <a:p>
                      <a:pPr algn="l" fontAlgn="t"/>
                      <a:r>
                        <a:rPr lang="en-US" sz="1400" b="0" i="0" u="none" strike="noStrike">
                          <a:solidFill>
                            <a:schemeClr val="tx1"/>
                          </a:solidFill>
                          <a:effectLst/>
                          <a:latin typeface="Arial" panose="020B0604020202020204" pitchFamily="34" charset="0"/>
                        </a:rPr>
                        <a:t>Number of circuits / compressors</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9400">
                <a:tc>
                  <a:txBody>
                    <a:bodyPr/>
                    <a:lstStyle/>
                    <a:p>
                      <a:pPr algn="l" fontAlgn="t"/>
                      <a:r>
                        <a:rPr lang="en-US" sz="1400" b="0" i="0" u="none" strike="noStrike">
                          <a:solidFill>
                            <a:schemeClr val="tx1"/>
                          </a:solidFill>
                          <a:effectLst/>
                          <a:latin typeface="Arial" panose="020B0604020202020204" pitchFamily="34" charset="0"/>
                        </a:rPr>
                        <a:t>Nominal airflow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(m3/h)</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8700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10100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12100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14000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16100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17300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20200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22200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26000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1469">
                <a:tc>
                  <a:txBody>
                    <a:bodyPr/>
                    <a:lstStyle/>
                    <a:p>
                      <a:pPr algn="l" fontAlgn="t"/>
                      <a:r>
                        <a:rPr lang="en-US" sz="1600" b="1" i="0" u="none" strike="noStrike" dirty="0">
                          <a:solidFill>
                            <a:schemeClr val="tx1"/>
                          </a:solidFill>
                          <a:effectLst/>
                          <a:latin typeface="Arial" panose="020B0604020202020204" pitchFamily="34" charset="0"/>
                        </a:rPr>
                        <a:t>Performance data (cooling mode)</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400">
                <a:tc>
                  <a:txBody>
                    <a:bodyPr/>
                    <a:lstStyle/>
                    <a:p>
                      <a:pPr algn="l" fontAlgn="t"/>
                      <a:r>
                        <a:rPr lang="en-US" sz="1400" b="0" i="0" u="none" strike="noStrike">
                          <a:solidFill>
                            <a:schemeClr val="tx1"/>
                          </a:solidFill>
                          <a:effectLst/>
                          <a:latin typeface="Arial" panose="020B0604020202020204" pitchFamily="34" charset="0"/>
                        </a:rPr>
                        <a:t>Net cooling capacity (1)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(kW)</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53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62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73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109</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9400">
                <a:tc>
                  <a:txBody>
                    <a:bodyPr/>
                    <a:lstStyle/>
                    <a:p>
                      <a:pPr algn="l" fontAlgn="t"/>
                      <a:r>
                        <a:rPr lang="en-US" sz="1400" b="0" i="0" u="none" strike="noStrike">
                          <a:solidFill>
                            <a:schemeClr val="tx1"/>
                          </a:solidFill>
                          <a:effectLst/>
                          <a:latin typeface="Arial" panose="020B0604020202020204" pitchFamily="34" charset="0"/>
                        </a:rPr>
                        <a:t>Total power input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(kW)</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19</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52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9400">
                <a:tc>
                  <a:txBody>
                    <a:bodyPr/>
                    <a:lstStyle/>
                    <a:p>
                      <a:pPr algn="l" fontAlgn="t"/>
                      <a:r>
                        <a:rPr lang="en-US" sz="1400" b="0" i="0" u="none" strike="noStrike">
                          <a:solidFill>
                            <a:schemeClr val="tx1"/>
                          </a:solidFill>
                          <a:effectLst/>
                          <a:latin typeface="Arial" panose="020B0604020202020204" pitchFamily="34" charset="0"/>
                        </a:rPr>
                        <a:t>Net EER</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2.96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2.63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9400">
                <a:tc>
                  <a:txBody>
                    <a:bodyPr/>
                    <a:lstStyle/>
                    <a:p>
                      <a:pPr algn="l" fontAlgn="t"/>
                      <a:r>
                        <a:rPr lang="en-US" sz="1400" b="0" i="0" u="none" strike="noStrike">
                          <a:solidFill>
                            <a:schemeClr val="tx1"/>
                          </a:solidFill>
                          <a:effectLst/>
                          <a:latin typeface="Arial" panose="020B0604020202020204" pitchFamily="34" charset="0"/>
                        </a:rPr>
                        <a:t>Eurovent Energy class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C</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9400">
                <a:tc>
                  <a:txBody>
                    <a:bodyPr/>
                    <a:lstStyle/>
                    <a:p>
                      <a:pPr algn="l" fontAlgn="t"/>
                      <a:r>
                        <a:rPr lang="en-US" sz="1400" b="1" i="0" u="none" strike="noStrike">
                          <a:solidFill>
                            <a:schemeClr val="tx1"/>
                          </a:solidFill>
                          <a:effectLst/>
                          <a:latin typeface="Arial" panose="020B0604020202020204" pitchFamily="34" charset="0"/>
                        </a:rPr>
                        <a:t>Seasonal space efficiency in cooling</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139</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9400">
                <a:tc>
                  <a:txBody>
                    <a:bodyPr/>
                    <a:lstStyle/>
                    <a:p>
                      <a:pPr algn="l" fontAlgn="t"/>
                      <a:r>
                        <a:rPr lang="en-US" sz="1400" b="1" i="0" u="none" strike="noStrike">
                          <a:solidFill>
                            <a:schemeClr val="tx1"/>
                          </a:solidFill>
                          <a:effectLst/>
                          <a:latin typeface="Arial" panose="020B0604020202020204" pitchFamily="34" charset="0"/>
                        </a:rPr>
                        <a:t>SEER</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3.45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3.38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3.34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3.09</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1469">
                <a:tc>
                  <a:txBody>
                    <a:bodyPr/>
                    <a:lstStyle/>
                    <a:p>
                      <a:pPr algn="l" fontAlgn="t"/>
                      <a:r>
                        <a:rPr lang="en-US" sz="1600" b="1" i="0" u="none" strike="noStrike">
                          <a:solidFill>
                            <a:schemeClr val="tx1"/>
                          </a:solidFill>
                          <a:effectLst/>
                          <a:latin typeface="Arial" panose="020B0604020202020204" pitchFamily="34" charset="0"/>
                        </a:rPr>
                        <a:t>Auxiliary heatdata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9400">
                <a:tc>
                  <a:txBody>
                    <a:bodyPr/>
                    <a:lstStyle/>
                    <a:p>
                      <a:pPr algn="l" fontAlgn="t"/>
                      <a:r>
                        <a:rPr lang="en-US" sz="1400" b="0" i="0" u="none" strike="noStrike">
                          <a:solidFill>
                            <a:schemeClr val="tx1"/>
                          </a:solidFill>
                          <a:effectLst/>
                          <a:latin typeface="Arial" panose="020B0604020202020204" pitchFamily="34" charset="0"/>
                        </a:rPr>
                        <a:t>Auxiliary electric heating capacity - Stage 1 / 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(kW)</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400" b="0" i="0" u="none" strike="noStrike" dirty="0">
                          <a:solidFill>
                            <a:schemeClr val="tx1"/>
                          </a:solidFill>
                          <a:effectLst/>
                          <a:latin typeface="Arial" panose="020B0604020202020204" pitchFamily="34" charset="0"/>
                        </a:rPr>
                        <a:t>12,5 / 12,5</a:t>
                      </a:r>
                    </a:p>
                  </a:txBody>
                  <a:tcPr marL="5063" marR="5063" marT="5063"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400" b="0" i="0" u="none" strike="noStrike" dirty="0">
                          <a:solidFill>
                            <a:schemeClr val="tx1"/>
                          </a:solidFill>
                          <a:effectLst/>
                          <a:latin typeface="Arial" panose="020B0604020202020204" pitchFamily="34" charset="0"/>
                        </a:rPr>
                        <a:t>12,5 / 25</a:t>
                      </a:r>
                    </a:p>
                  </a:txBody>
                  <a:tcPr marL="5063" marR="5063" marT="5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400" b="0" i="0" u="none" strike="noStrike" dirty="0">
                          <a:solidFill>
                            <a:schemeClr val="tx1"/>
                          </a:solidFill>
                          <a:effectLst/>
                          <a:latin typeface="Arial" panose="020B0604020202020204" pitchFamily="34" charset="0"/>
                        </a:rPr>
                        <a:t>25 / 37,5</a:t>
                      </a:r>
                    </a:p>
                  </a:txBody>
                  <a:tcPr marL="5063" marR="5063" marT="506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050" b="0" i="0" u="none" strike="noStrike" dirty="0">
                        <a:solidFill>
                          <a:schemeClr val="tx1"/>
                        </a:solidFill>
                        <a:effectLst/>
                        <a:latin typeface="Arial" panose="020B0604020202020204" pitchFamily="34" charset="0"/>
                      </a:endParaRPr>
                    </a:p>
                  </a:txBody>
                  <a:tcPr marL="5063" marR="5063" marT="50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9400">
                <a:tc>
                  <a:txBody>
                    <a:bodyPr/>
                    <a:lstStyle/>
                    <a:p>
                      <a:pPr algn="l" fontAlgn="t"/>
                      <a:r>
                        <a:rPr lang="en-US" sz="1400" b="0" i="0" u="none" strike="noStrike">
                          <a:solidFill>
                            <a:schemeClr val="tx1"/>
                          </a:solidFill>
                          <a:effectLst/>
                          <a:latin typeface="Arial" panose="020B0604020202020204" pitchFamily="34" charset="0"/>
                        </a:rPr>
                        <a:t>Staged gas burner heat output (min. / max.)</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(kW)</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 / 52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 / 52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9400">
                <a:tc>
                  <a:txBody>
                    <a:bodyPr/>
                    <a:lstStyle/>
                    <a:p>
                      <a:pPr algn="l" fontAlgn="t"/>
                      <a:r>
                        <a:rPr lang="en-US" sz="1400" b="0" i="0" u="none" strike="noStrike">
                          <a:solidFill>
                            <a:schemeClr val="tx1"/>
                          </a:solidFill>
                          <a:effectLst/>
                          <a:latin typeface="Arial" panose="020B0604020202020204" pitchFamily="34" charset="0"/>
                        </a:rPr>
                        <a:t>Staged gas burner maximum efficiency</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9400">
                <a:tc>
                  <a:txBody>
                    <a:bodyPr/>
                    <a:lstStyle/>
                    <a:p>
                      <a:pPr algn="l" fontAlgn="t"/>
                      <a:r>
                        <a:rPr lang="en-US" sz="1400" b="0" i="0" u="none" strike="noStrike">
                          <a:solidFill>
                            <a:schemeClr val="tx1"/>
                          </a:solidFill>
                          <a:effectLst/>
                          <a:latin typeface="Arial" panose="020B0604020202020204" pitchFamily="34" charset="0"/>
                        </a:rPr>
                        <a:t>Modulating gas burner heat output (min. / max.)</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(kW)</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16 / 82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16 / 82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21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21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21 / 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9400">
                <a:tc>
                  <a:txBody>
                    <a:bodyPr/>
                    <a:lstStyle/>
                    <a:p>
                      <a:pPr algn="l" fontAlgn="t"/>
                      <a:r>
                        <a:rPr lang="en-US" sz="1400" b="0" i="0" u="none" strike="noStrike">
                          <a:solidFill>
                            <a:schemeClr val="tx1"/>
                          </a:solidFill>
                          <a:effectLst/>
                          <a:latin typeface="Arial" panose="020B0604020202020204" pitchFamily="34" charset="0"/>
                        </a:rPr>
                        <a:t>Modulating gas burner maximum efficiency</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01469">
                <a:tc>
                  <a:txBody>
                    <a:bodyPr/>
                    <a:lstStyle/>
                    <a:p>
                      <a:pPr algn="l" fontAlgn="t"/>
                      <a:r>
                        <a:rPr lang="en-US" sz="1600" b="1" i="0" u="none" strike="noStrike">
                          <a:solidFill>
                            <a:schemeClr val="tx1"/>
                          </a:solidFill>
                          <a:effectLst/>
                          <a:latin typeface="Arial" panose="020B0604020202020204" pitchFamily="34" charset="0"/>
                        </a:rPr>
                        <a:t>General data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59400">
                <a:tc>
                  <a:txBody>
                    <a:bodyPr/>
                    <a:lstStyle/>
                    <a:p>
                      <a:pPr algn="l" fontAlgn="t"/>
                      <a:r>
                        <a:rPr lang="en-US" sz="1400" b="0" i="0" u="none" strike="noStrike">
                          <a:solidFill>
                            <a:schemeClr val="tx1"/>
                          </a:solidFill>
                          <a:effectLst/>
                          <a:latin typeface="Arial" panose="020B0604020202020204" pitchFamily="34" charset="0"/>
                        </a:rPr>
                        <a:t>A-weighted Outdoor sound power level (2)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(dB(A))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91</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9400">
                <a:tc>
                  <a:txBody>
                    <a:bodyPr/>
                    <a:lstStyle/>
                    <a:p>
                      <a:pPr algn="l" fontAlgn="t"/>
                      <a:r>
                        <a:rPr lang="en-US" sz="1400" b="0" i="0" u="none" strike="noStrike">
                          <a:solidFill>
                            <a:schemeClr val="tx1"/>
                          </a:solidFill>
                          <a:effectLst/>
                          <a:latin typeface="Arial" panose="020B0604020202020204" pitchFamily="34" charset="0"/>
                        </a:rPr>
                        <a:t>A-weighted sound power level in duct (2)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(dB(A))</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75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78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84</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87</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99</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01469">
                <a:tc>
                  <a:txBody>
                    <a:bodyPr/>
                    <a:lstStyle/>
                    <a:p>
                      <a:pPr algn="l" fontAlgn="t"/>
                      <a:r>
                        <a:rPr lang="en-US" sz="1600" b="1" i="0" u="none" strike="noStrike">
                          <a:solidFill>
                            <a:schemeClr val="tx1"/>
                          </a:solidFill>
                          <a:effectLst/>
                          <a:latin typeface="Arial" panose="020B0604020202020204" pitchFamily="34" charset="0"/>
                        </a:rPr>
                        <a:t>Weights and dimensions (Operating)</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400" b="0" i="0" u="none" strike="noStrike">
                        <a:solidFill>
                          <a:schemeClr val="tx1"/>
                        </a:solidFill>
                        <a:effectLst/>
                        <a:latin typeface="Arial" panose="020B0604020202020204" pitchFamily="34" charset="0"/>
                      </a:endParaRP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chemeClr val="tx1"/>
                        </a:solidFill>
                        <a:effectLst/>
                        <a:latin typeface="Calibri" panose="020F0502020204030204" pitchFamily="34" charset="0"/>
                      </a:endParaRP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chemeClr val="tx1"/>
                        </a:solidFill>
                        <a:effectLst/>
                        <a:latin typeface="Calibri" panose="020F0502020204030204" pitchFamily="34" charset="0"/>
                      </a:endParaRP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chemeClr val="tx1"/>
                        </a:solidFill>
                        <a:effectLst/>
                        <a:latin typeface="Calibri" panose="020F0502020204030204" pitchFamily="34" charset="0"/>
                      </a:endParaRP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59400">
                <a:tc>
                  <a:txBody>
                    <a:bodyPr/>
                    <a:lstStyle/>
                    <a:p>
                      <a:pPr algn="l" fontAlgn="t"/>
                      <a:r>
                        <a:rPr lang="en-US" sz="1400" b="0" i="0" u="none" strike="noStrike">
                          <a:solidFill>
                            <a:schemeClr val="tx1"/>
                          </a:solidFill>
                          <a:effectLst/>
                          <a:latin typeface="Arial" panose="020B0604020202020204" pitchFamily="34" charset="0"/>
                        </a:rPr>
                        <a:t>Length</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(mm)</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59400">
                <a:tc>
                  <a:txBody>
                    <a:bodyPr/>
                    <a:lstStyle/>
                    <a:p>
                      <a:pPr algn="l" fontAlgn="t"/>
                      <a:r>
                        <a:rPr lang="en-US" sz="1400" b="0" i="0" u="none" strike="noStrike">
                          <a:solidFill>
                            <a:schemeClr val="tx1"/>
                          </a:solidFill>
                          <a:effectLst/>
                          <a:latin typeface="Arial" panose="020B0604020202020204" pitchFamily="34" charset="0"/>
                        </a:rPr>
                        <a:t>Width</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(mm)</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59400">
                <a:tc>
                  <a:txBody>
                    <a:bodyPr/>
                    <a:lstStyle/>
                    <a:p>
                      <a:pPr algn="l" fontAlgn="t"/>
                      <a:r>
                        <a:rPr lang="en-US" sz="1400" b="0" i="0" u="none" strike="noStrike">
                          <a:solidFill>
                            <a:schemeClr val="tx1"/>
                          </a:solidFill>
                          <a:effectLst/>
                          <a:latin typeface="Arial" panose="020B0604020202020204" pitchFamily="34" charset="0"/>
                        </a:rPr>
                        <a:t>Height</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(mm)</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1585</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1890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59400">
                <a:tc>
                  <a:txBody>
                    <a:bodyPr/>
                    <a:lstStyle/>
                    <a:p>
                      <a:pPr algn="l" fontAlgn="t"/>
                      <a:r>
                        <a:rPr lang="en-US" sz="1400" b="0" i="0" u="none" strike="noStrike">
                          <a:solidFill>
                            <a:schemeClr val="tx1"/>
                          </a:solidFill>
                          <a:effectLst/>
                          <a:latin typeface="Arial" panose="020B0604020202020204" pitchFamily="34" charset="0"/>
                        </a:rPr>
                        <a:t>Weight (without options)</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Arial" panose="020B0604020202020204" pitchFamily="34" charset="0"/>
                        </a:rPr>
                        <a:t>(kg)</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1100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1112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1116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1153</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1342</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1348</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1566</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1570</a:t>
                      </a:r>
                    </a:p>
                  </a:txBody>
                  <a:tcPr marL="5063" marR="5063" marT="50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8891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38"/>
          <p:cNvPicPr>
            <a:picLocks noChangeAspect="1"/>
          </p:cNvPicPr>
          <p:nvPr/>
        </p:nvPicPr>
        <p:blipFill rotWithShape="1">
          <a:blip r:embed="rId2"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714297" y="2224349"/>
            <a:ext cx="6605029" cy="4969182"/>
          </a:xfrm>
          <a:prstGeom prst="rect">
            <a:avLst/>
          </a:prstGeom>
        </p:spPr>
      </p:pic>
      <p:sp>
        <p:nvSpPr>
          <p:cNvPr id="14" name="TextBox 13"/>
          <p:cNvSpPr txBox="1"/>
          <p:nvPr/>
        </p:nvSpPr>
        <p:spPr>
          <a:xfrm>
            <a:off x="7339396" y="208839"/>
            <a:ext cx="5359340" cy="703141"/>
          </a:xfrm>
          <a:prstGeom prst="rect">
            <a:avLst/>
          </a:prstGeom>
          <a:noFill/>
        </p:spPr>
        <p:txBody>
          <a:bodyPr wrap="square" rtlCol="0">
            <a:spAutoFit/>
          </a:bodyPr>
          <a:lstStyle/>
          <a:p>
            <a:pPr algn="r"/>
            <a:r>
              <a:rPr lang="fr-FR" sz="3969" dirty="0">
                <a:solidFill>
                  <a:schemeClr val="accent1"/>
                </a:solidFill>
              </a:rPr>
              <a:t>Wide range of options</a:t>
            </a:r>
            <a:endParaRPr lang="en-US" sz="3969" dirty="0">
              <a:solidFill>
                <a:schemeClr val="accent1"/>
              </a:solidFill>
            </a:endParaRPr>
          </a:p>
        </p:txBody>
      </p:sp>
      <p:grpSp>
        <p:nvGrpSpPr>
          <p:cNvPr id="17" name="Group 16"/>
          <p:cNvGrpSpPr/>
          <p:nvPr/>
        </p:nvGrpSpPr>
        <p:grpSpPr>
          <a:xfrm>
            <a:off x="9426393" y="6854673"/>
            <a:ext cx="3372926" cy="1883584"/>
            <a:chOff x="6636835" y="1263904"/>
            <a:chExt cx="3372926" cy="1883584"/>
          </a:xfrm>
        </p:grpSpPr>
        <p:sp>
          <p:nvSpPr>
            <p:cNvPr id="3" name="Rounded Rectangular Callout 2"/>
            <p:cNvSpPr/>
            <p:nvPr/>
          </p:nvSpPr>
          <p:spPr>
            <a:xfrm>
              <a:off x="6636835" y="1615336"/>
              <a:ext cx="3166802" cy="1532152"/>
            </a:xfrm>
            <a:prstGeom prst="wedgeRoundRectCallout">
              <a:avLst>
                <a:gd name="adj1" fmla="val -105787"/>
                <a:gd name="adj2" fmla="val -10460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tx1"/>
                </a:solidFill>
              </a:endParaRPr>
            </a:p>
          </p:txBody>
        </p:sp>
        <p:sp>
          <p:nvSpPr>
            <p:cNvPr id="4" name="TextBox 3"/>
            <p:cNvSpPr txBox="1"/>
            <p:nvPr/>
          </p:nvSpPr>
          <p:spPr>
            <a:xfrm>
              <a:off x="6825841" y="1884688"/>
              <a:ext cx="2977795" cy="1200329"/>
            </a:xfrm>
            <a:prstGeom prst="rect">
              <a:avLst/>
            </a:prstGeom>
            <a:noFill/>
          </p:spPr>
          <p:txBody>
            <a:bodyPr wrap="square" rtlCol="0">
              <a:spAutoFit/>
            </a:bodyPr>
            <a:lstStyle/>
            <a:p>
              <a:pPr marL="405022" indent="-405022">
                <a:buFont typeface="Arial" panose="020B0604020202020204" pitchFamily="34" charset="0"/>
                <a:buChar char="•"/>
              </a:pPr>
              <a:r>
                <a:rPr lang="fr-FR" sz="1800" dirty="0"/>
                <a:t>Electric </a:t>
              </a:r>
              <a:r>
                <a:rPr lang="fr-FR" sz="1800" dirty="0" err="1"/>
                <a:t>heater</a:t>
              </a:r>
              <a:endParaRPr lang="fr-FR" sz="1800" dirty="0"/>
            </a:p>
            <a:p>
              <a:pPr marL="405022" indent="-405022">
                <a:buFont typeface="Arial" panose="020B0604020202020204" pitchFamily="34" charset="0"/>
                <a:buChar char="•"/>
              </a:pPr>
              <a:r>
                <a:rPr lang="fr-FR" sz="1800" dirty="0"/>
                <a:t>Hot water </a:t>
              </a:r>
              <a:r>
                <a:rPr lang="fr-FR" sz="1800" dirty="0" err="1"/>
                <a:t>coil</a:t>
              </a:r>
              <a:endParaRPr lang="fr-FR" sz="1800" dirty="0"/>
            </a:p>
            <a:p>
              <a:pPr marL="405022" indent="-405022">
                <a:buFont typeface="Arial" panose="020B0604020202020204" pitchFamily="34" charset="0"/>
                <a:buChar char="•"/>
              </a:pPr>
              <a:r>
                <a:rPr lang="fr-FR" sz="1800" dirty="0" err="1"/>
                <a:t>Gas</a:t>
              </a:r>
              <a:r>
                <a:rPr lang="fr-FR" sz="1800" dirty="0"/>
                <a:t> </a:t>
              </a:r>
              <a:r>
                <a:rPr lang="fr-FR" sz="1800" dirty="0" err="1"/>
                <a:t>burner</a:t>
              </a:r>
              <a:r>
                <a:rPr lang="fr-FR" sz="1800" dirty="0"/>
                <a:t> (2-stage or </a:t>
              </a:r>
              <a:r>
                <a:rPr lang="fr-FR" sz="1800" dirty="0" err="1"/>
                <a:t>modulating</a:t>
              </a:r>
              <a:r>
                <a:rPr lang="fr-FR" sz="1800" dirty="0"/>
                <a:t>)</a:t>
              </a:r>
            </a:p>
          </p:txBody>
        </p:sp>
        <p:sp>
          <p:nvSpPr>
            <p:cNvPr id="6" name="TextBox 5"/>
            <p:cNvSpPr txBox="1"/>
            <p:nvPr/>
          </p:nvSpPr>
          <p:spPr>
            <a:xfrm>
              <a:off x="6726841" y="1263904"/>
              <a:ext cx="3282920" cy="584775"/>
            </a:xfrm>
            <a:prstGeom prst="rect">
              <a:avLst/>
            </a:prstGeom>
            <a:noFill/>
          </p:spPr>
          <p:txBody>
            <a:bodyPr wrap="square" rtlCol="0">
              <a:spAutoFit/>
            </a:bodyPr>
            <a:lstStyle/>
            <a:p>
              <a:r>
                <a:rPr lang="fr-FR" sz="3200" b="1" dirty="0" err="1">
                  <a:ln w="6600">
                    <a:solidFill>
                      <a:schemeClr val="accent2"/>
                    </a:solidFill>
                    <a:prstDash val="solid"/>
                  </a:ln>
                  <a:solidFill>
                    <a:srgbClr val="FFFFFF"/>
                  </a:solidFill>
                  <a:effectLst>
                    <a:outerShdw dist="38100" dir="2700000" algn="tl" rotWithShape="0">
                      <a:schemeClr val="accent2"/>
                    </a:outerShdw>
                  </a:effectLst>
                </a:rPr>
                <a:t>Auxiliary</a:t>
              </a:r>
              <a:r>
                <a:rPr lang="fr-FR" sz="3200" b="1" dirty="0">
                  <a:ln w="6600">
                    <a:solidFill>
                      <a:schemeClr val="accent2"/>
                    </a:solidFill>
                    <a:prstDash val="solid"/>
                  </a:ln>
                  <a:solidFill>
                    <a:srgbClr val="FFFFFF"/>
                  </a:solidFill>
                  <a:effectLst>
                    <a:outerShdw dist="38100" dir="2700000" algn="tl" rotWithShape="0">
                      <a:schemeClr val="accent2"/>
                    </a:outerShdw>
                  </a:effectLst>
                </a:rPr>
                <a:t> </a:t>
              </a:r>
              <a:r>
                <a:rPr lang="fr-FR" sz="3200" b="1" dirty="0" err="1">
                  <a:ln w="6600">
                    <a:solidFill>
                      <a:schemeClr val="accent2"/>
                    </a:solidFill>
                    <a:prstDash val="solid"/>
                  </a:ln>
                  <a:solidFill>
                    <a:srgbClr val="FFFFFF"/>
                  </a:solidFill>
                  <a:effectLst>
                    <a:outerShdw dist="38100" dir="2700000" algn="tl" rotWithShape="0">
                      <a:schemeClr val="accent2"/>
                    </a:outerShdw>
                  </a:effectLst>
                </a:rPr>
                <a:t>heat</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18" name="Group 17"/>
          <p:cNvGrpSpPr/>
          <p:nvPr/>
        </p:nvGrpSpPr>
        <p:grpSpPr>
          <a:xfrm>
            <a:off x="4018923" y="6701893"/>
            <a:ext cx="4268977" cy="1787854"/>
            <a:chOff x="7939566" y="3362890"/>
            <a:chExt cx="4268977" cy="1787854"/>
          </a:xfrm>
        </p:grpSpPr>
        <p:sp>
          <p:nvSpPr>
            <p:cNvPr id="34" name="Rounded Rectangular Callout 33"/>
            <p:cNvSpPr/>
            <p:nvPr/>
          </p:nvSpPr>
          <p:spPr>
            <a:xfrm>
              <a:off x="7939566" y="3670728"/>
              <a:ext cx="4268977" cy="1480016"/>
            </a:xfrm>
            <a:prstGeom prst="wedgeRoundRectCallout">
              <a:avLst>
                <a:gd name="adj1" fmla="val -3154"/>
                <a:gd name="adj2" fmla="val -15449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600">
                <a:solidFill>
                  <a:schemeClr val="tx1"/>
                </a:solidFill>
              </a:endParaRPr>
            </a:p>
          </p:txBody>
        </p:sp>
        <p:sp>
          <p:nvSpPr>
            <p:cNvPr id="35" name="TextBox 34"/>
            <p:cNvSpPr txBox="1"/>
            <p:nvPr/>
          </p:nvSpPr>
          <p:spPr>
            <a:xfrm>
              <a:off x="7993836" y="3867102"/>
              <a:ext cx="4163724" cy="1200329"/>
            </a:xfrm>
            <a:prstGeom prst="rect">
              <a:avLst/>
            </a:prstGeom>
            <a:noFill/>
          </p:spPr>
          <p:txBody>
            <a:bodyPr wrap="square" rtlCol="0">
              <a:spAutoFit/>
            </a:bodyPr>
            <a:lstStyle/>
            <a:p>
              <a:pPr marL="405022" indent="-405022">
                <a:buFont typeface="Arial" panose="020B0604020202020204" pitchFamily="34" charset="0"/>
                <a:buChar char="•"/>
              </a:pPr>
              <a:r>
                <a:rPr lang="fr-FR" sz="1800" dirty="0"/>
                <a:t>Tracer® Concierge</a:t>
              </a:r>
            </a:p>
            <a:p>
              <a:pPr marL="405022" indent="-405022">
                <a:buFont typeface="Arial" panose="020B0604020202020204" pitchFamily="34" charset="0"/>
                <a:buChar char="•"/>
              </a:pPr>
              <a:r>
                <a:rPr lang="fr-FR" sz="1800" dirty="0"/>
                <a:t>Tracer® SC</a:t>
              </a:r>
            </a:p>
            <a:p>
              <a:pPr marL="405022" indent="-405022">
                <a:buFont typeface="Arial" panose="020B0604020202020204" pitchFamily="34" charset="0"/>
                <a:buChar char="•"/>
              </a:pPr>
              <a:r>
                <a:rPr lang="fr-FR" sz="1800" dirty="0" err="1"/>
                <a:t>Easy</a:t>
              </a:r>
              <a:r>
                <a:rPr lang="fr-FR" sz="1800" dirty="0"/>
                <a:t> BAS </a:t>
              </a:r>
              <a:r>
                <a:rPr lang="fr-FR" sz="1800" dirty="0" err="1"/>
                <a:t>integration</a:t>
              </a:r>
              <a:r>
                <a:rPr lang="fr-FR" sz="1800" dirty="0"/>
                <a:t> </a:t>
              </a:r>
              <a:r>
                <a:rPr lang="fr-FR" sz="1800" dirty="0" err="1"/>
                <a:t>through</a:t>
              </a:r>
              <a:r>
                <a:rPr lang="fr-FR" sz="1800" dirty="0"/>
                <a:t> </a:t>
              </a:r>
              <a:r>
                <a:rPr lang="fr-FR" sz="1800" dirty="0" err="1"/>
                <a:t>ModBus</a:t>
              </a:r>
              <a:r>
                <a:rPr lang="fr-FR" sz="1800" dirty="0"/>
                <a:t>, </a:t>
              </a:r>
              <a:r>
                <a:rPr lang="fr-FR" sz="1800" dirty="0" err="1"/>
                <a:t>LonTalk</a:t>
              </a:r>
              <a:r>
                <a:rPr lang="fr-FR" sz="1800" dirty="0"/>
                <a:t>, or </a:t>
              </a:r>
              <a:r>
                <a:rPr lang="fr-FR" sz="1800" dirty="0" err="1"/>
                <a:t>BacNet</a:t>
              </a:r>
              <a:r>
                <a:rPr lang="fr-FR" sz="1800" dirty="0"/>
                <a:t> </a:t>
              </a:r>
              <a:r>
                <a:rPr lang="fr-FR" sz="1800" dirty="0" err="1"/>
                <a:t>protocols</a:t>
              </a:r>
              <a:endParaRPr lang="fr-FR" sz="1800" dirty="0"/>
            </a:p>
          </p:txBody>
        </p:sp>
        <p:sp>
          <p:nvSpPr>
            <p:cNvPr id="36" name="TextBox 35"/>
            <p:cNvSpPr txBox="1"/>
            <p:nvPr/>
          </p:nvSpPr>
          <p:spPr>
            <a:xfrm>
              <a:off x="7974918" y="3362890"/>
              <a:ext cx="3282920" cy="584775"/>
            </a:xfrm>
            <a:prstGeom prst="rect">
              <a:avLst/>
            </a:prstGeom>
            <a:noFill/>
          </p:spPr>
          <p:txBody>
            <a:bodyPr wrap="square" rtlCol="0">
              <a:spAutoFit/>
            </a:bodyPr>
            <a:lstStyle>
              <a:defPPr>
                <a:defRPr lang="en-US"/>
              </a:defPPr>
              <a:lvl1pPr>
                <a:defRPr sz="3600" b="1">
                  <a:ln w="6600">
                    <a:solidFill>
                      <a:schemeClr val="accent2"/>
                    </a:solidFill>
                    <a:prstDash val="solid"/>
                  </a:ln>
                  <a:solidFill>
                    <a:srgbClr val="FFFFFF"/>
                  </a:solidFill>
                  <a:effectLst>
                    <a:outerShdw dist="38100" dir="2700000" algn="tl" rotWithShape="0">
                      <a:schemeClr val="accent2"/>
                    </a:outerShdw>
                  </a:effectLst>
                </a:defRPr>
              </a:lvl1pPr>
            </a:lstStyle>
            <a:p>
              <a:r>
                <a:rPr lang="fr-FR" sz="3200" dirty="0"/>
                <a:t>System control</a:t>
              </a:r>
              <a:endParaRPr lang="en-US" sz="3200" dirty="0"/>
            </a:p>
          </p:txBody>
        </p:sp>
      </p:grpSp>
      <p:grpSp>
        <p:nvGrpSpPr>
          <p:cNvPr id="43" name="Group 42"/>
          <p:cNvGrpSpPr/>
          <p:nvPr/>
        </p:nvGrpSpPr>
        <p:grpSpPr>
          <a:xfrm>
            <a:off x="106863" y="4446975"/>
            <a:ext cx="4621004" cy="2652109"/>
            <a:chOff x="6636835" y="1263904"/>
            <a:chExt cx="4621004" cy="2652109"/>
          </a:xfrm>
        </p:grpSpPr>
        <p:sp>
          <p:nvSpPr>
            <p:cNvPr id="44" name="Rounded Rectangular Callout 43"/>
            <p:cNvSpPr/>
            <p:nvPr/>
          </p:nvSpPr>
          <p:spPr>
            <a:xfrm>
              <a:off x="6636835" y="1615336"/>
              <a:ext cx="4190659" cy="1792702"/>
            </a:xfrm>
            <a:prstGeom prst="wedgeRoundRectCallout">
              <a:avLst>
                <a:gd name="adj1" fmla="val 74219"/>
                <a:gd name="adj2" fmla="val -2302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tx1"/>
                </a:solidFill>
              </a:endParaRPr>
            </a:p>
          </p:txBody>
        </p:sp>
        <p:sp>
          <p:nvSpPr>
            <p:cNvPr id="45" name="TextBox 44"/>
            <p:cNvSpPr txBox="1"/>
            <p:nvPr/>
          </p:nvSpPr>
          <p:spPr>
            <a:xfrm>
              <a:off x="6773086" y="1884688"/>
              <a:ext cx="4198433" cy="2031325"/>
            </a:xfrm>
            <a:prstGeom prst="rect">
              <a:avLst/>
            </a:prstGeom>
            <a:noFill/>
          </p:spPr>
          <p:txBody>
            <a:bodyPr wrap="square" rtlCol="0">
              <a:spAutoFit/>
            </a:bodyPr>
            <a:lstStyle/>
            <a:p>
              <a:pPr marL="405022" indent="-405022">
                <a:buFont typeface="Arial" panose="020B0604020202020204" pitchFamily="34" charset="0"/>
                <a:buChar char="•"/>
              </a:pPr>
              <a:r>
                <a:rPr lang="fr-FR" sz="1800" dirty="0"/>
                <a:t>Vertical return/</a:t>
              </a:r>
              <a:r>
                <a:rPr lang="fr-FR" sz="1800" dirty="0" err="1"/>
                <a:t>supply</a:t>
              </a:r>
              <a:endParaRPr lang="fr-FR" sz="1800" dirty="0"/>
            </a:p>
            <a:p>
              <a:pPr marL="405022" indent="-405022">
                <a:buFont typeface="Arial" panose="020B0604020202020204" pitchFamily="34" charset="0"/>
                <a:buChar char="•"/>
              </a:pPr>
              <a:r>
                <a:rPr lang="fr-FR" sz="1800" dirty="0"/>
                <a:t>Horizontal return/</a:t>
              </a:r>
              <a:r>
                <a:rPr lang="fr-FR" sz="1800" dirty="0" err="1"/>
                <a:t>supply</a:t>
              </a:r>
              <a:endParaRPr lang="fr-FR" sz="1800" dirty="0"/>
            </a:p>
            <a:p>
              <a:pPr marL="405022" indent="-405022">
                <a:buFont typeface="Arial" panose="020B0604020202020204" pitchFamily="34" charset="0"/>
                <a:buChar char="•"/>
              </a:pPr>
              <a:r>
                <a:rPr lang="fr-FR" sz="1800" dirty="0"/>
                <a:t>Vertical return / horizontal </a:t>
              </a:r>
              <a:r>
                <a:rPr lang="fr-FR" sz="1800" dirty="0" err="1"/>
                <a:t>supply</a:t>
              </a:r>
              <a:endParaRPr lang="fr-FR" sz="1800" dirty="0"/>
            </a:p>
            <a:p>
              <a:pPr marL="405022" indent="-405022">
                <a:buFont typeface="Arial" panose="020B0604020202020204" pitchFamily="34" charset="0"/>
                <a:buChar char="•"/>
              </a:pPr>
              <a:r>
                <a:rPr lang="fr-FR" sz="1800" dirty="0"/>
                <a:t>Horizontal return / vertical </a:t>
              </a:r>
              <a:r>
                <a:rPr lang="fr-FR" sz="1800" dirty="0" err="1"/>
                <a:t>supply</a:t>
              </a:r>
              <a:endParaRPr lang="fr-FR" sz="1800" dirty="0"/>
            </a:p>
            <a:p>
              <a:pPr marL="405022" indent="-405022">
                <a:buFont typeface="Arial" panose="020B0604020202020204" pitchFamily="34" charset="0"/>
                <a:buChar char="•"/>
              </a:pPr>
              <a:endParaRPr lang="fr-FR" sz="1800" dirty="0"/>
            </a:p>
            <a:p>
              <a:pPr marL="405022" indent="-405022">
                <a:buFont typeface="Arial" panose="020B0604020202020204" pitchFamily="34" charset="0"/>
                <a:buChar char="•"/>
              </a:pPr>
              <a:endParaRPr lang="fr-FR" sz="1800" dirty="0"/>
            </a:p>
            <a:p>
              <a:pPr marL="405022" indent="-405022">
                <a:buFont typeface="Arial" panose="020B0604020202020204" pitchFamily="34" charset="0"/>
                <a:buChar char="•"/>
              </a:pPr>
              <a:endParaRPr lang="fr-FR" sz="1800" dirty="0"/>
            </a:p>
          </p:txBody>
        </p:sp>
        <p:sp>
          <p:nvSpPr>
            <p:cNvPr id="46" name="TextBox 45"/>
            <p:cNvSpPr txBox="1"/>
            <p:nvPr/>
          </p:nvSpPr>
          <p:spPr>
            <a:xfrm>
              <a:off x="6726841" y="1263904"/>
              <a:ext cx="4530998" cy="584775"/>
            </a:xfrm>
            <a:prstGeom prst="rect">
              <a:avLst/>
            </a:prstGeom>
            <a:noFill/>
          </p:spPr>
          <p:txBody>
            <a:bodyPr wrap="square" rtlCol="0">
              <a:spAutoFit/>
            </a:bodyPr>
            <a:lstStyle/>
            <a:p>
              <a:r>
                <a:rPr lang="fr-FR" sz="3200" b="1" dirty="0" err="1">
                  <a:ln w="6600">
                    <a:solidFill>
                      <a:schemeClr val="accent2"/>
                    </a:solidFill>
                    <a:prstDash val="solid"/>
                  </a:ln>
                  <a:solidFill>
                    <a:srgbClr val="FFFFFF"/>
                  </a:solidFill>
                  <a:effectLst>
                    <a:outerShdw dist="38100" dir="2700000" algn="tl" rotWithShape="0">
                      <a:schemeClr val="accent2"/>
                    </a:outerShdw>
                  </a:effectLst>
                </a:rPr>
                <a:t>Airflow</a:t>
              </a:r>
              <a:r>
                <a:rPr lang="fr-FR" sz="3200" b="1" dirty="0">
                  <a:ln w="6600">
                    <a:solidFill>
                      <a:schemeClr val="accent2"/>
                    </a:solidFill>
                    <a:prstDash val="solid"/>
                  </a:ln>
                  <a:solidFill>
                    <a:srgbClr val="FFFFFF"/>
                  </a:solidFill>
                  <a:effectLst>
                    <a:outerShdw dist="38100" dir="2700000" algn="tl" rotWithShape="0">
                      <a:schemeClr val="accent2"/>
                    </a:outerShdw>
                  </a:effectLst>
                </a:rPr>
                <a:t> configuration</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47" name="Group 46"/>
          <p:cNvGrpSpPr/>
          <p:nvPr/>
        </p:nvGrpSpPr>
        <p:grpSpPr>
          <a:xfrm>
            <a:off x="9325810" y="3442155"/>
            <a:ext cx="3561934" cy="1883584"/>
            <a:chOff x="6636835" y="1263904"/>
            <a:chExt cx="3561934" cy="1883584"/>
          </a:xfrm>
        </p:grpSpPr>
        <p:sp>
          <p:nvSpPr>
            <p:cNvPr id="48" name="Rounded Rectangular Callout 47"/>
            <p:cNvSpPr/>
            <p:nvPr/>
          </p:nvSpPr>
          <p:spPr>
            <a:xfrm>
              <a:off x="6636835" y="1615336"/>
              <a:ext cx="3561934" cy="1532152"/>
            </a:xfrm>
            <a:prstGeom prst="wedgeRoundRectCallout">
              <a:avLst>
                <a:gd name="adj1" fmla="val -35683"/>
                <a:gd name="adj2" fmla="val 10542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tx1"/>
                </a:solidFill>
              </a:endParaRPr>
            </a:p>
          </p:txBody>
        </p:sp>
        <p:sp>
          <p:nvSpPr>
            <p:cNvPr id="49" name="TextBox 48"/>
            <p:cNvSpPr txBox="1"/>
            <p:nvPr/>
          </p:nvSpPr>
          <p:spPr>
            <a:xfrm>
              <a:off x="6825841" y="1814348"/>
              <a:ext cx="3372927" cy="1200329"/>
            </a:xfrm>
            <a:prstGeom prst="rect">
              <a:avLst/>
            </a:prstGeom>
            <a:noFill/>
          </p:spPr>
          <p:txBody>
            <a:bodyPr wrap="square" rtlCol="0">
              <a:spAutoFit/>
            </a:bodyPr>
            <a:lstStyle/>
            <a:p>
              <a:pPr marL="405022" indent="-405022">
                <a:buFont typeface="Arial" panose="020B0604020202020204" pitchFamily="34" charset="0"/>
                <a:buChar char="•"/>
              </a:pPr>
              <a:r>
                <a:rPr lang="fr-FR" sz="1800" dirty="0"/>
                <a:t>G4 (standard)</a:t>
              </a:r>
            </a:p>
            <a:p>
              <a:pPr marL="405022" indent="-405022">
                <a:buFont typeface="Arial" panose="020B0604020202020204" pitchFamily="34" charset="0"/>
                <a:buChar char="•"/>
              </a:pPr>
              <a:r>
                <a:rPr lang="fr-FR" sz="1800" dirty="0"/>
                <a:t>G4 (50 mm) + F7 (100 mm)</a:t>
              </a:r>
            </a:p>
            <a:p>
              <a:pPr marL="405022" indent="-405022">
                <a:buFont typeface="Arial" panose="020B0604020202020204" pitchFamily="34" charset="0"/>
                <a:buChar char="•"/>
              </a:pPr>
              <a:r>
                <a:rPr lang="fr-FR" sz="1800" dirty="0"/>
                <a:t>F5 (50 mm) + F7 (100 mm)</a:t>
              </a:r>
            </a:p>
            <a:p>
              <a:pPr marL="405022" indent="-405022">
                <a:buFont typeface="Arial" panose="020B0604020202020204" pitchFamily="34" charset="0"/>
                <a:buChar char="•"/>
              </a:pPr>
              <a:r>
                <a:rPr lang="fr-FR" sz="1800" dirty="0"/>
                <a:t>G4 (50 mm) + F9 (100 mm)</a:t>
              </a:r>
            </a:p>
          </p:txBody>
        </p:sp>
        <p:sp>
          <p:nvSpPr>
            <p:cNvPr id="50" name="TextBox 49"/>
            <p:cNvSpPr txBox="1"/>
            <p:nvPr/>
          </p:nvSpPr>
          <p:spPr>
            <a:xfrm>
              <a:off x="6726841" y="1263904"/>
              <a:ext cx="3282920" cy="584775"/>
            </a:xfrm>
            <a:prstGeom prst="rect">
              <a:avLst/>
            </a:prstGeom>
            <a:noFill/>
          </p:spPr>
          <p:txBody>
            <a:bodyPr wrap="square" rtlCol="0">
              <a:spAutoFit/>
            </a:bodyPr>
            <a:lstStyle/>
            <a:p>
              <a:r>
                <a:rPr lang="fr-FR" sz="3200" b="1" dirty="0">
                  <a:ln w="6600">
                    <a:solidFill>
                      <a:schemeClr val="accent2"/>
                    </a:solidFill>
                    <a:prstDash val="solid"/>
                  </a:ln>
                  <a:solidFill>
                    <a:srgbClr val="FFFFFF"/>
                  </a:solidFill>
                  <a:effectLst>
                    <a:outerShdw dist="38100" dir="2700000" algn="tl" rotWithShape="0">
                      <a:schemeClr val="accent2"/>
                    </a:outerShdw>
                  </a:effectLst>
                </a:rPr>
                <a:t>Filtration</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59" name="Group 58"/>
          <p:cNvGrpSpPr/>
          <p:nvPr/>
        </p:nvGrpSpPr>
        <p:grpSpPr>
          <a:xfrm>
            <a:off x="8116008" y="1210895"/>
            <a:ext cx="4482447" cy="1883584"/>
            <a:chOff x="6636835" y="1263904"/>
            <a:chExt cx="4482447" cy="1883584"/>
          </a:xfrm>
        </p:grpSpPr>
        <p:sp>
          <p:nvSpPr>
            <p:cNvPr id="60" name="Rounded Rectangular Callout 59"/>
            <p:cNvSpPr/>
            <p:nvPr/>
          </p:nvSpPr>
          <p:spPr>
            <a:xfrm>
              <a:off x="6636835" y="1615336"/>
              <a:ext cx="4482446" cy="1532152"/>
            </a:xfrm>
            <a:prstGeom prst="wedgeRoundRectCallout">
              <a:avLst>
                <a:gd name="adj1" fmla="val -41200"/>
                <a:gd name="adj2" fmla="val 8131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tx1"/>
                </a:solidFill>
              </a:endParaRPr>
            </a:p>
          </p:txBody>
        </p:sp>
        <p:sp>
          <p:nvSpPr>
            <p:cNvPr id="61" name="TextBox 60"/>
            <p:cNvSpPr txBox="1"/>
            <p:nvPr/>
          </p:nvSpPr>
          <p:spPr>
            <a:xfrm>
              <a:off x="6757744" y="1814348"/>
              <a:ext cx="4361538" cy="1200329"/>
            </a:xfrm>
            <a:prstGeom prst="rect">
              <a:avLst/>
            </a:prstGeom>
            <a:noFill/>
          </p:spPr>
          <p:txBody>
            <a:bodyPr wrap="square" rtlCol="0">
              <a:spAutoFit/>
            </a:bodyPr>
            <a:lstStyle/>
            <a:p>
              <a:pPr marL="405022" indent="-405022">
                <a:buFont typeface="Arial" panose="020B0604020202020204" pitchFamily="34" charset="0"/>
                <a:buChar char="•"/>
              </a:pPr>
              <a:r>
                <a:rPr lang="fr-FR" sz="1800" dirty="0" err="1"/>
                <a:t>Barometric</a:t>
              </a:r>
              <a:r>
                <a:rPr lang="fr-FR" sz="1800" dirty="0"/>
                <a:t> relief damper</a:t>
              </a:r>
            </a:p>
            <a:p>
              <a:pPr marL="405022" indent="-405022">
                <a:buFont typeface="Arial" panose="020B0604020202020204" pitchFamily="34" charset="0"/>
                <a:buChar char="•"/>
              </a:pPr>
              <a:r>
                <a:rPr lang="fr-FR" sz="1800" dirty="0" err="1"/>
                <a:t>Exhaust</a:t>
              </a:r>
              <a:r>
                <a:rPr lang="fr-FR" sz="1800" dirty="0"/>
                <a:t> Fan (RESP = 70 Pa)</a:t>
              </a:r>
            </a:p>
            <a:p>
              <a:pPr marL="405022" indent="-405022">
                <a:buFont typeface="Arial" panose="020B0604020202020204" pitchFamily="34" charset="0"/>
                <a:buChar char="•"/>
              </a:pPr>
              <a:r>
                <a:rPr lang="fr-FR" sz="1800" dirty="0"/>
                <a:t>High speed </a:t>
              </a:r>
              <a:r>
                <a:rPr lang="fr-FR" sz="1800" dirty="0" err="1"/>
                <a:t>Exhaust</a:t>
              </a:r>
              <a:r>
                <a:rPr lang="fr-FR" sz="1800" dirty="0"/>
                <a:t> Fan (RESP=140 Pa)</a:t>
              </a:r>
            </a:p>
            <a:p>
              <a:pPr marL="405022" indent="-405022">
                <a:buFont typeface="Arial" panose="020B0604020202020204" pitchFamily="34" charset="0"/>
                <a:buChar char="•"/>
              </a:pPr>
              <a:r>
                <a:rPr lang="fr-FR" sz="1800" dirty="0"/>
                <a:t>Return </a:t>
              </a:r>
              <a:r>
                <a:rPr lang="fr-FR" sz="1800" dirty="0" err="1"/>
                <a:t>roofcurb</a:t>
              </a:r>
              <a:r>
                <a:rPr lang="fr-FR" sz="1800" dirty="0"/>
                <a:t> (RESP = 250 Pa)</a:t>
              </a:r>
            </a:p>
          </p:txBody>
        </p:sp>
        <p:sp>
          <p:nvSpPr>
            <p:cNvPr id="62" name="TextBox 61"/>
            <p:cNvSpPr txBox="1"/>
            <p:nvPr/>
          </p:nvSpPr>
          <p:spPr>
            <a:xfrm>
              <a:off x="6726841" y="1263904"/>
              <a:ext cx="4269347" cy="584775"/>
            </a:xfrm>
            <a:prstGeom prst="rect">
              <a:avLst/>
            </a:prstGeom>
            <a:noFill/>
          </p:spPr>
          <p:txBody>
            <a:bodyPr wrap="square" rtlCol="0">
              <a:spAutoFit/>
            </a:bodyPr>
            <a:lstStyle/>
            <a:p>
              <a:r>
                <a:rPr lang="fr-FR" sz="3200" b="1" dirty="0">
                  <a:ln w="6600">
                    <a:solidFill>
                      <a:schemeClr val="accent2"/>
                    </a:solidFill>
                    <a:prstDash val="solid"/>
                  </a:ln>
                  <a:solidFill>
                    <a:srgbClr val="FFFFFF"/>
                  </a:solidFill>
                  <a:effectLst>
                    <a:outerShdw dist="38100" dir="2700000" algn="tl" rotWithShape="0">
                      <a:schemeClr val="accent2"/>
                    </a:outerShdw>
                  </a:effectLst>
                </a:rPr>
                <a:t>Building </a:t>
              </a:r>
              <a:r>
                <a:rPr lang="fr-FR" sz="3200" b="1" dirty="0" err="1">
                  <a:ln w="6600">
                    <a:solidFill>
                      <a:schemeClr val="accent2"/>
                    </a:solidFill>
                    <a:prstDash val="solid"/>
                  </a:ln>
                  <a:solidFill>
                    <a:srgbClr val="FFFFFF"/>
                  </a:solidFill>
                  <a:effectLst>
                    <a:outerShdw dist="38100" dir="2700000" algn="tl" rotWithShape="0">
                      <a:schemeClr val="accent2"/>
                    </a:outerShdw>
                  </a:effectLst>
                </a:rPr>
                <a:t>pressurization</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63" name="Group 62"/>
          <p:cNvGrpSpPr/>
          <p:nvPr/>
        </p:nvGrpSpPr>
        <p:grpSpPr>
          <a:xfrm>
            <a:off x="341101" y="1724203"/>
            <a:ext cx="5148138" cy="2169476"/>
            <a:chOff x="6636835" y="1263904"/>
            <a:chExt cx="5148138" cy="2169476"/>
          </a:xfrm>
        </p:grpSpPr>
        <p:sp>
          <p:nvSpPr>
            <p:cNvPr id="64" name="Rounded Rectangular Callout 63"/>
            <p:cNvSpPr/>
            <p:nvPr/>
          </p:nvSpPr>
          <p:spPr>
            <a:xfrm>
              <a:off x="6636835" y="1615335"/>
              <a:ext cx="3318173" cy="1818045"/>
            </a:xfrm>
            <a:prstGeom prst="wedgeRoundRectCallout">
              <a:avLst>
                <a:gd name="adj1" fmla="val -49832"/>
                <a:gd name="adj2" fmla="val -18545"/>
                <a:gd name="adj3" fmla="val 16667"/>
              </a:avLst>
            </a:prstGeom>
            <a:solidFill>
              <a:srgbClr val="FEFDFF"/>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tx1"/>
                </a:solidFill>
              </a:endParaRPr>
            </a:p>
          </p:txBody>
        </p:sp>
        <p:sp>
          <p:nvSpPr>
            <p:cNvPr id="65" name="TextBox 64"/>
            <p:cNvSpPr txBox="1"/>
            <p:nvPr/>
          </p:nvSpPr>
          <p:spPr>
            <a:xfrm>
              <a:off x="6825841" y="1814348"/>
              <a:ext cx="2940160" cy="1477328"/>
            </a:xfrm>
            <a:prstGeom prst="rect">
              <a:avLst/>
            </a:prstGeom>
            <a:noFill/>
          </p:spPr>
          <p:txBody>
            <a:bodyPr wrap="square" rtlCol="0">
              <a:spAutoFit/>
            </a:bodyPr>
            <a:lstStyle/>
            <a:p>
              <a:pPr marL="405022" indent="-405022">
                <a:buFont typeface="Arial" panose="020B0604020202020204" pitchFamily="34" charset="0"/>
                <a:buChar char="•"/>
              </a:pPr>
              <a:r>
                <a:rPr lang="fr-FR" sz="1800" dirty="0" err="1"/>
                <a:t>Heat</a:t>
              </a:r>
              <a:r>
                <a:rPr lang="fr-FR" sz="1800" dirty="0"/>
                <a:t> </a:t>
              </a:r>
              <a:r>
                <a:rPr lang="fr-FR" sz="1800" dirty="0" err="1"/>
                <a:t>recovery</a:t>
              </a:r>
              <a:r>
                <a:rPr lang="fr-FR" sz="1800" dirty="0"/>
                <a:t> module</a:t>
              </a:r>
            </a:p>
            <a:p>
              <a:pPr marL="405022" indent="-405022">
                <a:buFont typeface="Arial" panose="020B0604020202020204" pitchFamily="34" charset="0"/>
                <a:buChar char="•"/>
              </a:pPr>
              <a:r>
                <a:rPr lang="fr-FR" sz="1800" dirty="0" err="1"/>
                <a:t>Dehumidification</a:t>
              </a:r>
              <a:endParaRPr lang="fr-FR" sz="1800" dirty="0"/>
            </a:p>
            <a:p>
              <a:pPr marL="405022" indent="-405022">
                <a:buFont typeface="Arial" panose="020B0604020202020204" pitchFamily="34" charset="0"/>
                <a:buChar char="•"/>
              </a:pPr>
              <a:r>
                <a:rPr lang="fr-FR" sz="1800" dirty="0" err="1"/>
                <a:t>Low</a:t>
              </a:r>
              <a:r>
                <a:rPr lang="fr-FR" sz="1800" dirty="0"/>
                <a:t> </a:t>
              </a:r>
              <a:r>
                <a:rPr lang="fr-FR" sz="1800" dirty="0" err="1"/>
                <a:t>ambient</a:t>
              </a:r>
              <a:endParaRPr lang="fr-FR" sz="1800" dirty="0"/>
            </a:p>
            <a:p>
              <a:pPr marL="405022" indent="-405022">
                <a:buFont typeface="Arial" panose="020B0604020202020204" pitchFamily="34" charset="0"/>
                <a:buChar char="•"/>
              </a:pPr>
              <a:r>
                <a:rPr lang="fr-FR" sz="1800" dirty="0" err="1"/>
                <a:t>Dirty</a:t>
              </a:r>
              <a:r>
                <a:rPr lang="fr-FR" sz="1800" dirty="0"/>
                <a:t> </a:t>
              </a:r>
              <a:r>
                <a:rPr lang="fr-FR" sz="1800" dirty="0" err="1"/>
                <a:t>filter</a:t>
              </a:r>
              <a:r>
                <a:rPr lang="fr-FR" sz="1800" dirty="0"/>
                <a:t> </a:t>
              </a:r>
              <a:r>
                <a:rPr lang="fr-FR" sz="1800" dirty="0" err="1"/>
                <a:t>detection</a:t>
              </a:r>
              <a:endParaRPr lang="fr-FR" sz="1800" dirty="0"/>
            </a:p>
            <a:p>
              <a:pPr marL="405022" indent="-405022">
                <a:buFont typeface="Arial" panose="020B0604020202020204" pitchFamily="34" charset="0"/>
                <a:buChar char="•"/>
              </a:pPr>
              <a:r>
                <a:rPr lang="fr-FR" sz="1800" dirty="0"/>
                <a:t>And more…</a:t>
              </a:r>
            </a:p>
          </p:txBody>
        </p:sp>
        <p:sp>
          <p:nvSpPr>
            <p:cNvPr id="66" name="TextBox 65"/>
            <p:cNvSpPr txBox="1"/>
            <p:nvPr/>
          </p:nvSpPr>
          <p:spPr>
            <a:xfrm>
              <a:off x="6726841" y="1263904"/>
              <a:ext cx="5058132" cy="584775"/>
            </a:xfrm>
            <a:prstGeom prst="rect">
              <a:avLst/>
            </a:prstGeom>
            <a:noFill/>
          </p:spPr>
          <p:txBody>
            <a:bodyPr wrap="square" rtlCol="0">
              <a:spAutoFit/>
            </a:bodyPr>
            <a:lstStyle/>
            <a:p>
              <a:r>
                <a:rPr lang="fr-FR" sz="3200" b="1" dirty="0">
                  <a:ln w="6600">
                    <a:solidFill>
                      <a:schemeClr val="accent2"/>
                    </a:solidFill>
                    <a:prstDash val="solid"/>
                  </a:ln>
                  <a:solidFill>
                    <a:srgbClr val="FFFFFF"/>
                  </a:solidFill>
                  <a:effectLst>
                    <a:outerShdw dist="38100" dir="2700000" algn="tl" rotWithShape="0">
                      <a:schemeClr val="accent2"/>
                    </a:outerShdw>
                  </a:effectLst>
                </a:rPr>
                <a:t>And </a:t>
              </a:r>
              <a:r>
                <a:rPr lang="fr-FR" sz="3200" b="1" dirty="0" err="1">
                  <a:ln w="6600">
                    <a:solidFill>
                      <a:schemeClr val="accent2"/>
                    </a:solidFill>
                    <a:prstDash val="solid"/>
                  </a:ln>
                  <a:solidFill>
                    <a:srgbClr val="FFFFFF"/>
                  </a:solidFill>
                  <a:effectLst>
                    <a:outerShdw dist="38100" dir="2700000" algn="tl" rotWithShape="0">
                      <a:schemeClr val="accent2"/>
                    </a:outerShdw>
                  </a:effectLst>
                </a:rPr>
                <a:t>much</a:t>
              </a:r>
              <a:r>
                <a:rPr lang="fr-FR" sz="3200" b="1" dirty="0">
                  <a:ln w="6600">
                    <a:solidFill>
                      <a:schemeClr val="accent2"/>
                    </a:solidFill>
                    <a:prstDash val="solid"/>
                  </a:ln>
                  <a:solidFill>
                    <a:srgbClr val="FFFFFF"/>
                  </a:solidFill>
                  <a:effectLst>
                    <a:outerShdw dist="38100" dir="2700000" algn="tl" rotWithShape="0">
                      <a:schemeClr val="accent2"/>
                    </a:outerShdw>
                  </a:effectLst>
                </a:rPr>
                <a:t> more!</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67" name="Group 66"/>
          <p:cNvGrpSpPr/>
          <p:nvPr/>
        </p:nvGrpSpPr>
        <p:grpSpPr>
          <a:xfrm>
            <a:off x="3943017" y="807411"/>
            <a:ext cx="4217994" cy="1366024"/>
            <a:chOff x="7939566" y="3362890"/>
            <a:chExt cx="4217994" cy="1366024"/>
          </a:xfrm>
        </p:grpSpPr>
        <p:sp>
          <p:nvSpPr>
            <p:cNvPr id="68" name="Rounded Rectangular Callout 67"/>
            <p:cNvSpPr/>
            <p:nvPr/>
          </p:nvSpPr>
          <p:spPr>
            <a:xfrm>
              <a:off x="7939566" y="3670728"/>
              <a:ext cx="3793293" cy="1058186"/>
            </a:xfrm>
            <a:prstGeom prst="wedgeRoundRectCallout">
              <a:avLst>
                <a:gd name="adj1" fmla="val 56670"/>
                <a:gd name="adj2" fmla="val 15187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600">
                <a:solidFill>
                  <a:schemeClr val="tx1"/>
                </a:solidFill>
              </a:endParaRPr>
            </a:p>
          </p:txBody>
        </p:sp>
        <p:sp>
          <p:nvSpPr>
            <p:cNvPr id="69" name="TextBox 68"/>
            <p:cNvSpPr txBox="1"/>
            <p:nvPr/>
          </p:nvSpPr>
          <p:spPr>
            <a:xfrm>
              <a:off x="7993836" y="3867102"/>
              <a:ext cx="4163724" cy="646331"/>
            </a:xfrm>
            <a:prstGeom prst="rect">
              <a:avLst/>
            </a:prstGeom>
            <a:noFill/>
          </p:spPr>
          <p:txBody>
            <a:bodyPr wrap="square" rtlCol="0">
              <a:spAutoFit/>
            </a:bodyPr>
            <a:lstStyle/>
            <a:p>
              <a:pPr marL="405022" indent="-405022">
                <a:buFont typeface="Arial" panose="020B0604020202020204" pitchFamily="34" charset="0"/>
                <a:buChar char="•"/>
              </a:pPr>
              <a:r>
                <a:rPr lang="fr-FR" sz="1800" dirty="0" err="1"/>
                <a:t>Enthalpy</a:t>
              </a:r>
              <a:r>
                <a:rPr lang="fr-FR" sz="1800" dirty="0"/>
                <a:t> </a:t>
              </a:r>
              <a:r>
                <a:rPr lang="fr-FR" sz="1800" dirty="0" err="1"/>
                <a:t>wheel</a:t>
              </a:r>
              <a:endParaRPr lang="fr-FR" sz="1800" dirty="0"/>
            </a:p>
            <a:p>
              <a:pPr marL="405022" indent="-405022">
                <a:buFont typeface="Arial" panose="020B0604020202020204" pitchFamily="34" charset="0"/>
                <a:buChar char="•"/>
              </a:pPr>
              <a:r>
                <a:rPr lang="fr-FR" sz="1800" dirty="0" err="1"/>
                <a:t>Thermodynamic</a:t>
              </a:r>
              <a:r>
                <a:rPr lang="fr-FR" sz="1800" dirty="0"/>
                <a:t> </a:t>
              </a:r>
              <a:r>
                <a:rPr lang="fr-FR" sz="1800" dirty="0" err="1"/>
                <a:t>heat</a:t>
              </a:r>
              <a:r>
                <a:rPr lang="fr-FR" sz="1800" dirty="0"/>
                <a:t> </a:t>
              </a:r>
              <a:r>
                <a:rPr lang="fr-FR" sz="1800" dirty="0" err="1"/>
                <a:t>recovery</a:t>
              </a:r>
              <a:endParaRPr lang="fr-FR" sz="1800" dirty="0"/>
            </a:p>
          </p:txBody>
        </p:sp>
        <p:sp>
          <p:nvSpPr>
            <p:cNvPr id="70" name="TextBox 69"/>
            <p:cNvSpPr txBox="1"/>
            <p:nvPr/>
          </p:nvSpPr>
          <p:spPr>
            <a:xfrm>
              <a:off x="7974918" y="3362890"/>
              <a:ext cx="3282920" cy="584775"/>
            </a:xfrm>
            <a:prstGeom prst="rect">
              <a:avLst/>
            </a:prstGeom>
            <a:noFill/>
          </p:spPr>
          <p:txBody>
            <a:bodyPr wrap="square" rtlCol="0">
              <a:spAutoFit/>
            </a:bodyPr>
            <a:lstStyle>
              <a:defPPr>
                <a:defRPr lang="en-US"/>
              </a:defPPr>
              <a:lvl1pPr>
                <a:defRPr sz="3600" b="1">
                  <a:ln w="6600">
                    <a:solidFill>
                      <a:schemeClr val="accent2"/>
                    </a:solidFill>
                    <a:prstDash val="solid"/>
                  </a:ln>
                  <a:solidFill>
                    <a:srgbClr val="FFFFFF"/>
                  </a:solidFill>
                  <a:effectLst>
                    <a:outerShdw dist="38100" dir="2700000" algn="tl" rotWithShape="0">
                      <a:schemeClr val="accent2"/>
                    </a:outerShdw>
                  </a:effectLst>
                </a:defRPr>
              </a:lvl1pPr>
            </a:lstStyle>
            <a:p>
              <a:r>
                <a:rPr lang="fr-FR" sz="3200" dirty="0" err="1"/>
                <a:t>Energy</a:t>
              </a:r>
              <a:r>
                <a:rPr lang="fr-FR" sz="3200" dirty="0"/>
                <a:t> </a:t>
              </a:r>
              <a:r>
                <a:rPr lang="fr-FR" sz="3200" dirty="0" err="1"/>
                <a:t>recovery</a:t>
              </a:r>
              <a:endParaRPr lang="en-US" sz="3200" dirty="0"/>
            </a:p>
          </p:txBody>
        </p:sp>
      </p:grpSp>
      <p:pic>
        <p:nvPicPr>
          <p:cNvPr id="71" name="Picture 2" descr="C:\Users\ircvnk\Desktop\CHALLENGER\MarCom\Logos\Trane Airfinity logo\02_Output files\Png\AIRFINITY_Logo_0116_Full Colour_300dpi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7263" y="8675786"/>
            <a:ext cx="4108179" cy="102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5508171" y="315947"/>
            <a:ext cx="7360711" cy="769441"/>
          </a:xfrm>
          <a:prstGeom prst="rect">
            <a:avLst/>
          </a:prstGeom>
          <a:noFill/>
        </p:spPr>
        <p:txBody>
          <a:bodyPr wrap="square" rtlCol="0">
            <a:spAutoFit/>
          </a:bodyPr>
          <a:lstStyle>
            <a:defPPr>
              <a:defRPr lang="en-US"/>
            </a:defPPr>
            <a:lvl1pPr algn="r">
              <a:defRPr sz="3969">
                <a:solidFill>
                  <a:schemeClr val="accent1"/>
                </a:solidFill>
              </a:defRPr>
            </a:lvl1pPr>
          </a:lstStyle>
          <a:p>
            <a:r>
              <a:rPr lang="en-US" sz="4400" dirty="0"/>
              <a:t>Air Handling Section</a:t>
            </a:r>
          </a:p>
        </p:txBody>
      </p:sp>
      <p:pic>
        <p:nvPicPr>
          <p:cNvPr id="31" name="Picture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83152" y="1556380"/>
            <a:ext cx="6516939" cy="5567102"/>
          </a:xfrm>
          <a:prstGeom prst="rect">
            <a:avLst/>
          </a:prstGeom>
        </p:spPr>
      </p:pic>
      <p:sp>
        <p:nvSpPr>
          <p:cNvPr id="33" name="TextBox 32"/>
          <p:cNvSpPr txBox="1"/>
          <p:nvPr/>
        </p:nvSpPr>
        <p:spPr bwMode="auto">
          <a:xfrm>
            <a:off x="1271205" y="1564516"/>
            <a:ext cx="5022586" cy="139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fr-FR" sz="2800" b="1" dirty="0">
                <a:solidFill>
                  <a:schemeClr val="accent2"/>
                </a:solidFill>
              </a:rPr>
              <a:t>EC Plug Fan</a:t>
            </a:r>
          </a:p>
          <a:p>
            <a:r>
              <a:rPr lang="en-US" sz="1800" dirty="0">
                <a:solidFill>
                  <a:srgbClr val="4D4F53"/>
                </a:solidFill>
              </a:rPr>
              <a:t>Compact, quiet and more efficient compared to traditional axial fans. Rail system for easy access and maintenance. </a:t>
            </a:r>
            <a:endParaRPr lang="fr-FR" sz="1800" dirty="0">
              <a:solidFill>
                <a:srgbClr val="4D4F53"/>
              </a:solidFill>
            </a:endParaRPr>
          </a:p>
        </p:txBody>
      </p:sp>
      <p:sp>
        <p:nvSpPr>
          <p:cNvPr id="35" name="TextBox 34"/>
          <p:cNvSpPr txBox="1"/>
          <p:nvPr/>
        </p:nvSpPr>
        <p:spPr bwMode="auto">
          <a:xfrm>
            <a:off x="1255221" y="6129880"/>
            <a:ext cx="4954266" cy="139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Sloped </a:t>
            </a:r>
            <a:r>
              <a:rPr lang="fr-FR" sz="2800" b="1" dirty="0">
                <a:solidFill>
                  <a:schemeClr val="accent2"/>
                </a:solidFill>
              </a:rPr>
              <a:t>drain pan</a:t>
            </a:r>
          </a:p>
          <a:p>
            <a:r>
              <a:rPr lang="en-US" sz="1800" dirty="0">
                <a:solidFill>
                  <a:srgbClr val="4D4F53"/>
                </a:solidFill>
              </a:rPr>
              <a:t>Full aluminum sloped drain for improved condensate management, thus preventing formation of microbial agents</a:t>
            </a:r>
            <a:endParaRPr lang="fr-FR" sz="2000" dirty="0">
              <a:solidFill>
                <a:srgbClr val="4D4F53"/>
              </a:solidFill>
            </a:endParaRPr>
          </a:p>
        </p:txBody>
      </p:sp>
      <p:sp>
        <p:nvSpPr>
          <p:cNvPr id="36" name="TextBox 35"/>
          <p:cNvSpPr txBox="1"/>
          <p:nvPr/>
        </p:nvSpPr>
        <p:spPr bwMode="auto">
          <a:xfrm>
            <a:off x="1311559" y="2809708"/>
            <a:ext cx="4889938" cy="139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Double skin </a:t>
            </a:r>
            <a:r>
              <a:rPr lang="fr-FR" sz="2800" b="1" dirty="0">
                <a:solidFill>
                  <a:schemeClr val="accent2"/>
                </a:solidFill>
              </a:rPr>
              <a:t>panel</a:t>
            </a:r>
          </a:p>
          <a:p>
            <a:r>
              <a:rPr lang="en-US" sz="1800" dirty="0">
                <a:solidFill>
                  <a:srgbClr val="4D4F53"/>
                </a:solidFill>
              </a:rPr>
              <a:t>Double wall and 25mm glass wool insulation provided as standard with all units, for higher indoor air quality.</a:t>
            </a:r>
            <a:endParaRPr lang="fr-FR" sz="1800" dirty="0">
              <a:solidFill>
                <a:srgbClr val="4D4F53"/>
              </a:solidFill>
            </a:endParaRPr>
          </a:p>
        </p:txBody>
      </p:sp>
      <p:cxnSp>
        <p:nvCxnSpPr>
          <p:cNvPr id="38" name="Elbow Connector 37"/>
          <p:cNvCxnSpPr>
            <a:endCxn id="33" idx="3"/>
          </p:cNvCxnSpPr>
          <p:nvPr/>
        </p:nvCxnSpPr>
        <p:spPr bwMode="auto">
          <a:xfrm rot="10800000">
            <a:off x="6293792" y="2260893"/>
            <a:ext cx="2265345" cy="1398414"/>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TextBox 44"/>
          <p:cNvSpPr txBox="1"/>
          <p:nvPr/>
        </p:nvSpPr>
        <p:spPr bwMode="auto">
          <a:xfrm>
            <a:off x="1271204" y="5173116"/>
            <a:ext cx="4936017"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Economizer</a:t>
            </a:r>
            <a:r>
              <a:rPr lang="en-US" sz="2800" dirty="0">
                <a:solidFill>
                  <a:srgbClr val="4D4F53"/>
                </a:solidFill>
              </a:rPr>
              <a:t> </a:t>
            </a:r>
          </a:p>
          <a:p>
            <a:r>
              <a:rPr lang="en-US" sz="1800" dirty="0">
                <a:solidFill>
                  <a:srgbClr val="4D4F53"/>
                </a:solidFill>
              </a:rPr>
              <a:t>Provided as standard to enable free cooling functionalities</a:t>
            </a:r>
            <a:endParaRPr lang="fr-FR" sz="1800" dirty="0">
              <a:solidFill>
                <a:srgbClr val="4D4F53"/>
              </a:solidFill>
            </a:endParaRPr>
          </a:p>
        </p:txBody>
      </p:sp>
      <p:sp>
        <p:nvSpPr>
          <p:cNvPr id="52" name="TextBox 51"/>
          <p:cNvSpPr txBox="1"/>
          <p:nvPr/>
        </p:nvSpPr>
        <p:spPr bwMode="auto">
          <a:xfrm>
            <a:off x="1279643" y="4124951"/>
            <a:ext cx="5012949"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fr-FR" sz="2800" b="1" dirty="0">
                <a:solidFill>
                  <a:schemeClr val="accent2"/>
                </a:solidFill>
              </a:rPr>
              <a:t>Air Filtration</a:t>
            </a:r>
          </a:p>
          <a:p>
            <a:r>
              <a:rPr lang="en-US" sz="1800" dirty="0">
                <a:solidFill>
                  <a:srgbClr val="4D4F53"/>
                </a:solidFill>
              </a:rPr>
              <a:t>Two rails for wide range of filtration up to F9. G4 provided as standard.</a:t>
            </a:r>
            <a:endParaRPr lang="fr-FR" sz="1800" dirty="0">
              <a:solidFill>
                <a:srgbClr val="4D4F53"/>
              </a:solidFill>
            </a:endParaRPr>
          </a:p>
        </p:txBody>
      </p:sp>
      <p:cxnSp>
        <p:nvCxnSpPr>
          <p:cNvPr id="53" name="Elbow Connector 52"/>
          <p:cNvCxnSpPr>
            <a:endCxn id="36" idx="3"/>
          </p:cNvCxnSpPr>
          <p:nvPr/>
        </p:nvCxnSpPr>
        <p:spPr bwMode="auto">
          <a:xfrm rot="16200000" flipV="1">
            <a:off x="5779256" y="3928326"/>
            <a:ext cx="956614" cy="112132"/>
          </a:xfrm>
          <a:prstGeom prst="bentConnector2">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Elbow Connector 53"/>
          <p:cNvCxnSpPr>
            <a:endCxn id="52" idx="3"/>
          </p:cNvCxnSpPr>
          <p:nvPr/>
        </p:nvCxnSpPr>
        <p:spPr bwMode="auto">
          <a:xfrm rot="10800000">
            <a:off x="6292592" y="4682829"/>
            <a:ext cx="2266532" cy="866454"/>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Elbow Connector 55"/>
          <p:cNvCxnSpPr>
            <a:endCxn id="45" idx="3"/>
          </p:cNvCxnSpPr>
          <p:nvPr/>
        </p:nvCxnSpPr>
        <p:spPr bwMode="auto">
          <a:xfrm rot="10800000">
            <a:off x="6207222" y="5730994"/>
            <a:ext cx="3255729" cy="401830"/>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Elbow Connector 56"/>
          <p:cNvCxnSpPr>
            <a:endCxn id="35" idx="3"/>
          </p:cNvCxnSpPr>
          <p:nvPr/>
        </p:nvCxnSpPr>
        <p:spPr bwMode="auto">
          <a:xfrm rot="10800000" flipV="1">
            <a:off x="6209488" y="6728845"/>
            <a:ext cx="1855103" cy="97412"/>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8" name="Picture 57"/>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9461" y="2122105"/>
            <a:ext cx="507223" cy="626465"/>
          </a:xfrm>
          <a:prstGeom prst="rect">
            <a:avLst/>
          </a:prstGeom>
        </p:spPr>
      </p:pic>
      <p:pic>
        <p:nvPicPr>
          <p:cNvPr id="62" name="Picture 61"/>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66564" y="2968343"/>
            <a:ext cx="575188" cy="628958"/>
          </a:xfrm>
          <a:prstGeom prst="rect">
            <a:avLst/>
          </a:prstGeom>
        </p:spPr>
      </p:pic>
      <p:pic>
        <p:nvPicPr>
          <p:cNvPr id="63" name="Picture 62"/>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70089" y="4151196"/>
            <a:ext cx="575188" cy="628958"/>
          </a:xfrm>
          <a:prstGeom prst="rect">
            <a:avLst/>
          </a:prstGeom>
        </p:spPr>
      </p:pic>
      <p:grpSp>
        <p:nvGrpSpPr>
          <p:cNvPr id="12" name="Group 11"/>
          <p:cNvGrpSpPr/>
          <p:nvPr/>
        </p:nvGrpSpPr>
        <p:grpSpPr>
          <a:xfrm>
            <a:off x="10023308" y="6476995"/>
            <a:ext cx="2633668" cy="2051249"/>
            <a:chOff x="14129656" y="1716913"/>
            <a:chExt cx="2633668" cy="2051249"/>
          </a:xfrm>
        </p:grpSpPr>
        <p:sp>
          <p:nvSpPr>
            <p:cNvPr id="11" name="Rectangle 10"/>
            <p:cNvSpPr/>
            <p:nvPr/>
          </p:nvSpPr>
          <p:spPr>
            <a:xfrm>
              <a:off x="14129656" y="1716913"/>
              <a:ext cx="2633668" cy="2051249"/>
            </a:xfrm>
            <a:prstGeom prst="rect">
              <a:avLst/>
            </a:prstGeom>
            <a:solidFill>
              <a:srgbClr val="FFFDF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9" name="Picture 58"/>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18749" y="2326527"/>
              <a:ext cx="507223" cy="626465"/>
            </a:xfrm>
            <a:prstGeom prst="rect">
              <a:avLst/>
            </a:prstGeom>
          </p:spPr>
        </p:pic>
        <p:sp>
          <p:nvSpPr>
            <p:cNvPr id="60" name="TextBox 59"/>
            <p:cNvSpPr txBox="1"/>
            <p:nvPr/>
          </p:nvSpPr>
          <p:spPr>
            <a:xfrm>
              <a:off x="15058729" y="2363400"/>
              <a:ext cx="1639282" cy="461665"/>
            </a:xfrm>
            <a:prstGeom prst="rect">
              <a:avLst/>
            </a:prstGeom>
            <a:noFill/>
          </p:spPr>
          <p:txBody>
            <a:bodyPr wrap="square" rtlCol="0">
              <a:spAutoFit/>
            </a:bodyPr>
            <a:lstStyle/>
            <a:p>
              <a:r>
                <a:rPr lang="en-US" sz="2400" dirty="0">
                  <a:solidFill>
                    <a:srgbClr val="4D4F53"/>
                  </a:solidFill>
                  <a:latin typeface="Arial"/>
                </a:rPr>
                <a:t>Comfort</a:t>
              </a:r>
            </a:p>
          </p:txBody>
        </p:sp>
        <p:pic>
          <p:nvPicPr>
            <p:cNvPr id="61" name="Picture 60"/>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50079" y="3012821"/>
              <a:ext cx="575188" cy="628958"/>
            </a:xfrm>
            <a:prstGeom prst="rect">
              <a:avLst/>
            </a:prstGeom>
          </p:spPr>
        </p:pic>
        <p:sp>
          <p:nvSpPr>
            <p:cNvPr id="64" name="TextBox 63"/>
            <p:cNvSpPr txBox="1"/>
            <p:nvPr/>
          </p:nvSpPr>
          <p:spPr>
            <a:xfrm>
              <a:off x="15058729" y="2974492"/>
              <a:ext cx="1704595" cy="461665"/>
            </a:xfrm>
            <a:prstGeom prst="rect">
              <a:avLst/>
            </a:prstGeom>
            <a:noFill/>
          </p:spPr>
          <p:txBody>
            <a:bodyPr wrap="square" rtlCol="0">
              <a:spAutoFit/>
            </a:bodyPr>
            <a:lstStyle/>
            <a:p>
              <a:r>
                <a:rPr lang="en-US" sz="2400" dirty="0">
                  <a:solidFill>
                    <a:srgbClr val="4D4F53"/>
                  </a:solidFill>
                  <a:latin typeface="Arial"/>
                </a:rPr>
                <a:t>Air Quality</a:t>
              </a:r>
            </a:p>
          </p:txBody>
        </p:sp>
        <p:pic>
          <p:nvPicPr>
            <p:cNvPr id="65" name="Picture 64"/>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24826" y="1880467"/>
              <a:ext cx="738612" cy="422870"/>
            </a:xfrm>
            <a:prstGeom prst="rect">
              <a:avLst/>
            </a:prstGeom>
          </p:spPr>
        </p:pic>
        <p:sp>
          <p:nvSpPr>
            <p:cNvPr id="66" name="TextBox 65"/>
            <p:cNvSpPr txBox="1"/>
            <p:nvPr/>
          </p:nvSpPr>
          <p:spPr>
            <a:xfrm>
              <a:off x="15058729" y="1813735"/>
              <a:ext cx="1388746" cy="461665"/>
            </a:xfrm>
            <a:prstGeom prst="rect">
              <a:avLst/>
            </a:prstGeom>
            <a:noFill/>
          </p:spPr>
          <p:txBody>
            <a:bodyPr wrap="square" rtlCol="0">
              <a:spAutoFit/>
            </a:bodyPr>
            <a:lstStyle/>
            <a:p>
              <a:r>
                <a:rPr lang="en-US" sz="2400" dirty="0">
                  <a:solidFill>
                    <a:srgbClr val="4D4F53"/>
                  </a:solidFill>
                  <a:latin typeface="Arial"/>
                </a:rPr>
                <a:t>Energy</a:t>
              </a:r>
            </a:p>
          </p:txBody>
        </p:sp>
      </p:grpSp>
      <p:pic>
        <p:nvPicPr>
          <p:cNvPr id="67" name="Picture 66"/>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17749" y="5238429"/>
            <a:ext cx="738612" cy="422870"/>
          </a:xfrm>
          <a:prstGeom prst="rect">
            <a:avLst/>
          </a:prstGeom>
        </p:spPr>
      </p:pic>
      <p:pic>
        <p:nvPicPr>
          <p:cNvPr id="68" name="Picture 67"/>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0557" y="1669032"/>
            <a:ext cx="738612" cy="422870"/>
          </a:xfrm>
          <a:prstGeom prst="rect">
            <a:avLst/>
          </a:prstGeom>
        </p:spPr>
      </p:pic>
      <p:pic>
        <p:nvPicPr>
          <p:cNvPr id="69" name="Picture 68"/>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9461" y="6273139"/>
            <a:ext cx="575188" cy="628958"/>
          </a:xfrm>
          <a:prstGeom prst="rect">
            <a:avLst/>
          </a:prstGeom>
        </p:spPr>
      </p:pic>
      <p:sp>
        <p:nvSpPr>
          <p:cNvPr id="70" name="TextBox 69"/>
          <p:cNvSpPr txBox="1"/>
          <p:nvPr/>
        </p:nvSpPr>
        <p:spPr bwMode="auto">
          <a:xfrm>
            <a:off x="1255219" y="7366596"/>
            <a:ext cx="5432485"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Building Pressurization control </a:t>
            </a:r>
          </a:p>
          <a:p>
            <a:r>
              <a:rPr lang="en-US" sz="1800" dirty="0">
                <a:solidFill>
                  <a:srgbClr val="4D4F53"/>
                </a:solidFill>
              </a:rPr>
              <a:t>Barometric relief, exhaust fan and return fan available as optional to avoid overpressure in the building</a:t>
            </a:r>
            <a:endParaRPr lang="fr-FR" sz="2000" dirty="0">
              <a:solidFill>
                <a:srgbClr val="4D4F53"/>
              </a:solidFill>
            </a:endParaRPr>
          </a:p>
        </p:txBody>
      </p:sp>
      <p:cxnSp>
        <p:nvCxnSpPr>
          <p:cNvPr id="71" name="Elbow Connector 70"/>
          <p:cNvCxnSpPr/>
          <p:nvPr/>
        </p:nvCxnSpPr>
        <p:spPr bwMode="auto">
          <a:xfrm rot="10800000" flipV="1">
            <a:off x="5670024" y="6419942"/>
            <a:ext cx="4287446" cy="1518783"/>
          </a:xfrm>
          <a:prstGeom prst="bentConnector3">
            <a:avLst>
              <a:gd name="adj1" fmla="val -514"/>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72" name="Picture 71"/>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1895" y="7479828"/>
            <a:ext cx="507223" cy="626465"/>
          </a:xfrm>
          <a:prstGeom prst="rect">
            <a:avLst/>
          </a:prstGeom>
        </p:spPr>
      </p:pic>
      <p:pic>
        <p:nvPicPr>
          <p:cNvPr id="43" name="Picture 2" descr="C:\Users\ircvnk\Desktop\CHALLENGER\MarCom\Logos\Trane Airfinity logo\02_Output files\Png\AIRFINITY_Logo_0116_Full Colour_300dpi_RGB.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7810" y="8637313"/>
            <a:ext cx="4226672" cy="105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1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6131921" y="2041972"/>
            <a:ext cx="6606126" cy="4353809"/>
          </a:xfrm>
          <a:prstGeom prst="rect">
            <a:avLst/>
          </a:prstGeom>
        </p:spPr>
      </p:pic>
      <p:sp>
        <p:nvSpPr>
          <p:cNvPr id="34" name="Title 1"/>
          <p:cNvSpPr txBox="1">
            <a:spLocks/>
          </p:cNvSpPr>
          <p:nvPr/>
        </p:nvSpPr>
        <p:spPr bwMode="auto">
          <a:xfrm>
            <a:off x="5355771" y="455958"/>
            <a:ext cx="7319061" cy="769441"/>
          </a:xfrm>
          <a:prstGeom prst="rect">
            <a:avLst/>
          </a:prstGeom>
          <a:noFill/>
        </p:spPr>
        <p:txBody>
          <a:bodyPr wrap="square" rtlCol="0">
            <a:spAutoFit/>
          </a:bodyPr>
          <a:lstStyle>
            <a:defPPr>
              <a:defRPr lang="en-US"/>
            </a:defPPr>
            <a:lvl1pPr algn="r">
              <a:defRPr sz="4400">
                <a:solidFill>
                  <a:schemeClr val="accent1"/>
                </a:solidFill>
              </a:defRPr>
            </a:lvl1pPr>
          </a:lstStyle>
          <a:p>
            <a:r>
              <a:rPr lang="en-US" dirty="0"/>
              <a:t>Refrigeration Section</a:t>
            </a:r>
          </a:p>
        </p:txBody>
      </p:sp>
      <p:cxnSp>
        <p:nvCxnSpPr>
          <p:cNvPr id="42" name="Elbow Connector 41"/>
          <p:cNvCxnSpPr/>
          <p:nvPr/>
        </p:nvCxnSpPr>
        <p:spPr bwMode="auto">
          <a:xfrm rot="10800000">
            <a:off x="5623242" y="2357912"/>
            <a:ext cx="2942452" cy="366903"/>
          </a:xfrm>
          <a:prstGeom prst="bentConnector3">
            <a:avLst>
              <a:gd name="adj1" fmla="val -3273"/>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Elbow Connector 46"/>
          <p:cNvCxnSpPr>
            <a:endCxn id="66" idx="3"/>
          </p:cNvCxnSpPr>
          <p:nvPr/>
        </p:nvCxnSpPr>
        <p:spPr bwMode="auto">
          <a:xfrm rot="10800000">
            <a:off x="5834743" y="3327673"/>
            <a:ext cx="4742937" cy="2116203"/>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Elbow Connector 49"/>
          <p:cNvCxnSpPr>
            <a:endCxn id="68" idx="3"/>
          </p:cNvCxnSpPr>
          <p:nvPr/>
        </p:nvCxnSpPr>
        <p:spPr bwMode="auto">
          <a:xfrm rot="10800000">
            <a:off x="5862503" y="4697066"/>
            <a:ext cx="3000352" cy="801621"/>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Elbow Connector 53"/>
          <p:cNvCxnSpPr>
            <a:endCxn id="67" idx="3"/>
          </p:cNvCxnSpPr>
          <p:nvPr/>
        </p:nvCxnSpPr>
        <p:spPr bwMode="auto">
          <a:xfrm rot="10800000" flipV="1">
            <a:off x="5835540" y="5724172"/>
            <a:ext cx="1538973" cy="602102"/>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8" name="Picture 57"/>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74449" y="7050870"/>
            <a:ext cx="575188" cy="628958"/>
          </a:xfrm>
          <a:prstGeom prst="rect">
            <a:avLst/>
          </a:prstGeom>
        </p:spPr>
      </p:pic>
      <p:pic>
        <p:nvPicPr>
          <p:cNvPr id="62" name="Picture 61"/>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5545" y="1775524"/>
            <a:ext cx="738612" cy="422870"/>
          </a:xfrm>
          <a:prstGeom prst="rect">
            <a:avLst/>
          </a:prstGeom>
        </p:spPr>
      </p:pic>
      <p:pic>
        <p:nvPicPr>
          <p:cNvPr id="63" name="Picture 62"/>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8970" y="5724179"/>
            <a:ext cx="575188" cy="628958"/>
          </a:xfrm>
          <a:prstGeom prst="rect">
            <a:avLst/>
          </a:prstGeom>
        </p:spPr>
      </p:pic>
      <p:cxnSp>
        <p:nvCxnSpPr>
          <p:cNvPr id="64" name="Elbow Connector 63"/>
          <p:cNvCxnSpPr>
            <a:endCxn id="65" idx="3"/>
          </p:cNvCxnSpPr>
          <p:nvPr/>
        </p:nvCxnSpPr>
        <p:spPr bwMode="auto">
          <a:xfrm rot="10800000" flipV="1">
            <a:off x="5834740" y="6019508"/>
            <a:ext cx="5820082" cy="1649148"/>
          </a:xfrm>
          <a:prstGeom prst="bentConnector3">
            <a:avLst>
              <a:gd name="adj1" fmla="val 50000"/>
            </a:avLst>
          </a:prstGeom>
          <a:solidFill>
            <a:srgbClr val="DC5034"/>
          </a:solidFill>
          <a:ln w="28575" cap="flat" cmpd="sng" algn="ctr">
            <a:solidFill>
              <a:srgbClr val="DDDDDD"/>
            </a:solidFill>
            <a:prstDash val="sysDash"/>
            <a:round/>
            <a:headEnd type="oval" w="med" len="med"/>
            <a:tailEnd type="oval"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5" name="TextBox 64"/>
          <p:cNvSpPr txBox="1"/>
          <p:nvPr/>
        </p:nvSpPr>
        <p:spPr bwMode="auto">
          <a:xfrm>
            <a:off x="1369178" y="7110778"/>
            <a:ext cx="4465562"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fr-FR" sz="2800" b="1" dirty="0">
                <a:solidFill>
                  <a:schemeClr val="accent2"/>
                </a:solidFill>
              </a:rPr>
              <a:t>Epoxy </a:t>
            </a:r>
            <a:r>
              <a:rPr lang="en-US" sz="2800" b="1" dirty="0">
                <a:solidFill>
                  <a:schemeClr val="accent2"/>
                </a:solidFill>
              </a:rPr>
              <a:t>coating </a:t>
            </a:r>
          </a:p>
          <a:p>
            <a:r>
              <a:rPr lang="en-US" sz="1800" dirty="0">
                <a:solidFill>
                  <a:srgbClr val="4D4F53"/>
                </a:solidFill>
              </a:rPr>
              <a:t>High quality Epoxy coating prevents corrosion and extends unit lifetime</a:t>
            </a:r>
            <a:endParaRPr lang="fr-FR" sz="1800" dirty="0">
              <a:solidFill>
                <a:srgbClr val="4D4F53"/>
              </a:solidFill>
            </a:endParaRPr>
          </a:p>
        </p:txBody>
      </p:sp>
      <p:sp>
        <p:nvSpPr>
          <p:cNvPr id="66" name="TextBox 65"/>
          <p:cNvSpPr txBox="1"/>
          <p:nvPr/>
        </p:nvSpPr>
        <p:spPr bwMode="auto">
          <a:xfrm>
            <a:off x="1369179" y="2769794"/>
            <a:ext cx="4465563"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Scroll compressors </a:t>
            </a:r>
          </a:p>
          <a:p>
            <a:r>
              <a:rPr lang="en-US" sz="1800" dirty="0">
                <a:solidFill>
                  <a:srgbClr val="4D4F53"/>
                </a:solidFill>
              </a:rPr>
              <a:t>High performance in part load thanks to capacity modulation</a:t>
            </a:r>
          </a:p>
        </p:txBody>
      </p:sp>
      <p:sp>
        <p:nvSpPr>
          <p:cNvPr id="67" name="TextBox 66"/>
          <p:cNvSpPr txBox="1"/>
          <p:nvPr/>
        </p:nvSpPr>
        <p:spPr bwMode="auto">
          <a:xfrm>
            <a:off x="1357380" y="5629897"/>
            <a:ext cx="4478159" cy="139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Easy-access </a:t>
            </a:r>
            <a:r>
              <a:rPr lang="fr-FR" sz="2800" b="1" dirty="0">
                <a:solidFill>
                  <a:schemeClr val="accent2"/>
                </a:solidFill>
              </a:rPr>
              <a:t>panels</a:t>
            </a:r>
          </a:p>
          <a:p>
            <a:r>
              <a:rPr lang="en-US" sz="1800" dirty="0">
                <a:solidFill>
                  <a:srgbClr val="4D4F53"/>
                </a:solidFill>
              </a:rPr>
              <a:t>Can be removed easily using a common turn-key (no screws!). Prevents corrosion and missing components after service.</a:t>
            </a:r>
            <a:endParaRPr lang="fr-FR" sz="1800" dirty="0">
              <a:solidFill>
                <a:srgbClr val="4D4F53"/>
              </a:solidFill>
            </a:endParaRPr>
          </a:p>
        </p:txBody>
      </p:sp>
      <p:sp>
        <p:nvSpPr>
          <p:cNvPr id="68" name="TextBox 67"/>
          <p:cNvSpPr txBox="1"/>
          <p:nvPr/>
        </p:nvSpPr>
        <p:spPr bwMode="auto">
          <a:xfrm>
            <a:off x="1379150" y="3895442"/>
            <a:ext cx="4483353" cy="18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Electronic</a:t>
            </a:r>
            <a:r>
              <a:rPr lang="fr-FR" sz="2800" b="1" dirty="0">
                <a:solidFill>
                  <a:schemeClr val="accent2"/>
                </a:solidFill>
              </a:rPr>
              <a:t> Expansion Valve</a:t>
            </a:r>
          </a:p>
          <a:p>
            <a:r>
              <a:rPr lang="en-US" sz="1800" dirty="0">
                <a:solidFill>
                  <a:srgbClr val="4D4F53"/>
                </a:solidFill>
              </a:rPr>
              <a:t>Thanks</a:t>
            </a:r>
            <a:r>
              <a:rPr lang="en-US" sz="2800" b="1" dirty="0">
                <a:solidFill>
                  <a:schemeClr val="accent2"/>
                </a:solidFill>
              </a:rPr>
              <a:t> </a:t>
            </a:r>
            <a:r>
              <a:rPr lang="en-US" sz="1800" dirty="0">
                <a:solidFill>
                  <a:srgbClr val="4D4F53"/>
                </a:solidFill>
              </a:rPr>
              <a:t>to its tight control and ability to operate at a lower condensing pressure, the EEV creates additional opportunities for energy savings. </a:t>
            </a:r>
            <a:endParaRPr lang="fr-FR" sz="1800" dirty="0">
              <a:solidFill>
                <a:srgbClr val="4D4F53"/>
              </a:solidFill>
            </a:endParaRPr>
          </a:p>
        </p:txBody>
      </p:sp>
      <p:sp>
        <p:nvSpPr>
          <p:cNvPr id="69" name="TextBox 68"/>
          <p:cNvSpPr txBox="1"/>
          <p:nvPr/>
        </p:nvSpPr>
        <p:spPr bwMode="auto">
          <a:xfrm>
            <a:off x="1369179" y="1628780"/>
            <a:ext cx="4483353" cy="11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29604" tIns="64802" rIns="129604" bIns="64802" numCol="1" rtlCol="0" anchor="t" anchorCtr="0" compatLnSpc="1">
            <a:prstTxWarp prst="textNoShape">
              <a:avLst/>
            </a:prstTxWarp>
            <a:spAutoFit/>
          </a:bodyPr>
          <a:lstStyle/>
          <a:p>
            <a:r>
              <a:rPr lang="en-US" sz="2800" b="1" dirty="0">
                <a:solidFill>
                  <a:schemeClr val="accent2"/>
                </a:solidFill>
              </a:rPr>
              <a:t>Axial fans</a:t>
            </a:r>
            <a:endParaRPr lang="fr-FR" sz="2800" b="1" dirty="0">
              <a:solidFill>
                <a:schemeClr val="accent2"/>
              </a:solidFill>
            </a:endParaRPr>
          </a:p>
          <a:p>
            <a:r>
              <a:rPr lang="en-US" sz="1800" dirty="0">
                <a:solidFill>
                  <a:srgbClr val="4D4F53"/>
                </a:solidFill>
              </a:rPr>
              <a:t>High efficiency axial fans. EC fans available as an option</a:t>
            </a:r>
            <a:endParaRPr lang="fr-FR" sz="1800" dirty="0">
              <a:solidFill>
                <a:srgbClr val="4D4F53"/>
              </a:solidFill>
            </a:endParaRPr>
          </a:p>
        </p:txBody>
      </p:sp>
      <p:pic>
        <p:nvPicPr>
          <p:cNvPr id="70" name="Picture 69"/>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02509" y="3381337"/>
            <a:ext cx="507223" cy="626465"/>
          </a:xfrm>
          <a:prstGeom prst="rect">
            <a:avLst/>
          </a:prstGeom>
        </p:spPr>
      </p:pic>
      <p:pic>
        <p:nvPicPr>
          <p:cNvPr id="71" name="Picture 70"/>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3605" y="2928263"/>
            <a:ext cx="738612" cy="422870"/>
          </a:xfrm>
          <a:prstGeom prst="rect">
            <a:avLst/>
          </a:prstGeom>
        </p:spPr>
      </p:pic>
      <p:pic>
        <p:nvPicPr>
          <p:cNvPr id="72" name="Picture 71"/>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02276" y="4661231"/>
            <a:ext cx="507223" cy="626465"/>
          </a:xfrm>
          <a:prstGeom prst="rect">
            <a:avLst/>
          </a:prstGeom>
        </p:spPr>
      </p:pic>
      <p:pic>
        <p:nvPicPr>
          <p:cNvPr id="73" name="Picture 72"/>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3372" y="4208157"/>
            <a:ext cx="738612" cy="422870"/>
          </a:xfrm>
          <a:prstGeom prst="rect">
            <a:avLst/>
          </a:prstGeom>
        </p:spPr>
      </p:pic>
      <p:grpSp>
        <p:nvGrpSpPr>
          <p:cNvPr id="41" name="Group 40"/>
          <p:cNvGrpSpPr/>
          <p:nvPr/>
        </p:nvGrpSpPr>
        <p:grpSpPr>
          <a:xfrm>
            <a:off x="9995524" y="6477558"/>
            <a:ext cx="2633668" cy="2051249"/>
            <a:chOff x="14129656" y="1716913"/>
            <a:chExt cx="2633668" cy="2051249"/>
          </a:xfrm>
        </p:grpSpPr>
        <p:sp>
          <p:nvSpPr>
            <p:cNvPr id="43" name="Rectangle 42"/>
            <p:cNvSpPr/>
            <p:nvPr/>
          </p:nvSpPr>
          <p:spPr>
            <a:xfrm>
              <a:off x="14129656" y="1716913"/>
              <a:ext cx="2633668" cy="2051249"/>
            </a:xfrm>
            <a:prstGeom prst="rect">
              <a:avLst/>
            </a:prstGeom>
            <a:solidFill>
              <a:srgbClr val="FFFDF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4" name="Picture 43"/>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18749" y="2326527"/>
              <a:ext cx="507223" cy="626465"/>
            </a:xfrm>
            <a:prstGeom prst="rect">
              <a:avLst/>
            </a:prstGeom>
          </p:spPr>
        </p:pic>
        <p:sp>
          <p:nvSpPr>
            <p:cNvPr id="45" name="TextBox 44"/>
            <p:cNvSpPr txBox="1"/>
            <p:nvPr/>
          </p:nvSpPr>
          <p:spPr>
            <a:xfrm>
              <a:off x="15058729" y="2363400"/>
              <a:ext cx="1639282" cy="461665"/>
            </a:xfrm>
            <a:prstGeom prst="rect">
              <a:avLst/>
            </a:prstGeom>
            <a:noFill/>
          </p:spPr>
          <p:txBody>
            <a:bodyPr wrap="square" rtlCol="0">
              <a:spAutoFit/>
            </a:bodyPr>
            <a:lstStyle/>
            <a:p>
              <a:r>
                <a:rPr lang="en-US" sz="2400" dirty="0">
                  <a:solidFill>
                    <a:srgbClr val="4D4F53"/>
                  </a:solidFill>
                  <a:latin typeface="Arial"/>
                </a:rPr>
                <a:t>Comfort</a:t>
              </a:r>
            </a:p>
          </p:txBody>
        </p:sp>
        <p:pic>
          <p:nvPicPr>
            <p:cNvPr id="46" name="Picture 45"/>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50079" y="3012821"/>
              <a:ext cx="575188" cy="628958"/>
            </a:xfrm>
            <a:prstGeom prst="rect">
              <a:avLst/>
            </a:prstGeom>
          </p:spPr>
        </p:pic>
        <p:sp>
          <p:nvSpPr>
            <p:cNvPr id="48" name="TextBox 47"/>
            <p:cNvSpPr txBox="1"/>
            <p:nvPr/>
          </p:nvSpPr>
          <p:spPr>
            <a:xfrm>
              <a:off x="15058729" y="2974492"/>
              <a:ext cx="1704595" cy="461665"/>
            </a:xfrm>
            <a:prstGeom prst="rect">
              <a:avLst/>
            </a:prstGeom>
            <a:noFill/>
          </p:spPr>
          <p:txBody>
            <a:bodyPr wrap="square" rtlCol="0">
              <a:spAutoFit/>
            </a:bodyPr>
            <a:lstStyle/>
            <a:p>
              <a:r>
                <a:rPr lang="en-US" sz="2400" dirty="0">
                  <a:solidFill>
                    <a:srgbClr val="4D4F53"/>
                  </a:solidFill>
                  <a:latin typeface="Arial"/>
                </a:rPr>
                <a:t>Reliability</a:t>
              </a:r>
            </a:p>
          </p:txBody>
        </p:sp>
        <p:pic>
          <p:nvPicPr>
            <p:cNvPr id="49" name="Picture 48"/>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24826" y="1880467"/>
              <a:ext cx="738612" cy="422870"/>
            </a:xfrm>
            <a:prstGeom prst="rect">
              <a:avLst/>
            </a:prstGeom>
          </p:spPr>
        </p:pic>
        <p:sp>
          <p:nvSpPr>
            <p:cNvPr id="51" name="TextBox 50"/>
            <p:cNvSpPr txBox="1"/>
            <p:nvPr/>
          </p:nvSpPr>
          <p:spPr>
            <a:xfrm>
              <a:off x="15058729" y="1813735"/>
              <a:ext cx="1388746" cy="461665"/>
            </a:xfrm>
            <a:prstGeom prst="rect">
              <a:avLst/>
            </a:prstGeom>
            <a:noFill/>
          </p:spPr>
          <p:txBody>
            <a:bodyPr wrap="square" rtlCol="0">
              <a:spAutoFit/>
            </a:bodyPr>
            <a:lstStyle/>
            <a:p>
              <a:r>
                <a:rPr lang="en-US" sz="2400" dirty="0">
                  <a:solidFill>
                    <a:srgbClr val="4D4F53"/>
                  </a:solidFill>
                  <a:latin typeface="Arial"/>
                </a:rPr>
                <a:t>Energy</a:t>
              </a:r>
            </a:p>
          </p:txBody>
        </p:sp>
      </p:grpSp>
    </p:spTree>
    <p:extLst>
      <p:ext uri="{BB962C8B-B14F-4D97-AF65-F5344CB8AC3E}">
        <p14:creationId xmlns:p14="http://schemas.microsoft.com/office/powerpoint/2010/main" val="82918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610261" y="1474520"/>
            <a:ext cx="10939880" cy="1806807"/>
            <a:chOff x="2235793" y="1552114"/>
            <a:chExt cx="10939880" cy="1806807"/>
          </a:xfrm>
        </p:grpSpPr>
        <p:sp>
          <p:nvSpPr>
            <p:cNvPr id="30" name="Rectangle 29"/>
            <p:cNvSpPr/>
            <p:nvPr/>
          </p:nvSpPr>
          <p:spPr bwMode="auto">
            <a:xfrm>
              <a:off x="2235793" y="1552114"/>
              <a:ext cx="10939880" cy="1806807"/>
            </a:xfrm>
            <a:prstGeom prst="rect">
              <a:avLst/>
            </a:prstGeom>
            <a:solidFill>
              <a:srgbClr val="FFFFFF"/>
            </a:solidFill>
            <a:ln w="19050">
              <a:solidFill>
                <a:schemeClr val="bg2"/>
              </a:solid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endParaRPr lang="fr-FR" sz="11500" dirty="0">
                <a:solidFill>
                  <a:srgbClr val="000000"/>
                </a:solidFill>
              </a:endParaRPr>
            </a:p>
          </p:txBody>
        </p:sp>
        <p:sp>
          <p:nvSpPr>
            <p:cNvPr id="31" name="TextBox 2"/>
            <p:cNvSpPr txBox="1"/>
            <p:nvPr/>
          </p:nvSpPr>
          <p:spPr>
            <a:xfrm>
              <a:off x="5881255" y="1834382"/>
              <a:ext cx="5091546" cy="1200329"/>
            </a:xfrm>
            <a:prstGeom prst="rect">
              <a:avLst/>
            </a:prstGeom>
            <a:noFill/>
          </p:spPr>
          <p:txBody>
            <a:bodyPr wrap="square" rtlCol="0">
              <a:spAutoFit/>
            </a:bodyPr>
            <a:lstStyle/>
            <a:p>
              <a:pPr marL="285750" indent="-285750">
                <a:buFont typeface="Courier New" panose="02070309020205020404" pitchFamily="49" charset="0"/>
                <a:buChar char="o"/>
              </a:pPr>
              <a:r>
                <a:rPr lang="fr-FR" sz="2400" dirty="0">
                  <a:solidFill>
                    <a:srgbClr val="000000">
                      <a:lumMod val="65000"/>
                      <a:lumOff val="35000"/>
                    </a:srgbClr>
                  </a:solidFill>
                </a:rPr>
                <a:t>Direct drive fan </a:t>
              </a:r>
              <a:r>
                <a:rPr lang="fr-FR" sz="2400" dirty="0" err="1">
                  <a:solidFill>
                    <a:srgbClr val="000000">
                      <a:lumMod val="65000"/>
                      <a:lumOff val="35000"/>
                    </a:srgbClr>
                  </a:solidFill>
                </a:rPr>
                <a:t>with</a:t>
              </a:r>
              <a:r>
                <a:rPr lang="fr-FR" sz="2400" dirty="0">
                  <a:solidFill>
                    <a:srgbClr val="000000">
                      <a:lumMod val="65000"/>
                      <a:lumOff val="35000"/>
                    </a:srgbClr>
                  </a:solidFill>
                </a:rPr>
                <a:t> EC </a:t>
              </a:r>
              <a:r>
                <a:rPr lang="fr-FR" sz="2400" dirty="0" err="1">
                  <a:solidFill>
                    <a:srgbClr val="000000">
                      <a:lumMod val="65000"/>
                      <a:lumOff val="35000"/>
                    </a:srgbClr>
                  </a:solidFill>
                </a:rPr>
                <a:t>Motor</a:t>
              </a:r>
              <a:endParaRPr lang="fr-FR" sz="2400" dirty="0">
                <a:solidFill>
                  <a:srgbClr val="000000">
                    <a:lumMod val="65000"/>
                    <a:lumOff val="35000"/>
                  </a:srgbClr>
                </a:solidFill>
              </a:endParaRPr>
            </a:p>
            <a:p>
              <a:pPr marL="285750" indent="-285750">
                <a:buFont typeface="Courier New" panose="02070309020205020404" pitchFamily="49" charset="0"/>
                <a:buChar char="o"/>
              </a:pPr>
              <a:r>
                <a:rPr lang="fr-FR" sz="2400" dirty="0">
                  <a:solidFill>
                    <a:srgbClr val="000000">
                      <a:lumMod val="65000"/>
                      <a:lumOff val="35000"/>
                    </a:srgbClr>
                  </a:solidFill>
                </a:rPr>
                <a:t>Variable </a:t>
              </a:r>
              <a:r>
                <a:rPr lang="fr-FR" sz="2400" dirty="0" err="1">
                  <a:solidFill>
                    <a:srgbClr val="000000">
                      <a:lumMod val="65000"/>
                      <a:lumOff val="35000"/>
                    </a:srgbClr>
                  </a:solidFill>
                </a:rPr>
                <a:t>airflow</a:t>
              </a:r>
              <a:r>
                <a:rPr lang="fr-FR" sz="2400" dirty="0">
                  <a:solidFill>
                    <a:srgbClr val="000000">
                      <a:lumMod val="65000"/>
                      <a:lumOff val="35000"/>
                    </a:srgbClr>
                  </a:solidFill>
                </a:rPr>
                <a:t> control </a:t>
              </a:r>
              <a:r>
                <a:rPr lang="fr-FR" sz="2400" dirty="0" err="1">
                  <a:solidFill>
                    <a:srgbClr val="000000">
                      <a:lumMod val="65000"/>
                      <a:lumOff val="35000"/>
                    </a:srgbClr>
                  </a:solidFill>
                </a:rPr>
                <a:t>strategy</a:t>
              </a:r>
              <a:r>
                <a:rPr lang="fr-FR" sz="2400" dirty="0">
                  <a:solidFill>
                    <a:srgbClr val="000000">
                      <a:lumMod val="65000"/>
                      <a:lumOff val="35000"/>
                    </a:srgbClr>
                  </a:solidFill>
                </a:rPr>
                <a:t> </a:t>
              </a:r>
            </a:p>
            <a:p>
              <a:pPr marL="285750" indent="-285750">
                <a:buFont typeface="Courier New" panose="02070309020205020404" pitchFamily="49" charset="0"/>
                <a:buChar char="o"/>
              </a:pPr>
              <a:r>
                <a:rPr lang="fr-FR" sz="2400" dirty="0" err="1">
                  <a:solidFill>
                    <a:srgbClr val="000000">
                      <a:lumMod val="65000"/>
                      <a:lumOff val="35000"/>
                    </a:srgbClr>
                  </a:solidFill>
                </a:rPr>
                <a:t>Airflow</a:t>
              </a:r>
              <a:r>
                <a:rPr lang="fr-FR" sz="2400" dirty="0">
                  <a:solidFill>
                    <a:srgbClr val="000000">
                      <a:lumMod val="65000"/>
                      <a:lumOff val="35000"/>
                    </a:srgbClr>
                  </a:solidFill>
                </a:rPr>
                <a:t> </a:t>
              </a:r>
              <a:r>
                <a:rPr lang="fr-FR" sz="2400" dirty="0" err="1">
                  <a:solidFill>
                    <a:srgbClr val="000000">
                      <a:lumMod val="65000"/>
                      <a:lumOff val="35000"/>
                    </a:srgbClr>
                  </a:solidFill>
                </a:rPr>
                <a:t>measurement</a:t>
              </a:r>
              <a:r>
                <a:rPr lang="fr-FR" sz="2400" dirty="0">
                  <a:solidFill>
                    <a:srgbClr val="000000">
                      <a:lumMod val="65000"/>
                      <a:lumOff val="35000"/>
                    </a:srgbClr>
                  </a:solidFill>
                </a:rPr>
                <a:t> in real time</a:t>
              </a:r>
            </a:p>
          </p:txBody>
        </p:sp>
        <p:sp>
          <p:nvSpPr>
            <p:cNvPr id="32" name="Rectangle 31"/>
            <p:cNvSpPr/>
            <p:nvPr/>
          </p:nvSpPr>
          <p:spPr bwMode="auto">
            <a:xfrm>
              <a:off x="4055982" y="2020201"/>
              <a:ext cx="1632085" cy="920422"/>
            </a:xfrm>
            <a:prstGeom prst="rect">
              <a:avLst/>
            </a:prstGeom>
            <a:solidFill>
              <a:schemeClr val="accent1"/>
            </a:solidFill>
            <a:ln w="28575">
              <a:no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r>
                <a:rPr lang="fr-FR" sz="2400" b="1" dirty="0">
                  <a:solidFill>
                    <a:srgbClr val="FFFFFF"/>
                  </a:solidFill>
                </a:rPr>
                <a:t>Variable </a:t>
              </a:r>
              <a:r>
                <a:rPr lang="fr-FR" sz="2400" b="1" dirty="0" err="1">
                  <a:solidFill>
                    <a:srgbClr val="FFFFFF"/>
                  </a:solidFill>
                </a:rPr>
                <a:t>Airflow</a:t>
              </a:r>
              <a:r>
                <a:rPr lang="fr-FR" sz="2400" b="1" dirty="0">
                  <a:solidFill>
                    <a:srgbClr val="FFFFFF"/>
                  </a:solidFill>
                </a:rPr>
                <a:t> </a:t>
              </a:r>
            </a:p>
          </p:txBody>
        </p:sp>
        <p:pic>
          <p:nvPicPr>
            <p:cNvPr id="33"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059" y="1728485"/>
              <a:ext cx="1626646" cy="1449203"/>
            </a:xfrm>
            <a:prstGeom prst="rect">
              <a:avLst/>
            </a:prstGeom>
          </p:spPr>
        </p:pic>
      </p:grpSp>
      <p:sp>
        <p:nvSpPr>
          <p:cNvPr id="35" name="Rectangle 34"/>
          <p:cNvSpPr/>
          <p:nvPr/>
        </p:nvSpPr>
        <p:spPr bwMode="auto">
          <a:xfrm>
            <a:off x="1610261" y="3398094"/>
            <a:ext cx="10939880" cy="1672598"/>
          </a:xfrm>
          <a:prstGeom prst="rect">
            <a:avLst/>
          </a:prstGeom>
          <a:solidFill>
            <a:srgbClr val="FFFFFF"/>
          </a:solidFill>
          <a:ln w="19050">
            <a:solidFill>
              <a:schemeClr val="bg2"/>
            </a:solid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endParaRPr lang="fr-FR" sz="11500" dirty="0">
              <a:solidFill>
                <a:srgbClr val="000000"/>
              </a:solidFill>
            </a:endParaRPr>
          </a:p>
        </p:txBody>
      </p:sp>
      <p:sp>
        <p:nvSpPr>
          <p:cNvPr id="36" name="TextBox 2"/>
          <p:cNvSpPr txBox="1"/>
          <p:nvPr/>
        </p:nvSpPr>
        <p:spPr>
          <a:xfrm>
            <a:off x="5255722" y="3616831"/>
            <a:ext cx="7294419" cy="1200329"/>
          </a:xfrm>
          <a:prstGeom prst="rect">
            <a:avLst/>
          </a:prstGeom>
          <a:noFill/>
        </p:spPr>
        <p:txBody>
          <a:bodyPr wrap="square" rtlCol="0">
            <a:spAutoFit/>
          </a:bodyPr>
          <a:lstStyle/>
          <a:p>
            <a:pPr marL="285750" indent="-285750">
              <a:buFont typeface="Courier New" panose="02070309020205020404" pitchFamily="49" charset="0"/>
              <a:buChar char="o"/>
            </a:pPr>
            <a:r>
              <a:rPr lang="fr-FR" sz="2400" dirty="0" err="1">
                <a:solidFill>
                  <a:srgbClr val="000000">
                    <a:lumMod val="65000"/>
                    <a:lumOff val="35000"/>
                  </a:srgbClr>
                </a:solidFill>
              </a:rPr>
              <a:t>Barometric</a:t>
            </a:r>
            <a:r>
              <a:rPr lang="fr-FR" sz="2400" dirty="0">
                <a:solidFill>
                  <a:srgbClr val="000000">
                    <a:lumMod val="65000"/>
                    <a:lumOff val="35000"/>
                  </a:srgbClr>
                </a:solidFill>
              </a:rPr>
              <a:t> relief </a:t>
            </a:r>
            <a:r>
              <a:rPr lang="fr-FR" sz="2400" dirty="0" err="1">
                <a:solidFill>
                  <a:srgbClr val="000000">
                    <a:lumMod val="65000"/>
                    <a:lumOff val="35000"/>
                  </a:srgbClr>
                </a:solidFill>
              </a:rPr>
              <a:t>with</a:t>
            </a:r>
            <a:r>
              <a:rPr lang="fr-FR" sz="2400" dirty="0">
                <a:solidFill>
                  <a:srgbClr val="000000">
                    <a:lumMod val="65000"/>
                    <a:lumOff val="35000"/>
                  </a:srgbClr>
                </a:solidFill>
              </a:rPr>
              <a:t> no pressure control</a:t>
            </a:r>
          </a:p>
          <a:p>
            <a:pPr marL="285750" indent="-285750">
              <a:buFont typeface="Courier New" panose="02070309020205020404" pitchFamily="49" charset="0"/>
              <a:buChar char="o"/>
            </a:pPr>
            <a:r>
              <a:rPr lang="fr-FR" sz="2400" dirty="0">
                <a:solidFill>
                  <a:srgbClr val="000000">
                    <a:lumMod val="65000"/>
                    <a:lumOff val="35000"/>
                  </a:srgbClr>
                </a:solidFill>
              </a:rPr>
              <a:t>Damper opens </a:t>
            </a:r>
            <a:r>
              <a:rPr lang="fr-FR" sz="2400" dirty="0" err="1">
                <a:solidFill>
                  <a:srgbClr val="000000">
                    <a:lumMod val="65000"/>
                    <a:lumOff val="35000"/>
                  </a:srgbClr>
                </a:solidFill>
              </a:rPr>
              <a:t>when</a:t>
            </a:r>
            <a:r>
              <a:rPr lang="fr-FR" sz="2400" dirty="0">
                <a:solidFill>
                  <a:srgbClr val="000000">
                    <a:lumMod val="65000"/>
                    <a:lumOff val="35000"/>
                  </a:srgbClr>
                </a:solidFill>
              </a:rPr>
              <a:t> ∆p &gt; 5Pa (</a:t>
            </a:r>
            <a:r>
              <a:rPr lang="fr-FR" sz="2400" dirty="0" err="1">
                <a:solidFill>
                  <a:srgbClr val="000000">
                    <a:lumMod val="65000"/>
                    <a:lumOff val="35000"/>
                  </a:srgbClr>
                </a:solidFill>
              </a:rPr>
              <a:t>inside</a:t>
            </a:r>
            <a:r>
              <a:rPr lang="fr-FR" sz="2400" dirty="0">
                <a:solidFill>
                  <a:srgbClr val="000000">
                    <a:lumMod val="65000"/>
                    <a:lumOff val="35000"/>
                  </a:srgbClr>
                </a:solidFill>
              </a:rPr>
              <a:t> the building)</a:t>
            </a:r>
          </a:p>
          <a:p>
            <a:pPr marL="285750" indent="-285750">
              <a:buFont typeface="Courier New" panose="02070309020205020404" pitchFamily="49" charset="0"/>
              <a:buChar char="o"/>
            </a:pPr>
            <a:r>
              <a:rPr lang="fr-FR" sz="2400" dirty="0">
                <a:solidFill>
                  <a:srgbClr val="000000">
                    <a:lumMod val="65000"/>
                    <a:lumOff val="35000"/>
                  </a:srgbClr>
                </a:solidFill>
              </a:rPr>
              <a:t>% of </a:t>
            </a:r>
            <a:r>
              <a:rPr lang="fr-FR" sz="2400" dirty="0" err="1">
                <a:solidFill>
                  <a:srgbClr val="000000">
                    <a:lumMod val="65000"/>
                    <a:lumOff val="35000"/>
                  </a:srgbClr>
                </a:solidFill>
              </a:rPr>
              <a:t>Exhaust</a:t>
            </a:r>
            <a:r>
              <a:rPr lang="fr-FR" sz="2400" dirty="0">
                <a:solidFill>
                  <a:srgbClr val="000000">
                    <a:lumMod val="65000"/>
                    <a:lumOff val="35000"/>
                  </a:srgbClr>
                </a:solidFill>
              </a:rPr>
              <a:t> air </a:t>
            </a:r>
            <a:r>
              <a:rPr lang="fr-FR" sz="2400" dirty="0" err="1">
                <a:solidFill>
                  <a:srgbClr val="000000">
                    <a:lumMod val="65000"/>
                    <a:lumOff val="35000"/>
                  </a:srgbClr>
                </a:solidFill>
              </a:rPr>
              <a:t>is</a:t>
            </a:r>
            <a:r>
              <a:rPr lang="fr-FR" sz="2400" dirty="0">
                <a:solidFill>
                  <a:srgbClr val="000000">
                    <a:lumMod val="65000"/>
                    <a:lumOff val="35000"/>
                  </a:srgbClr>
                </a:solidFill>
              </a:rPr>
              <a:t> </a:t>
            </a:r>
            <a:r>
              <a:rPr lang="fr-FR" sz="2400" dirty="0" err="1">
                <a:solidFill>
                  <a:srgbClr val="000000">
                    <a:lumMod val="65000"/>
                    <a:lumOff val="35000"/>
                  </a:srgbClr>
                </a:solidFill>
              </a:rPr>
              <a:t>driven</a:t>
            </a:r>
            <a:r>
              <a:rPr lang="fr-FR" sz="2400" dirty="0">
                <a:solidFill>
                  <a:srgbClr val="000000">
                    <a:lumMod val="65000"/>
                    <a:lumOff val="35000"/>
                  </a:srgbClr>
                </a:solidFill>
              </a:rPr>
              <a:t> by the </a:t>
            </a:r>
            <a:r>
              <a:rPr lang="fr-FR" sz="2400" dirty="0" err="1">
                <a:solidFill>
                  <a:srgbClr val="000000">
                    <a:lumMod val="65000"/>
                    <a:lumOff val="35000"/>
                  </a:srgbClr>
                </a:solidFill>
              </a:rPr>
              <a:t>Economizer</a:t>
            </a:r>
            <a:r>
              <a:rPr lang="fr-FR" sz="2400" dirty="0">
                <a:solidFill>
                  <a:srgbClr val="000000">
                    <a:lumMod val="65000"/>
                    <a:lumOff val="35000"/>
                  </a:srgbClr>
                </a:solidFill>
              </a:rPr>
              <a:t> </a:t>
            </a:r>
            <a:r>
              <a:rPr lang="fr-FR" sz="2400" dirty="0" err="1">
                <a:solidFill>
                  <a:srgbClr val="000000">
                    <a:lumMod val="65000"/>
                    <a:lumOff val="35000"/>
                  </a:srgbClr>
                </a:solidFill>
              </a:rPr>
              <a:t>opening</a:t>
            </a:r>
            <a:endParaRPr lang="fr-FR" sz="2400" dirty="0">
              <a:solidFill>
                <a:srgbClr val="000000">
                  <a:lumMod val="65000"/>
                  <a:lumOff val="35000"/>
                </a:srgbClr>
              </a:solidFill>
            </a:endParaRPr>
          </a:p>
        </p:txBody>
      </p:sp>
      <p:sp>
        <p:nvSpPr>
          <p:cNvPr id="37" name="Rectangle 36"/>
          <p:cNvSpPr/>
          <p:nvPr/>
        </p:nvSpPr>
        <p:spPr bwMode="auto">
          <a:xfrm>
            <a:off x="3360242" y="3747363"/>
            <a:ext cx="1702293" cy="920422"/>
          </a:xfrm>
          <a:prstGeom prst="rect">
            <a:avLst/>
          </a:prstGeom>
          <a:solidFill>
            <a:schemeClr val="accent1"/>
          </a:solidFill>
          <a:ln w="28575">
            <a:no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r>
              <a:rPr lang="fr-FR" sz="2400" b="1" dirty="0" err="1">
                <a:solidFill>
                  <a:srgbClr val="FFFFFF"/>
                </a:solidFill>
              </a:rPr>
              <a:t>Barometric</a:t>
            </a:r>
            <a:r>
              <a:rPr lang="fr-FR" sz="2400" b="1" dirty="0">
                <a:solidFill>
                  <a:srgbClr val="FFFFFF"/>
                </a:solidFill>
              </a:rPr>
              <a:t> Damper</a:t>
            </a:r>
          </a:p>
        </p:txBody>
      </p:sp>
      <p:grpSp>
        <p:nvGrpSpPr>
          <p:cNvPr id="38" name="Groupe 53"/>
          <p:cNvGrpSpPr/>
          <p:nvPr/>
        </p:nvGrpSpPr>
        <p:grpSpPr>
          <a:xfrm>
            <a:off x="1610265" y="7016382"/>
            <a:ext cx="10939879" cy="1806841"/>
            <a:chOff x="1455124" y="1344198"/>
            <a:chExt cx="6650217" cy="1806841"/>
          </a:xfrm>
        </p:grpSpPr>
        <p:sp>
          <p:nvSpPr>
            <p:cNvPr id="39" name="Rectangle 38"/>
            <p:cNvSpPr/>
            <p:nvPr/>
          </p:nvSpPr>
          <p:spPr bwMode="auto">
            <a:xfrm>
              <a:off x="1455124" y="1344198"/>
              <a:ext cx="6650217" cy="1806841"/>
            </a:xfrm>
            <a:prstGeom prst="rect">
              <a:avLst/>
            </a:prstGeom>
            <a:solidFill>
              <a:srgbClr val="FFFFFF">
                <a:alpha val="50196"/>
              </a:srgbClr>
            </a:solidFill>
            <a:ln w="19050">
              <a:solidFill>
                <a:schemeClr val="bg2"/>
              </a:solid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endParaRPr lang="fr-FR" sz="11500" dirty="0">
                <a:solidFill>
                  <a:srgbClr val="000000"/>
                </a:solidFill>
              </a:endParaRPr>
            </a:p>
          </p:txBody>
        </p:sp>
        <p:sp>
          <p:nvSpPr>
            <p:cNvPr id="40" name="TextBox 2"/>
            <p:cNvSpPr txBox="1"/>
            <p:nvPr/>
          </p:nvSpPr>
          <p:spPr>
            <a:xfrm>
              <a:off x="3713409" y="1462109"/>
              <a:ext cx="4153165" cy="1569660"/>
            </a:xfrm>
            <a:prstGeom prst="rect">
              <a:avLst/>
            </a:prstGeom>
            <a:noFill/>
          </p:spPr>
          <p:txBody>
            <a:bodyPr wrap="square" rtlCol="0">
              <a:spAutoFit/>
            </a:bodyPr>
            <a:lstStyle/>
            <a:p>
              <a:pPr marL="285750" indent="-285750">
                <a:buFont typeface="Courier New" panose="02070309020205020404" pitchFamily="49" charset="0"/>
                <a:buChar char="o"/>
              </a:pPr>
              <a:r>
                <a:rPr lang="fr-FR" sz="2400" dirty="0" err="1">
                  <a:solidFill>
                    <a:srgbClr val="000000">
                      <a:lumMod val="65000"/>
                      <a:lumOff val="35000"/>
                    </a:srgbClr>
                  </a:solidFill>
                </a:rPr>
                <a:t>Roofcurb</a:t>
              </a:r>
              <a:r>
                <a:rPr lang="fr-FR" sz="2400" dirty="0">
                  <a:solidFill>
                    <a:srgbClr val="000000">
                      <a:lumMod val="65000"/>
                      <a:lumOff val="35000"/>
                    </a:srgbClr>
                  </a:solidFill>
                </a:rPr>
                <a:t> </a:t>
              </a:r>
              <a:r>
                <a:rPr lang="fr-FR" sz="2400" dirty="0" err="1">
                  <a:solidFill>
                    <a:srgbClr val="000000">
                      <a:lumMod val="65000"/>
                      <a:lumOff val="35000"/>
                    </a:srgbClr>
                  </a:solidFill>
                </a:rPr>
                <a:t>equipped</a:t>
              </a:r>
              <a:r>
                <a:rPr lang="fr-FR" sz="2400" dirty="0">
                  <a:solidFill>
                    <a:srgbClr val="000000">
                      <a:lumMod val="65000"/>
                      <a:lumOff val="35000"/>
                    </a:srgbClr>
                  </a:solidFill>
                </a:rPr>
                <a:t> </a:t>
              </a:r>
              <a:r>
                <a:rPr lang="fr-FR" sz="2400" dirty="0" err="1">
                  <a:solidFill>
                    <a:srgbClr val="000000">
                      <a:lumMod val="65000"/>
                      <a:lumOff val="35000"/>
                    </a:srgbClr>
                  </a:solidFill>
                </a:rPr>
                <a:t>with</a:t>
              </a:r>
              <a:r>
                <a:rPr lang="fr-FR" sz="2400" dirty="0">
                  <a:solidFill>
                    <a:srgbClr val="000000">
                      <a:lumMod val="65000"/>
                      <a:lumOff val="35000"/>
                    </a:srgbClr>
                  </a:solidFill>
                </a:rPr>
                <a:t> EC plug fans</a:t>
              </a:r>
            </a:p>
            <a:p>
              <a:pPr marL="285750" indent="-285750">
                <a:buFont typeface="Courier New" panose="02070309020205020404" pitchFamily="49" charset="0"/>
                <a:buChar char="o"/>
              </a:pPr>
              <a:r>
                <a:rPr lang="fr-FR" sz="2400" dirty="0" err="1">
                  <a:solidFill>
                    <a:srgbClr val="000000">
                      <a:lumMod val="65000"/>
                      <a:lumOff val="35000"/>
                    </a:srgbClr>
                  </a:solidFill>
                </a:rPr>
                <a:t>Delivers</a:t>
              </a:r>
              <a:r>
                <a:rPr lang="fr-FR" sz="2400" dirty="0">
                  <a:solidFill>
                    <a:srgbClr val="000000">
                      <a:lumMod val="65000"/>
                      <a:lumOff val="35000"/>
                    </a:srgbClr>
                  </a:solidFill>
                </a:rPr>
                <a:t> an </a:t>
              </a:r>
              <a:r>
                <a:rPr lang="fr-FR" sz="2400" dirty="0" err="1">
                  <a:solidFill>
                    <a:srgbClr val="000000">
                      <a:lumMod val="65000"/>
                      <a:lumOff val="35000"/>
                    </a:srgbClr>
                  </a:solidFill>
                </a:rPr>
                <a:t>additional</a:t>
              </a:r>
              <a:r>
                <a:rPr lang="fr-FR" sz="2400" dirty="0">
                  <a:solidFill>
                    <a:srgbClr val="000000">
                      <a:lumMod val="65000"/>
                      <a:lumOff val="35000"/>
                    </a:srgbClr>
                  </a:solidFill>
                </a:rPr>
                <a:t> ESP of at least 250Pa</a:t>
              </a:r>
            </a:p>
            <a:p>
              <a:pPr marL="285750" indent="-285750">
                <a:buFont typeface="Courier New" panose="02070309020205020404" pitchFamily="49" charset="0"/>
                <a:buChar char="o"/>
              </a:pPr>
              <a:r>
                <a:rPr lang="fr-FR" sz="2400" dirty="0">
                  <a:solidFill>
                    <a:srgbClr val="000000">
                      <a:lumMod val="65000"/>
                      <a:lumOff val="35000"/>
                    </a:srgbClr>
                  </a:solidFill>
                </a:rPr>
                <a:t>Return fan RPM </a:t>
              </a:r>
              <a:r>
                <a:rPr lang="fr-FR" sz="2400" dirty="0" err="1">
                  <a:solidFill>
                    <a:srgbClr val="000000">
                      <a:lumMod val="65000"/>
                      <a:lumOff val="35000"/>
                    </a:srgbClr>
                  </a:solidFill>
                </a:rPr>
                <a:t>is</a:t>
              </a:r>
              <a:r>
                <a:rPr lang="fr-FR" sz="2400" dirty="0">
                  <a:solidFill>
                    <a:srgbClr val="000000">
                      <a:lumMod val="65000"/>
                      <a:lumOff val="35000"/>
                    </a:srgbClr>
                  </a:solidFill>
                </a:rPr>
                <a:t> a </a:t>
              </a:r>
              <a:r>
                <a:rPr lang="fr-FR" sz="2400" dirty="0" err="1">
                  <a:solidFill>
                    <a:srgbClr val="000000">
                      <a:lumMod val="65000"/>
                      <a:lumOff val="35000"/>
                    </a:srgbClr>
                  </a:solidFill>
                </a:rPr>
                <a:t>function</a:t>
              </a:r>
              <a:r>
                <a:rPr lang="fr-FR" sz="2400" dirty="0">
                  <a:solidFill>
                    <a:srgbClr val="000000">
                      <a:lumMod val="65000"/>
                      <a:lumOff val="35000"/>
                    </a:srgbClr>
                  </a:solidFill>
                </a:rPr>
                <a:t> of </a:t>
              </a:r>
              <a:r>
                <a:rPr lang="fr-FR" sz="2400" dirty="0" err="1">
                  <a:solidFill>
                    <a:srgbClr val="000000">
                      <a:lumMod val="65000"/>
                      <a:lumOff val="35000"/>
                    </a:srgbClr>
                  </a:solidFill>
                </a:rPr>
                <a:t>supply</a:t>
              </a:r>
              <a:r>
                <a:rPr lang="fr-FR" sz="2400" dirty="0">
                  <a:solidFill>
                    <a:srgbClr val="000000">
                      <a:lumMod val="65000"/>
                      <a:lumOff val="35000"/>
                    </a:srgbClr>
                  </a:solidFill>
                </a:rPr>
                <a:t> fan </a:t>
              </a:r>
              <a:r>
                <a:rPr lang="fr-FR" sz="2400" dirty="0" err="1">
                  <a:solidFill>
                    <a:srgbClr val="000000">
                      <a:lumMod val="65000"/>
                      <a:lumOff val="35000"/>
                    </a:srgbClr>
                  </a:solidFill>
                </a:rPr>
                <a:t>airflow</a:t>
              </a:r>
              <a:endParaRPr lang="fr-FR" sz="2400" dirty="0">
                <a:solidFill>
                  <a:srgbClr val="000000">
                    <a:lumMod val="65000"/>
                    <a:lumOff val="35000"/>
                  </a:srgbClr>
                </a:solidFill>
              </a:endParaRPr>
            </a:p>
            <a:p>
              <a:pPr marL="285750" indent="-285750">
                <a:buFont typeface="Courier New" panose="02070309020205020404" pitchFamily="49" charset="0"/>
                <a:buChar char="o"/>
              </a:pPr>
              <a:r>
                <a:rPr lang="fr-FR" sz="2400" dirty="0">
                  <a:solidFill>
                    <a:srgbClr val="000000">
                      <a:lumMod val="65000"/>
                      <a:lumOff val="35000"/>
                    </a:srgbClr>
                  </a:solidFill>
                </a:rPr>
                <a:t>Manages up to 100% of the </a:t>
              </a:r>
              <a:r>
                <a:rPr lang="fr-FR" sz="2400" dirty="0" err="1">
                  <a:solidFill>
                    <a:srgbClr val="000000">
                      <a:lumMod val="65000"/>
                      <a:lumOff val="35000"/>
                    </a:srgbClr>
                  </a:solidFill>
                </a:rPr>
                <a:t>supply</a:t>
              </a:r>
              <a:r>
                <a:rPr lang="fr-FR" sz="2400" dirty="0">
                  <a:solidFill>
                    <a:srgbClr val="000000">
                      <a:lumMod val="65000"/>
                      <a:lumOff val="35000"/>
                    </a:srgbClr>
                  </a:solidFill>
                </a:rPr>
                <a:t> </a:t>
              </a:r>
              <a:r>
                <a:rPr lang="fr-FR" sz="2400" dirty="0" err="1">
                  <a:solidFill>
                    <a:srgbClr val="000000">
                      <a:lumMod val="65000"/>
                      <a:lumOff val="35000"/>
                    </a:srgbClr>
                  </a:solidFill>
                </a:rPr>
                <a:t>airflow</a:t>
              </a:r>
              <a:endParaRPr lang="fr-FR" sz="2400" dirty="0">
                <a:solidFill>
                  <a:srgbClr val="000000">
                    <a:lumMod val="65000"/>
                    <a:lumOff val="35000"/>
                  </a:srgbClr>
                </a:solidFill>
              </a:endParaRPr>
            </a:p>
          </p:txBody>
        </p:sp>
        <p:sp>
          <p:nvSpPr>
            <p:cNvPr id="41" name="Rectangle 40"/>
            <p:cNvSpPr/>
            <p:nvPr/>
          </p:nvSpPr>
          <p:spPr bwMode="auto">
            <a:xfrm>
              <a:off x="2532588" y="1714470"/>
              <a:ext cx="1050370" cy="920422"/>
            </a:xfrm>
            <a:prstGeom prst="rect">
              <a:avLst/>
            </a:prstGeom>
            <a:solidFill>
              <a:schemeClr val="accent1"/>
            </a:solidFill>
            <a:ln w="28575">
              <a:no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r>
                <a:rPr lang="fr-FR" sz="2400" b="1" dirty="0">
                  <a:solidFill>
                    <a:srgbClr val="FFFFFF"/>
                  </a:solidFill>
                </a:rPr>
                <a:t>Return </a:t>
              </a:r>
              <a:r>
                <a:rPr lang="fr-FR" sz="2400" b="1" dirty="0" err="1">
                  <a:solidFill>
                    <a:srgbClr val="FFFFFF"/>
                  </a:solidFill>
                </a:rPr>
                <a:t>Roofcurb</a:t>
              </a:r>
              <a:endParaRPr lang="fr-FR" sz="2400" b="1" dirty="0">
                <a:solidFill>
                  <a:srgbClr val="FFFFFF"/>
                </a:solidFill>
              </a:endParaRPr>
            </a:p>
          </p:txBody>
        </p:sp>
      </p:grpSp>
      <p:pic>
        <p:nvPicPr>
          <p:cNvPr id="42" name="Imag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3395" y="7272529"/>
            <a:ext cx="1693927" cy="1148671"/>
          </a:xfrm>
          <a:prstGeom prst="rect">
            <a:avLst/>
          </a:prstGeom>
        </p:spPr>
      </p:pic>
      <p:sp>
        <p:nvSpPr>
          <p:cNvPr id="44" name="Rectangle 43"/>
          <p:cNvSpPr/>
          <p:nvPr/>
        </p:nvSpPr>
        <p:spPr bwMode="auto">
          <a:xfrm>
            <a:off x="1610261" y="5219169"/>
            <a:ext cx="10939880" cy="1692697"/>
          </a:xfrm>
          <a:prstGeom prst="rect">
            <a:avLst/>
          </a:prstGeom>
          <a:solidFill>
            <a:srgbClr val="FFFFFF">
              <a:alpha val="50196"/>
            </a:srgbClr>
          </a:solidFill>
          <a:ln w="19050">
            <a:solidFill>
              <a:schemeClr val="bg2"/>
            </a:solid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endParaRPr lang="fr-FR" sz="11500" dirty="0">
              <a:solidFill>
                <a:srgbClr val="000000"/>
              </a:solidFill>
            </a:endParaRPr>
          </a:p>
        </p:txBody>
      </p:sp>
      <p:sp>
        <p:nvSpPr>
          <p:cNvPr id="45" name="TextBox 2"/>
          <p:cNvSpPr txBox="1"/>
          <p:nvPr/>
        </p:nvSpPr>
        <p:spPr>
          <a:xfrm>
            <a:off x="5304202" y="5408677"/>
            <a:ext cx="6853161" cy="1200329"/>
          </a:xfrm>
          <a:prstGeom prst="rect">
            <a:avLst/>
          </a:prstGeom>
          <a:noFill/>
        </p:spPr>
        <p:txBody>
          <a:bodyPr wrap="square" rtlCol="0">
            <a:spAutoFit/>
          </a:bodyPr>
          <a:lstStyle/>
          <a:p>
            <a:pPr marL="285750" indent="-285750">
              <a:buFont typeface="Courier New" panose="02070309020205020404" pitchFamily="49" charset="0"/>
              <a:buChar char="o"/>
            </a:pPr>
            <a:r>
              <a:rPr lang="fr-FR" sz="2400" dirty="0">
                <a:solidFill>
                  <a:srgbClr val="000000">
                    <a:lumMod val="65000"/>
                    <a:lumOff val="35000"/>
                  </a:srgbClr>
                </a:solidFill>
              </a:rPr>
              <a:t>AC </a:t>
            </a:r>
            <a:r>
              <a:rPr lang="fr-FR" sz="2400" dirty="0" err="1">
                <a:solidFill>
                  <a:srgbClr val="000000">
                    <a:lumMod val="65000"/>
                    <a:lumOff val="35000"/>
                  </a:srgbClr>
                </a:solidFill>
              </a:rPr>
              <a:t>Motor</a:t>
            </a:r>
            <a:r>
              <a:rPr lang="fr-FR" sz="2400" dirty="0">
                <a:solidFill>
                  <a:srgbClr val="000000">
                    <a:lumMod val="65000"/>
                    <a:lumOff val="35000"/>
                  </a:srgbClr>
                </a:solidFill>
              </a:rPr>
              <a:t> Axial Fans (450mm)</a:t>
            </a:r>
          </a:p>
          <a:p>
            <a:pPr marL="285750" indent="-285750">
              <a:buFont typeface="Courier New" panose="02070309020205020404" pitchFamily="49" charset="0"/>
              <a:buChar char="o"/>
            </a:pPr>
            <a:r>
              <a:rPr lang="fr-FR" sz="2400" dirty="0">
                <a:solidFill>
                  <a:srgbClr val="000000">
                    <a:lumMod val="65000"/>
                    <a:lumOff val="35000"/>
                  </a:srgbClr>
                </a:solidFill>
              </a:rPr>
              <a:t>2 ESP </a:t>
            </a:r>
            <a:r>
              <a:rPr lang="fr-FR" sz="2400" dirty="0" err="1">
                <a:solidFill>
                  <a:srgbClr val="000000">
                    <a:lumMod val="65000"/>
                    <a:lumOff val="35000"/>
                  </a:srgbClr>
                </a:solidFill>
              </a:rPr>
              <a:t>available</a:t>
            </a:r>
            <a:r>
              <a:rPr lang="fr-FR" sz="2400" dirty="0">
                <a:solidFill>
                  <a:srgbClr val="000000">
                    <a:lumMod val="65000"/>
                    <a:lumOff val="35000"/>
                  </a:srgbClr>
                </a:solidFill>
              </a:rPr>
              <a:t> : 70Pa &amp; 140Pa</a:t>
            </a:r>
          </a:p>
          <a:p>
            <a:pPr marL="285750" indent="-285750">
              <a:buFont typeface="Courier New" panose="02070309020205020404" pitchFamily="49" charset="0"/>
              <a:buChar char="o"/>
            </a:pPr>
            <a:r>
              <a:rPr lang="fr-FR" sz="2400" dirty="0">
                <a:solidFill>
                  <a:srgbClr val="000000">
                    <a:lumMod val="65000"/>
                    <a:lumOff val="35000"/>
                  </a:srgbClr>
                </a:solidFill>
              </a:rPr>
              <a:t>Maximum </a:t>
            </a:r>
            <a:r>
              <a:rPr lang="fr-FR" sz="2400" dirty="0" err="1">
                <a:solidFill>
                  <a:srgbClr val="000000">
                    <a:lumMod val="65000"/>
                    <a:lumOff val="35000"/>
                  </a:srgbClr>
                </a:solidFill>
              </a:rPr>
              <a:t>extracted</a:t>
            </a:r>
            <a:r>
              <a:rPr lang="fr-FR" sz="2400" dirty="0">
                <a:solidFill>
                  <a:srgbClr val="000000">
                    <a:lumMod val="65000"/>
                    <a:lumOff val="35000"/>
                  </a:srgbClr>
                </a:solidFill>
              </a:rPr>
              <a:t> </a:t>
            </a:r>
            <a:r>
              <a:rPr lang="fr-FR" sz="2400" dirty="0" err="1">
                <a:solidFill>
                  <a:srgbClr val="000000">
                    <a:lumMod val="65000"/>
                    <a:lumOff val="35000"/>
                  </a:srgbClr>
                </a:solidFill>
              </a:rPr>
              <a:t>airflow</a:t>
            </a:r>
            <a:r>
              <a:rPr lang="fr-FR" sz="2400" dirty="0">
                <a:solidFill>
                  <a:srgbClr val="000000">
                    <a:lumMod val="65000"/>
                    <a:lumOff val="35000"/>
                  </a:srgbClr>
                </a:solidFill>
              </a:rPr>
              <a:t>: 40% of </a:t>
            </a:r>
            <a:r>
              <a:rPr lang="fr-FR" sz="2400" dirty="0" err="1">
                <a:solidFill>
                  <a:srgbClr val="000000">
                    <a:lumMod val="65000"/>
                    <a:lumOff val="35000"/>
                  </a:srgbClr>
                </a:solidFill>
              </a:rPr>
              <a:t>supply</a:t>
            </a:r>
            <a:r>
              <a:rPr lang="fr-FR" sz="2400" dirty="0">
                <a:solidFill>
                  <a:srgbClr val="000000">
                    <a:lumMod val="65000"/>
                    <a:lumOff val="35000"/>
                  </a:srgbClr>
                </a:solidFill>
              </a:rPr>
              <a:t> </a:t>
            </a:r>
            <a:r>
              <a:rPr lang="fr-FR" sz="2400" dirty="0" err="1">
                <a:solidFill>
                  <a:srgbClr val="000000">
                    <a:lumMod val="65000"/>
                    <a:lumOff val="35000"/>
                  </a:srgbClr>
                </a:solidFill>
              </a:rPr>
              <a:t>airflow</a:t>
            </a:r>
            <a:endParaRPr lang="fr-FR" sz="2400" dirty="0">
              <a:solidFill>
                <a:srgbClr val="000000">
                  <a:lumMod val="65000"/>
                  <a:lumOff val="35000"/>
                </a:srgbClr>
              </a:solidFill>
            </a:endParaRPr>
          </a:p>
        </p:txBody>
      </p:sp>
      <p:sp>
        <p:nvSpPr>
          <p:cNvPr id="46" name="Rectangle 45"/>
          <p:cNvSpPr/>
          <p:nvPr/>
        </p:nvSpPr>
        <p:spPr bwMode="auto">
          <a:xfrm>
            <a:off x="3341172" y="5510723"/>
            <a:ext cx="1727902" cy="994288"/>
          </a:xfrm>
          <a:prstGeom prst="rect">
            <a:avLst/>
          </a:prstGeom>
          <a:solidFill>
            <a:schemeClr val="accent1"/>
          </a:solidFill>
          <a:ln w="28575">
            <a:noFill/>
            <a:bevel/>
            <a:headEnd/>
            <a:tailEnd/>
          </a:ln>
        </p:spPr>
        <p:txBody>
          <a:bodyPr vert="horz" wrap="square" lIns="91440" tIns="90000" rIns="91440" bIns="90000" numCol="1" rtlCol="0" anchor="t" anchorCtr="0" compatLnSpc="1">
            <a:prstTxWarp prst="textNoShape">
              <a:avLst/>
            </a:prstTxWarp>
            <a:spAutoFit/>
          </a:bodyPr>
          <a:lstStyle/>
          <a:p>
            <a:pPr algn="ctr" eaLnBrk="0" hangingPunct="0">
              <a:spcBef>
                <a:spcPct val="20000"/>
              </a:spcBef>
            </a:pPr>
            <a:r>
              <a:rPr lang="fr-FR" sz="2400" b="1" dirty="0" err="1">
                <a:solidFill>
                  <a:srgbClr val="FFFFFF"/>
                </a:solidFill>
              </a:rPr>
              <a:t>Exhaust</a:t>
            </a:r>
            <a:r>
              <a:rPr lang="fr-FR" sz="2400" b="1" dirty="0">
                <a:solidFill>
                  <a:srgbClr val="FFFFFF"/>
                </a:solidFill>
              </a:rPr>
              <a:t> </a:t>
            </a:r>
          </a:p>
          <a:p>
            <a:pPr algn="ctr" eaLnBrk="0" hangingPunct="0">
              <a:spcBef>
                <a:spcPct val="20000"/>
              </a:spcBef>
            </a:pPr>
            <a:r>
              <a:rPr lang="fr-FR" sz="2400" b="1" dirty="0">
                <a:solidFill>
                  <a:srgbClr val="FFFFFF"/>
                </a:solidFill>
              </a:rPr>
              <a:t>Fan</a:t>
            </a:r>
          </a:p>
        </p:txBody>
      </p:sp>
      <p:pic>
        <p:nvPicPr>
          <p:cNvPr id="47" name="Image 5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93445" y="3534221"/>
            <a:ext cx="1487109" cy="1503415"/>
          </a:xfrm>
          <a:prstGeom prst="rect">
            <a:avLst/>
          </a:prstGeom>
        </p:spPr>
      </p:pic>
      <p:pic>
        <p:nvPicPr>
          <p:cNvPr id="48" name="Image 6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39656" y="5257553"/>
            <a:ext cx="1630558" cy="1613632"/>
          </a:xfrm>
          <a:prstGeom prst="rect">
            <a:avLst/>
          </a:prstGeom>
        </p:spPr>
      </p:pic>
      <p:sp>
        <p:nvSpPr>
          <p:cNvPr id="50" name="Title 1"/>
          <p:cNvSpPr txBox="1">
            <a:spLocks/>
          </p:cNvSpPr>
          <p:nvPr/>
        </p:nvSpPr>
        <p:spPr bwMode="auto">
          <a:xfrm>
            <a:off x="4059371" y="455958"/>
            <a:ext cx="8615462" cy="769441"/>
          </a:xfrm>
          <a:prstGeom prst="rect">
            <a:avLst/>
          </a:prstGeom>
          <a:noFill/>
        </p:spPr>
        <p:txBody>
          <a:bodyPr wrap="square" rtlCol="0">
            <a:spAutoFit/>
          </a:bodyPr>
          <a:lstStyle>
            <a:defPPr>
              <a:defRPr lang="en-US"/>
            </a:defPPr>
            <a:lvl1pPr algn="r">
              <a:defRPr sz="4400">
                <a:solidFill>
                  <a:schemeClr val="accent1"/>
                </a:solidFill>
              </a:defRPr>
            </a:lvl1pPr>
          </a:lstStyle>
          <a:p>
            <a:r>
              <a:rPr lang="en-US" dirty="0"/>
              <a:t>Building pressurization solutions</a:t>
            </a:r>
          </a:p>
        </p:txBody>
      </p:sp>
      <p:grpSp>
        <p:nvGrpSpPr>
          <p:cNvPr id="54" name="Group 53"/>
          <p:cNvGrpSpPr/>
          <p:nvPr/>
        </p:nvGrpSpPr>
        <p:grpSpPr>
          <a:xfrm>
            <a:off x="489930" y="1552083"/>
            <a:ext cx="861819" cy="7334171"/>
            <a:chOff x="277799" y="1535645"/>
            <a:chExt cx="861819" cy="7334171"/>
          </a:xfrm>
        </p:grpSpPr>
        <p:sp>
          <p:nvSpPr>
            <p:cNvPr id="52" name="Pentagon 51"/>
            <p:cNvSpPr/>
            <p:nvPr/>
          </p:nvSpPr>
          <p:spPr>
            <a:xfrm rot="5400000">
              <a:off x="-2565534" y="4378978"/>
              <a:ext cx="6548485" cy="861819"/>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6200000">
              <a:off x="-2816486" y="5017622"/>
              <a:ext cx="7242723" cy="461665"/>
            </a:xfrm>
            <a:prstGeom prst="rect">
              <a:avLst/>
            </a:prstGeom>
            <a:noFill/>
          </p:spPr>
          <p:txBody>
            <a:bodyPr wrap="square" rtlCol="0">
              <a:spAutoFit/>
            </a:bodyPr>
            <a:lstStyle/>
            <a:p>
              <a:pPr algn="r"/>
              <a:r>
                <a:rPr lang="en-US" sz="2400" i="1" dirty="0">
                  <a:solidFill>
                    <a:srgbClr val="FFFFFF"/>
                  </a:solidFill>
                </a:rPr>
                <a:t>Tighter control, higher return duct pressure drop</a:t>
              </a:r>
            </a:p>
          </p:txBody>
        </p:sp>
      </p:grpSp>
    </p:spTree>
    <p:extLst>
      <p:ext uri="{BB962C8B-B14F-4D97-AF65-F5344CB8AC3E}">
        <p14:creationId xmlns:p14="http://schemas.microsoft.com/office/powerpoint/2010/main" val="238810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8410" y="474754"/>
            <a:ext cx="5359340" cy="703141"/>
          </a:xfrm>
          <a:prstGeom prst="rect">
            <a:avLst/>
          </a:prstGeom>
          <a:noFill/>
        </p:spPr>
        <p:txBody>
          <a:bodyPr wrap="square" rtlCol="0">
            <a:spAutoFit/>
          </a:bodyPr>
          <a:lstStyle/>
          <a:p>
            <a:pPr algn="r"/>
            <a:r>
              <a:rPr lang="fr-FR" sz="3969" dirty="0" err="1">
                <a:solidFill>
                  <a:schemeClr val="accent1"/>
                </a:solidFill>
              </a:rPr>
              <a:t>Airflow</a:t>
            </a:r>
            <a:r>
              <a:rPr lang="fr-FR" sz="3969" dirty="0">
                <a:solidFill>
                  <a:schemeClr val="accent1"/>
                </a:solidFill>
              </a:rPr>
              <a:t> configurations</a:t>
            </a:r>
            <a:endParaRPr lang="en-US" sz="3969" dirty="0">
              <a:solidFill>
                <a:schemeClr val="accent1"/>
              </a:solidFill>
            </a:endParaRPr>
          </a:p>
        </p:txBody>
      </p:sp>
      <p:grpSp>
        <p:nvGrpSpPr>
          <p:cNvPr id="37" name="Group 36"/>
          <p:cNvGrpSpPr/>
          <p:nvPr/>
        </p:nvGrpSpPr>
        <p:grpSpPr>
          <a:xfrm>
            <a:off x="496296" y="2000707"/>
            <a:ext cx="3677625" cy="5306334"/>
            <a:chOff x="731641" y="2183971"/>
            <a:chExt cx="3677625" cy="5306334"/>
          </a:xfrm>
        </p:grpSpPr>
        <p:sp>
          <p:nvSpPr>
            <p:cNvPr id="36" name="Rectangle 35"/>
            <p:cNvSpPr/>
            <p:nvPr/>
          </p:nvSpPr>
          <p:spPr>
            <a:xfrm>
              <a:off x="731642" y="2183971"/>
              <a:ext cx="3663862" cy="42906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52909" y="2268054"/>
              <a:ext cx="3542594" cy="4083279"/>
              <a:chOff x="6466521" y="724281"/>
              <a:chExt cx="4491852" cy="5388429"/>
            </a:xfrm>
          </p:grpSpPr>
          <p:pic>
            <p:nvPicPr>
              <p:cNvPr id="26" name="Picture 25"/>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9980" y1="65890" x2="43313" y2="46922"/>
                            <a14:foregroundMark x1="78044" y1="66722" x2="35729" y2="48752"/>
                            <a14:foregroundMark x1="65070" y1="66722" x2="48703" y2="56073"/>
                            <a14:foregroundMark x1="40319" y1="57238" x2="14371" y2="69717"/>
                            <a14:foregroundMark x1="37325" y1="43927" x2="28942" y2="49085"/>
                            <a14:foregroundMark x1="43713" y1="42596" x2="65070" y2="52912"/>
                            <a14:foregroundMark x1="64271" y1="72047" x2="51896" y2="77537"/>
                            <a14:backgroundMark x1="77046" y1="70216" x2="77445" y2="66722"/>
                            <a14:backgroundMark x1="70459" y1="64226" x2="74451" y2="62396"/>
                            <a14:backgroundMark x1="70060" y1="65890" x2="70060" y2="65890"/>
                          </a14:backgroundRemoval>
                        </a14:imgEffect>
                      </a14:imgLayer>
                    </a14:imgProps>
                  </a:ext>
                  <a:ext uri="{28A0092B-C50C-407E-A947-70E740481C1C}">
                    <a14:useLocalDpi xmlns:a14="http://schemas.microsoft.com/office/drawing/2010/main"/>
                  </a:ext>
                </a:extLst>
              </a:blip>
              <a:stretch>
                <a:fillRect/>
              </a:stretch>
            </p:blipFill>
            <p:spPr>
              <a:xfrm>
                <a:off x="6466521" y="724281"/>
                <a:ext cx="4491852" cy="5388429"/>
              </a:xfrm>
              <a:prstGeom prst="rect">
                <a:avLst/>
              </a:prstGeom>
            </p:spPr>
          </p:pic>
          <p:cxnSp>
            <p:nvCxnSpPr>
              <p:cNvPr id="27" name="Straight Arrow Connector 26"/>
              <p:cNvCxnSpPr/>
              <p:nvPr/>
            </p:nvCxnSpPr>
            <p:spPr>
              <a:xfrm>
                <a:off x="7367416" y="3071039"/>
                <a:ext cx="2602" cy="587828"/>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11475" y="4837518"/>
                <a:ext cx="22190" cy="942795"/>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8834815" y="2384764"/>
                <a:ext cx="19582" cy="705836"/>
              </a:xfrm>
              <a:prstGeom prst="straightConnector1">
                <a:avLst/>
              </a:prstGeom>
              <a:ln w="76200" cmpd="sng">
                <a:solidFill>
                  <a:schemeClr val="bg1"/>
                </a:solidFill>
                <a:tailEnd type="triangle"/>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543090" y="4201062"/>
                <a:ext cx="0" cy="78780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9059082" y="3233056"/>
                <a:ext cx="431894" cy="418576"/>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9146889" y="1164770"/>
                <a:ext cx="489749" cy="504215"/>
              </a:xfrm>
              <a:prstGeom prst="straightConnector1">
                <a:avLst/>
              </a:prstGeom>
              <a:ln w="762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31641" y="6474642"/>
              <a:ext cx="3677625" cy="101566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bg1"/>
                  </a:solidFill>
                </a:rPr>
                <a:t>Vertical supply &amp; return</a:t>
              </a:r>
            </a:p>
            <a:p>
              <a:pPr algn="ctr"/>
              <a:r>
                <a:rPr lang="en-US" sz="2000" b="1" dirty="0">
                  <a:solidFill>
                    <a:schemeClr val="bg1"/>
                  </a:solidFill>
                </a:rPr>
                <a:t>With return roof curb</a:t>
              </a:r>
            </a:p>
            <a:p>
              <a:pPr algn="ctr"/>
              <a:endParaRPr lang="en-US" sz="2000" b="1" dirty="0">
                <a:solidFill>
                  <a:schemeClr val="bg1"/>
                </a:solidFill>
              </a:endParaRPr>
            </a:p>
          </p:txBody>
        </p:sp>
      </p:grpSp>
      <p:grpSp>
        <p:nvGrpSpPr>
          <p:cNvPr id="72" name="Group 71"/>
          <p:cNvGrpSpPr/>
          <p:nvPr/>
        </p:nvGrpSpPr>
        <p:grpSpPr>
          <a:xfrm>
            <a:off x="4397362" y="2000707"/>
            <a:ext cx="4326607" cy="5306335"/>
            <a:chOff x="4299865" y="2403433"/>
            <a:chExt cx="4326607" cy="5306335"/>
          </a:xfrm>
        </p:grpSpPr>
        <p:sp>
          <p:nvSpPr>
            <p:cNvPr id="39" name="Rectangle 38"/>
            <p:cNvSpPr/>
            <p:nvPr/>
          </p:nvSpPr>
          <p:spPr>
            <a:xfrm>
              <a:off x="4313627" y="2403433"/>
              <a:ext cx="4312845" cy="42906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313627" y="6694105"/>
              <a:ext cx="4312845" cy="101566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bg1"/>
                  </a:solidFill>
                </a:rPr>
                <a:t>Horizontal supply &amp; return</a:t>
              </a:r>
            </a:p>
            <a:p>
              <a:pPr algn="ctr"/>
              <a:r>
                <a:rPr lang="en-US" sz="2000" b="1" dirty="0">
                  <a:solidFill>
                    <a:schemeClr val="bg1"/>
                  </a:solidFill>
                </a:rPr>
                <a:t>w/ Energy Recovery Module </a:t>
              </a:r>
            </a:p>
            <a:p>
              <a:pPr algn="ctr"/>
              <a:r>
                <a:rPr lang="en-US" sz="2000" b="1" dirty="0">
                  <a:solidFill>
                    <a:schemeClr val="bg1"/>
                  </a:solidFill>
                </a:rPr>
                <a:t>and Multi-directional roof curb</a:t>
              </a:r>
            </a:p>
          </p:txBody>
        </p:sp>
        <p:grpSp>
          <p:nvGrpSpPr>
            <p:cNvPr id="49" name="Group 48"/>
            <p:cNvGrpSpPr/>
            <p:nvPr/>
          </p:nvGrpSpPr>
          <p:grpSpPr>
            <a:xfrm>
              <a:off x="4299865" y="2561213"/>
              <a:ext cx="4326607" cy="3881387"/>
              <a:chOff x="4673640" y="2714937"/>
              <a:chExt cx="4710286" cy="4122777"/>
            </a:xfrm>
          </p:grpSpPr>
          <p:pic>
            <p:nvPicPr>
              <p:cNvPr id="50" name="Picture 49"/>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40722" y1="93530" x2="37285" y2="81331"/>
                          </a14:backgroundRemoval>
                        </a14:imgEffect>
                      </a14:imgLayer>
                    </a14:imgProps>
                  </a:ext>
                  <a:ext uri="{28A0092B-C50C-407E-A947-70E740481C1C}">
                    <a14:useLocalDpi xmlns:a14="http://schemas.microsoft.com/office/drawing/2010/main"/>
                  </a:ext>
                </a:extLst>
              </a:blip>
              <a:stretch>
                <a:fillRect/>
              </a:stretch>
            </p:blipFill>
            <p:spPr>
              <a:xfrm>
                <a:off x="4805057" y="2714937"/>
                <a:ext cx="4435224" cy="4122777"/>
              </a:xfrm>
              <a:prstGeom prst="rect">
                <a:avLst/>
              </a:prstGeom>
            </p:spPr>
          </p:pic>
          <p:cxnSp>
            <p:nvCxnSpPr>
              <p:cNvPr id="51" name="Straight Arrow Connector 50"/>
              <p:cNvCxnSpPr/>
              <p:nvPr/>
            </p:nvCxnSpPr>
            <p:spPr>
              <a:xfrm>
                <a:off x="8675794" y="5051408"/>
                <a:ext cx="551690" cy="94790"/>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8675794" y="4134352"/>
                <a:ext cx="708132" cy="116751"/>
              </a:xfrm>
              <a:prstGeom prst="straightConnector1">
                <a:avLst/>
              </a:prstGeom>
              <a:ln w="762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481228" y="6241974"/>
                <a:ext cx="325644" cy="47322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673640" y="4459323"/>
                <a:ext cx="698802" cy="141052"/>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54330" y="5885942"/>
                <a:ext cx="444749" cy="1268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353873" y="6012775"/>
                <a:ext cx="325644" cy="95527"/>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035692" y="4775272"/>
                <a:ext cx="1" cy="89509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8990794" y="1998482"/>
            <a:ext cx="3626775" cy="5322664"/>
            <a:chOff x="8694517" y="2401208"/>
            <a:chExt cx="3626775" cy="5322664"/>
          </a:xfrm>
        </p:grpSpPr>
        <p:sp>
          <p:nvSpPr>
            <p:cNvPr id="69" name="Rectangle 68"/>
            <p:cNvSpPr/>
            <p:nvPr/>
          </p:nvSpPr>
          <p:spPr>
            <a:xfrm>
              <a:off x="8694517" y="2401208"/>
              <a:ext cx="3626774" cy="42906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8831052" y="2509216"/>
              <a:ext cx="3336933" cy="4049904"/>
              <a:chOff x="799014" y="1126083"/>
              <a:chExt cx="4480560" cy="5364480"/>
            </a:xfrm>
          </p:grpSpPr>
          <p:pic>
            <p:nvPicPr>
              <p:cNvPr id="59" name="Picture 58"/>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40136" y1="58097" x2="18707" y2="78267"/>
                            <a14:foregroundMark x1="28401" y1="74574" x2="41156" y2="69034"/>
                            <a14:foregroundMark x1="60204" y1="74290" x2="47959" y2="69460"/>
                            <a14:foregroundMark x1="55782" y1="79403" x2="51871" y2="84659"/>
                            <a14:foregroundMark x1="43707" y1="57670" x2="57313" y2="60938"/>
                            <a14:foregroundMark x1="44898" y1="60938" x2="44898" y2="63068"/>
                            <a14:foregroundMark x1="60884" y1="69034" x2="61054" y2="73011"/>
                            <a14:foregroundMark x1="70408" y1="69460" x2="63095" y2="67330"/>
                            <a14:foregroundMark x1="53231" y1="9659" x2="56973" y2="27841"/>
                            <a14:foregroundMark x1="76531" y1="16193" x2="76531" y2="20028"/>
                            <a14:foregroundMark x1="1701" y1="32102" x2="5272" y2="46591"/>
                            <a14:backgroundMark x1="64626" y1="70313" x2="65986" y2="70455"/>
                          </a14:backgroundRemoval>
                        </a14:imgEffect>
                      </a14:imgLayer>
                    </a14:imgProps>
                  </a:ext>
                  <a:ext uri="{28A0092B-C50C-407E-A947-70E740481C1C}">
                    <a14:useLocalDpi xmlns:a14="http://schemas.microsoft.com/office/drawing/2010/main"/>
                  </a:ext>
                </a:extLst>
              </a:blip>
              <a:stretch>
                <a:fillRect/>
              </a:stretch>
            </p:blipFill>
            <p:spPr>
              <a:xfrm>
                <a:off x="799014" y="1126083"/>
                <a:ext cx="4480560" cy="5364480"/>
              </a:xfrm>
              <a:prstGeom prst="rect">
                <a:avLst/>
              </a:prstGeom>
            </p:spPr>
          </p:pic>
          <p:cxnSp>
            <p:nvCxnSpPr>
              <p:cNvPr id="60" name="Straight Arrow Connector 59"/>
              <p:cNvCxnSpPr/>
              <p:nvPr/>
            </p:nvCxnSpPr>
            <p:spPr>
              <a:xfrm flipV="1">
                <a:off x="2926731" y="2740058"/>
                <a:ext cx="581458" cy="274230"/>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61565" y="1432449"/>
                <a:ext cx="794656" cy="359230"/>
              </a:xfrm>
              <a:prstGeom prst="straightConnector1">
                <a:avLst/>
              </a:prstGeom>
              <a:ln w="762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794511" y="3286102"/>
                <a:ext cx="22304" cy="746188"/>
              </a:xfrm>
              <a:prstGeom prst="straightConnector1">
                <a:avLst/>
              </a:prstGeom>
              <a:ln w="7620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756120" y="3696811"/>
                <a:ext cx="0" cy="670958"/>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568164" y="2052182"/>
                <a:ext cx="581458" cy="274230"/>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975427" y="5819605"/>
                <a:ext cx="0" cy="670958"/>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2794511" y="5424294"/>
                <a:ext cx="22304" cy="790622"/>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713533" y="2179660"/>
                <a:ext cx="503927" cy="205355"/>
              </a:xfrm>
              <a:prstGeom prst="straightConnector1">
                <a:avLst/>
              </a:prstGeom>
              <a:ln w="762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217460" y="4358906"/>
                <a:ext cx="581458" cy="274230"/>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8694518" y="6708209"/>
              <a:ext cx="3626774" cy="101566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bg1"/>
                  </a:solidFill>
                </a:rPr>
                <a:t>Vertical supply &amp; return</a:t>
              </a:r>
            </a:p>
            <a:p>
              <a:pPr algn="ctr"/>
              <a:r>
                <a:rPr lang="en-US" sz="2000" b="1" dirty="0">
                  <a:solidFill>
                    <a:schemeClr val="bg1"/>
                  </a:solidFill>
                </a:rPr>
                <a:t>w/ Energy Recovery Module </a:t>
              </a:r>
            </a:p>
            <a:p>
              <a:pPr algn="ctr"/>
              <a:r>
                <a:rPr lang="en-US" sz="2000" b="1" dirty="0">
                  <a:solidFill>
                    <a:schemeClr val="bg1"/>
                  </a:solidFill>
                </a:rPr>
                <a:t>and return roof curb</a:t>
              </a:r>
            </a:p>
          </p:txBody>
        </p:sp>
      </p:grpSp>
      <p:sp>
        <p:nvSpPr>
          <p:cNvPr id="73" name="TextBox 72"/>
          <p:cNvSpPr txBox="1"/>
          <p:nvPr/>
        </p:nvSpPr>
        <p:spPr>
          <a:xfrm>
            <a:off x="410952" y="1505717"/>
            <a:ext cx="2706792" cy="492443"/>
          </a:xfrm>
          <a:prstGeom prst="rect">
            <a:avLst/>
          </a:prstGeom>
          <a:noFill/>
        </p:spPr>
        <p:txBody>
          <a:bodyPr wrap="square" rtlCol="0">
            <a:spAutoFit/>
          </a:bodyPr>
          <a:lstStyle/>
          <a:p>
            <a:r>
              <a:rPr lang="en-US" dirty="0">
                <a:solidFill>
                  <a:schemeClr val="accent2"/>
                </a:solidFill>
              </a:rPr>
              <a:t>Example 1</a:t>
            </a:r>
          </a:p>
        </p:txBody>
      </p:sp>
      <p:sp>
        <p:nvSpPr>
          <p:cNvPr id="74" name="TextBox 73"/>
          <p:cNvSpPr txBox="1"/>
          <p:nvPr/>
        </p:nvSpPr>
        <p:spPr>
          <a:xfrm>
            <a:off x="4317850" y="1490567"/>
            <a:ext cx="2706792" cy="492443"/>
          </a:xfrm>
          <a:prstGeom prst="rect">
            <a:avLst/>
          </a:prstGeom>
          <a:noFill/>
        </p:spPr>
        <p:txBody>
          <a:bodyPr wrap="square" rtlCol="0">
            <a:spAutoFit/>
          </a:bodyPr>
          <a:lstStyle/>
          <a:p>
            <a:r>
              <a:rPr lang="en-US" dirty="0">
                <a:solidFill>
                  <a:schemeClr val="accent2"/>
                </a:solidFill>
              </a:rPr>
              <a:t>Example 2</a:t>
            </a:r>
          </a:p>
        </p:txBody>
      </p:sp>
      <p:sp>
        <p:nvSpPr>
          <p:cNvPr id="75" name="TextBox 74"/>
          <p:cNvSpPr txBox="1"/>
          <p:nvPr/>
        </p:nvSpPr>
        <p:spPr>
          <a:xfrm>
            <a:off x="8881015" y="1499905"/>
            <a:ext cx="2706792" cy="492443"/>
          </a:xfrm>
          <a:prstGeom prst="rect">
            <a:avLst/>
          </a:prstGeom>
          <a:noFill/>
        </p:spPr>
        <p:txBody>
          <a:bodyPr wrap="square" rtlCol="0">
            <a:spAutoFit/>
          </a:bodyPr>
          <a:lstStyle/>
          <a:p>
            <a:r>
              <a:rPr lang="en-US" dirty="0">
                <a:solidFill>
                  <a:schemeClr val="accent2"/>
                </a:solidFill>
              </a:rPr>
              <a:t>Example 3</a:t>
            </a:r>
          </a:p>
        </p:txBody>
      </p:sp>
      <p:grpSp>
        <p:nvGrpSpPr>
          <p:cNvPr id="85" name="Group 84"/>
          <p:cNvGrpSpPr/>
          <p:nvPr/>
        </p:nvGrpSpPr>
        <p:grpSpPr>
          <a:xfrm>
            <a:off x="367410" y="7494418"/>
            <a:ext cx="12250159" cy="905792"/>
            <a:chOff x="389181" y="7519456"/>
            <a:chExt cx="12250159" cy="905792"/>
          </a:xfrm>
        </p:grpSpPr>
        <p:sp>
          <p:nvSpPr>
            <p:cNvPr id="83" name="Rectangle 82"/>
            <p:cNvSpPr/>
            <p:nvPr/>
          </p:nvSpPr>
          <p:spPr>
            <a:xfrm>
              <a:off x="476265" y="7862790"/>
              <a:ext cx="12163075" cy="562458"/>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 name="Straight Arrow Connector 14"/>
            <p:cNvCxnSpPr/>
            <p:nvPr/>
          </p:nvCxnSpPr>
          <p:spPr>
            <a:xfrm>
              <a:off x="3279521" y="8107961"/>
              <a:ext cx="520176" cy="0"/>
            </a:xfrm>
            <a:prstGeom prst="straightConnector1">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1420" y="8112105"/>
              <a:ext cx="595930" cy="0"/>
            </a:xfrm>
            <a:prstGeom prst="straightConnector1">
              <a:avLst/>
            </a:prstGeom>
            <a:ln w="762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46705" y="8115980"/>
              <a:ext cx="644579" cy="2"/>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41339" y="8129603"/>
              <a:ext cx="584009" cy="3173"/>
            </a:xfrm>
            <a:prstGeom prst="straightConnector1">
              <a:avLst/>
            </a:prstGeom>
            <a:ln w="762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27502" y="7882881"/>
              <a:ext cx="1611192" cy="477054"/>
            </a:xfrm>
            <a:prstGeom prst="rect">
              <a:avLst/>
            </a:prstGeom>
            <a:noFill/>
          </p:spPr>
          <p:txBody>
            <a:bodyPr wrap="square" rtlCol="0">
              <a:spAutoFit/>
            </a:bodyPr>
            <a:lstStyle/>
            <a:p>
              <a:r>
                <a:rPr lang="it-IT" sz="2500" dirty="0"/>
                <a:t>Fresh air</a:t>
              </a:r>
              <a:endParaRPr lang="en-US" sz="2500" dirty="0"/>
            </a:p>
          </p:txBody>
        </p:sp>
        <p:sp>
          <p:nvSpPr>
            <p:cNvPr id="20" name="TextBox 19"/>
            <p:cNvSpPr txBox="1"/>
            <p:nvPr/>
          </p:nvSpPr>
          <p:spPr>
            <a:xfrm>
              <a:off x="3725051" y="7862790"/>
              <a:ext cx="1636224" cy="477054"/>
            </a:xfrm>
            <a:prstGeom prst="rect">
              <a:avLst/>
            </a:prstGeom>
            <a:noFill/>
          </p:spPr>
          <p:txBody>
            <a:bodyPr wrap="square" rtlCol="0">
              <a:spAutoFit/>
            </a:bodyPr>
            <a:lstStyle/>
            <a:p>
              <a:r>
                <a:rPr lang="it-IT" sz="2500" dirty="0"/>
                <a:t>Exhaust air</a:t>
              </a:r>
              <a:endParaRPr lang="en-US" sz="2500" dirty="0"/>
            </a:p>
          </p:txBody>
        </p:sp>
        <p:sp>
          <p:nvSpPr>
            <p:cNvPr id="21" name="TextBox 20"/>
            <p:cNvSpPr txBox="1"/>
            <p:nvPr/>
          </p:nvSpPr>
          <p:spPr>
            <a:xfrm>
              <a:off x="6173422" y="7877453"/>
              <a:ext cx="1455799" cy="477054"/>
            </a:xfrm>
            <a:prstGeom prst="rect">
              <a:avLst/>
            </a:prstGeom>
            <a:noFill/>
          </p:spPr>
          <p:txBody>
            <a:bodyPr wrap="square" rtlCol="0">
              <a:spAutoFit/>
            </a:bodyPr>
            <a:lstStyle/>
            <a:p>
              <a:r>
                <a:rPr lang="it-IT" sz="2500" dirty="0"/>
                <a:t>Supply air</a:t>
              </a:r>
              <a:endParaRPr lang="en-US" sz="2500" dirty="0"/>
            </a:p>
          </p:txBody>
        </p:sp>
        <p:sp>
          <p:nvSpPr>
            <p:cNvPr id="22" name="TextBox 21"/>
            <p:cNvSpPr txBox="1"/>
            <p:nvPr/>
          </p:nvSpPr>
          <p:spPr>
            <a:xfrm>
              <a:off x="8504613" y="7893230"/>
              <a:ext cx="1626900" cy="477054"/>
            </a:xfrm>
            <a:prstGeom prst="rect">
              <a:avLst/>
            </a:prstGeom>
            <a:noFill/>
          </p:spPr>
          <p:txBody>
            <a:bodyPr wrap="square" rtlCol="0">
              <a:spAutoFit/>
            </a:bodyPr>
            <a:lstStyle/>
            <a:p>
              <a:r>
                <a:rPr lang="it-IT" sz="2500" dirty="0"/>
                <a:t>Return air</a:t>
              </a:r>
              <a:endParaRPr lang="en-US" sz="2500" dirty="0"/>
            </a:p>
          </p:txBody>
        </p:sp>
        <p:sp>
          <p:nvSpPr>
            <p:cNvPr id="23" name="TextBox 22"/>
            <p:cNvSpPr txBox="1"/>
            <p:nvPr/>
          </p:nvSpPr>
          <p:spPr>
            <a:xfrm>
              <a:off x="10809121" y="7882881"/>
              <a:ext cx="1764906" cy="477054"/>
            </a:xfrm>
            <a:prstGeom prst="rect">
              <a:avLst/>
            </a:prstGeom>
            <a:noFill/>
            <a:ln>
              <a:solidFill>
                <a:schemeClr val="bg1"/>
              </a:solidFill>
            </a:ln>
          </p:spPr>
          <p:txBody>
            <a:bodyPr wrap="square" rtlCol="0">
              <a:spAutoFit/>
            </a:bodyPr>
            <a:lstStyle/>
            <a:p>
              <a:r>
                <a:rPr lang="it-IT" sz="2500" dirty="0"/>
                <a:t>Recycled air</a:t>
              </a:r>
              <a:endParaRPr lang="en-US" sz="2500" dirty="0"/>
            </a:p>
          </p:txBody>
        </p:sp>
        <p:cxnSp>
          <p:nvCxnSpPr>
            <p:cNvPr id="24" name="Straight Arrow Connector 23"/>
            <p:cNvCxnSpPr/>
            <p:nvPr/>
          </p:nvCxnSpPr>
          <p:spPr>
            <a:xfrm>
              <a:off x="10170605" y="8132332"/>
              <a:ext cx="599933" cy="15777"/>
            </a:xfrm>
            <a:prstGeom prst="straightConnector1">
              <a:avLst/>
            </a:prstGeom>
            <a:ln w="76200" cmpd="sng">
              <a:solidFill>
                <a:schemeClr val="bg1"/>
              </a:solidFill>
              <a:tailEnd type="triangle"/>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89181" y="7519456"/>
              <a:ext cx="2706792" cy="400110"/>
            </a:xfrm>
            <a:prstGeom prst="rect">
              <a:avLst/>
            </a:prstGeom>
            <a:noFill/>
          </p:spPr>
          <p:txBody>
            <a:bodyPr wrap="square" rtlCol="0">
              <a:spAutoFit/>
            </a:bodyPr>
            <a:lstStyle/>
            <a:p>
              <a:r>
                <a:rPr lang="en-US" sz="2000" b="1" dirty="0">
                  <a:solidFill>
                    <a:schemeClr val="accent2"/>
                  </a:solidFill>
                </a:rPr>
                <a:t>LEGEND</a:t>
              </a:r>
            </a:p>
          </p:txBody>
        </p:sp>
      </p:grpSp>
    </p:spTree>
    <p:extLst>
      <p:ext uri="{BB962C8B-B14F-4D97-AF65-F5344CB8AC3E}">
        <p14:creationId xmlns:p14="http://schemas.microsoft.com/office/powerpoint/2010/main" val="240293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4"/>
          <p:cNvSpPr txBox="1"/>
          <p:nvPr/>
        </p:nvSpPr>
        <p:spPr>
          <a:xfrm>
            <a:off x="4606893" y="3287385"/>
            <a:ext cx="8156407" cy="2123658"/>
          </a:xfrm>
          <a:prstGeom prst="rect">
            <a:avLst/>
          </a:prstGeom>
          <a:noFill/>
        </p:spPr>
        <p:txBody>
          <a:bodyPr wrap="square" rtlCol="0">
            <a:spAutoFit/>
          </a:bodyPr>
          <a:lstStyle/>
          <a:p>
            <a:r>
              <a:rPr lang="fr-FR" sz="3200" b="1" dirty="0" err="1">
                <a:solidFill>
                  <a:schemeClr val="accent1"/>
                </a:solidFill>
                <a:cs typeface="Arial" panose="020B0604020202020204" pitchFamily="34" charset="0"/>
              </a:rPr>
              <a:t>Heat</a:t>
            </a:r>
            <a:r>
              <a:rPr lang="fr-FR" sz="3200" b="1" dirty="0">
                <a:solidFill>
                  <a:schemeClr val="accent1"/>
                </a:solidFill>
                <a:cs typeface="Arial" panose="020B0604020202020204" pitchFamily="34" charset="0"/>
              </a:rPr>
              <a:t> </a:t>
            </a:r>
            <a:r>
              <a:rPr lang="fr-FR" sz="3200" b="1" dirty="0" err="1">
                <a:solidFill>
                  <a:schemeClr val="accent1"/>
                </a:solidFill>
                <a:cs typeface="Arial" panose="020B0604020202020204" pitchFamily="34" charset="0"/>
              </a:rPr>
              <a:t>Recovery</a:t>
            </a:r>
            <a:endParaRPr lang="fr-FR" sz="3200" b="1" dirty="0">
              <a:solidFill>
                <a:schemeClr val="accent1"/>
              </a:solidFill>
              <a:cs typeface="Arial" panose="020B0604020202020204" pitchFamily="34" charset="0"/>
            </a:endParaRPr>
          </a:p>
          <a:p>
            <a:pPr marL="405022" indent="-405022">
              <a:buFont typeface="Wingdings" panose="05000000000000000000" pitchFamily="2" charset="2"/>
              <a:buChar char="q"/>
            </a:pPr>
            <a:r>
              <a:rPr lang="fr-FR" sz="2000" dirty="0">
                <a:cs typeface="Arial" panose="020B0604020202020204" pitchFamily="34" charset="0"/>
              </a:rPr>
              <a:t>Light and compact </a:t>
            </a:r>
            <a:r>
              <a:rPr lang="fr-FR" sz="2000" dirty="0" err="1">
                <a:cs typeface="Arial" panose="020B0604020202020204" pitchFamily="34" charset="0"/>
              </a:rPr>
              <a:t>without</a:t>
            </a:r>
            <a:r>
              <a:rPr lang="fr-FR" sz="2000" dirty="0">
                <a:cs typeface="Arial" panose="020B0604020202020204" pitchFamily="34" charset="0"/>
              </a:rPr>
              <a:t> </a:t>
            </a:r>
            <a:r>
              <a:rPr lang="fr-FR" sz="2000" dirty="0" err="1">
                <a:cs typeface="Arial" panose="020B0604020202020204" pitchFamily="34" charset="0"/>
              </a:rPr>
              <a:t>need</a:t>
            </a:r>
            <a:r>
              <a:rPr lang="fr-FR" sz="2000" dirty="0">
                <a:cs typeface="Arial" panose="020B0604020202020204" pitchFamily="34" charset="0"/>
              </a:rPr>
              <a:t> for </a:t>
            </a:r>
            <a:r>
              <a:rPr lang="fr-FR" sz="2000" dirty="0" err="1">
                <a:cs typeface="Arial" panose="020B0604020202020204" pitchFamily="34" charset="0"/>
              </a:rPr>
              <a:t>additional</a:t>
            </a:r>
            <a:r>
              <a:rPr lang="fr-FR" sz="2000" dirty="0">
                <a:cs typeface="Arial" panose="020B0604020202020204" pitchFamily="34" charset="0"/>
              </a:rPr>
              <a:t> </a:t>
            </a:r>
            <a:r>
              <a:rPr lang="fr-FR" sz="2000" dirty="0" err="1">
                <a:cs typeface="Arial" panose="020B0604020202020204" pitchFamily="34" charset="0"/>
              </a:rPr>
              <a:t>roofcurb</a:t>
            </a:r>
            <a:endParaRPr lang="fr-FR" sz="2000" dirty="0">
              <a:cs typeface="Arial" panose="020B0604020202020204" pitchFamily="34" charset="0"/>
            </a:endParaRPr>
          </a:p>
          <a:p>
            <a:pPr marL="405022" indent="-405022">
              <a:buFont typeface="Wingdings" panose="05000000000000000000" pitchFamily="2" charset="2"/>
              <a:buChar char="q"/>
            </a:pPr>
            <a:r>
              <a:rPr lang="fr-FR" sz="2000" dirty="0">
                <a:cs typeface="Arial" panose="020B0604020202020204" pitchFamily="34" charset="0"/>
              </a:rPr>
              <a:t>Plug &amp; </a:t>
            </a:r>
            <a:r>
              <a:rPr lang="fr-FR" sz="2000" dirty="0" err="1">
                <a:cs typeface="Arial" panose="020B0604020202020204" pitchFamily="34" charset="0"/>
              </a:rPr>
              <a:t>play</a:t>
            </a:r>
            <a:r>
              <a:rPr lang="fr-FR" sz="2000" dirty="0">
                <a:cs typeface="Arial" panose="020B0604020202020204" pitchFamily="34" charset="0"/>
              </a:rPr>
              <a:t> solution – </a:t>
            </a:r>
            <a:r>
              <a:rPr lang="fr-FR" sz="2000" dirty="0" err="1">
                <a:cs typeface="Arial" panose="020B0604020202020204" pitchFamily="34" charset="0"/>
              </a:rPr>
              <a:t>easy</a:t>
            </a:r>
            <a:r>
              <a:rPr lang="fr-FR" sz="2000" dirty="0">
                <a:cs typeface="Arial" panose="020B0604020202020204" pitchFamily="34" charset="0"/>
              </a:rPr>
              <a:t> on-site installation</a:t>
            </a:r>
          </a:p>
          <a:p>
            <a:pPr marL="405022" indent="-405022">
              <a:buFont typeface="Wingdings" panose="05000000000000000000" pitchFamily="2" charset="2"/>
              <a:buChar char="q"/>
            </a:pPr>
            <a:r>
              <a:rPr lang="fr-FR" sz="2000" dirty="0" err="1">
                <a:cs typeface="Arial" panose="020B0604020202020204" pitchFamily="34" charset="0"/>
              </a:rPr>
              <a:t>Designed</a:t>
            </a:r>
            <a:r>
              <a:rPr lang="fr-FR" sz="2000" dirty="0">
                <a:cs typeface="Arial" panose="020B0604020202020204" pitchFamily="34" charset="0"/>
              </a:rPr>
              <a:t> by </a:t>
            </a:r>
            <a:r>
              <a:rPr lang="fr-FR" sz="2000" dirty="0" err="1">
                <a:cs typeface="Arial" panose="020B0604020202020204" pitchFamily="34" charset="0"/>
              </a:rPr>
              <a:t>Trane</a:t>
            </a:r>
            <a:r>
              <a:rPr lang="fr-FR" sz="2000" dirty="0">
                <a:cs typeface="Arial" panose="020B0604020202020204" pitchFamily="34" charset="0"/>
              </a:rPr>
              <a:t> for </a:t>
            </a:r>
            <a:r>
              <a:rPr lang="fr-FR" sz="2000" dirty="0" err="1">
                <a:cs typeface="Arial" panose="020B0604020202020204" pitchFamily="34" charset="0"/>
              </a:rPr>
              <a:t>optimized</a:t>
            </a:r>
            <a:r>
              <a:rPr lang="fr-FR" sz="2000" dirty="0">
                <a:cs typeface="Arial" panose="020B0604020202020204" pitchFamily="34" charset="0"/>
              </a:rPr>
              <a:t> performance </a:t>
            </a:r>
          </a:p>
          <a:p>
            <a:pPr marL="405022" indent="-405022">
              <a:buFont typeface="Wingdings" panose="05000000000000000000" pitchFamily="2" charset="2"/>
              <a:buChar char="q"/>
            </a:pPr>
            <a:r>
              <a:rPr lang="fr-FR" sz="2000" dirty="0" err="1">
                <a:cs typeface="Arial" panose="020B0604020202020204" pitchFamily="34" charset="0"/>
              </a:rPr>
              <a:t>Reliable</a:t>
            </a:r>
            <a:r>
              <a:rPr lang="fr-FR" sz="2000" dirty="0">
                <a:cs typeface="Arial" panose="020B0604020202020204" pitchFamily="34" charset="0"/>
              </a:rPr>
              <a:t> </a:t>
            </a:r>
            <a:r>
              <a:rPr lang="fr-FR" sz="2000" dirty="0" err="1">
                <a:cs typeface="Arial" panose="020B0604020202020204" pitchFamily="34" charset="0"/>
              </a:rPr>
              <a:t>technology</a:t>
            </a:r>
            <a:r>
              <a:rPr lang="fr-FR" sz="2000" dirty="0">
                <a:cs typeface="Arial" panose="020B0604020202020204" pitchFamily="34" charset="0"/>
              </a:rPr>
              <a:t>, </a:t>
            </a:r>
            <a:r>
              <a:rPr lang="fr-FR" sz="2000" dirty="0" err="1">
                <a:cs typeface="Arial" panose="020B0604020202020204" pitchFamily="34" charset="0"/>
              </a:rPr>
              <a:t>even</a:t>
            </a:r>
            <a:r>
              <a:rPr lang="fr-FR" sz="2000" dirty="0">
                <a:cs typeface="Arial" panose="020B0604020202020204" pitchFamily="34" charset="0"/>
              </a:rPr>
              <a:t> in </a:t>
            </a:r>
            <a:r>
              <a:rPr lang="fr-FR" sz="2000" dirty="0" err="1">
                <a:cs typeface="Arial" panose="020B0604020202020204" pitchFamily="34" charset="0"/>
              </a:rPr>
              <a:t>extreme</a:t>
            </a:r>
            <a:r>
              <a:rPr lang="fr-FR" sz="2000" dirty="0">
                <a:cs typeface="Arial" panose="020B0604020202020204" pitchFamily="34" charset="0"/>
              </a:rPr>
              <a:t> </a:t>
            </a:r>
            <a:r>
              <a:rPr lang="fr-FR" sz="2000" dirty="0" err="1">
                <a:cs typeface="Arial" panose="020B0604020202020204" pitchFamily="34" charset="0"/>
              </a:rPr>
              <a:t>winter</a:t>
            </a:r>
            <a:r>
              <a:rPr lang="fr-FR" sz="2000" dirty="0">
                <a:cs typeface="Arial" panose="020B0604020202020204" pitchFamily="34" charset="0"/>
              </a:rPr>
              <a:t> conditions</a:t>
            </a:r>
          </a:p>
          <a:p>
            <a:pPr marL="405022" indent="-405022">
              <a:buFont typeface="Wingdings" panose="05000000000000000000" pitchFamily="2" charset="2"/>
              <a:buChar char="q"/>
            </a:pPr>
            <a:endParaRPr lang="fr-FR" sz="2000" dirty="0">
              <a:cs typeface="Arial" panose="020B0604020202020204" pitchFamily="34" charset="0"/>
            </a:endParaRPr>
          </a:p>
        </p:txBody>
      </p:sp>
      <p:sp>
        <p:nvSpPr>
          <p:cNvPr id="37" name="ZoneTexte 4"/>
          <p:cNvSpPr txBox="1"/>
          <p:nvPr/>
        </p:nvSpPr>
        <p:spPr>
          <a:xfrm>
            <a:off x="4596829" y="5380415"/>
            <a:ext cx="8156407" cy="2431435"/>
          </a:xfrm>
          <a:prstGeom prst="rect">
            <a:avLst/>
          </a:prstGeom>
          <a:noFill/>
        </p:spPr>
        <p:txBody>
          <a:bodyPr wrap="square" rtlCol="0">
            <a:spAutoFit/>
          </a:bodyPr>
          <a:lstStyle/>
          <a:p>
            <a:r>
              <a:rPr lang="fr-FR" sz="3200" b="1" dirty="0">
                <a:solidFill>
                  <a:schemeClr val="accent1"/>
                </a:solidFill>
                <a:cs typeface="Arial" panose="020B0604020202020204" pitchFamily="34" charset="0"/>
              </a:rPr>
              <a:t>Tracer Concierge™ </a:t>
            </a:r>
            <a:endParaRPr lang="fr-FR" sz="2400" i="1" dirty="0">
              <a:solidFill>
                <a:schemeClr val="accent1"/>
              </a:solidFill>
              <a:cs typeface="Arial" panose="020B0604020202020204" pitchFamily="34" charset="0"/>
            </a:endParaRPr>
          </a:p>
          <a:p>
            <a:pPr marL="243013" indent="-243013">
              <a:buFont typeface="Wingdings" panose="05000000000000000000" pitchFamily="2" charset="2"/>
              <a:buChar char="q"/>
            </a:pPr>
            <a:r>
              <a:rPr lang="en-US" sz="2000" dirty="0">
                <a:solidFill>
                  <a:srgbClr val="000000">
                    <a:lumMod val="65000"/>
                    <a:lumOff val="35000"/>
                  </a:srgbClr>
                </a:solidFill>
              </a:rPr>
              <a:t>Ideal for retail applications</a:t>
            </a:r>
          </a:p>
          <a:p>
            <a:pPr marL="243013" indent="-243013">
              <a:buFont typeface="Wingdings" panose="05000000000000000000" pitchFamily="2" charset="2"/>
              <a:buChar char="q"/>
            </a:pPr>
            <a:r>
              <a:rPr lang="en-US" sz="2000" dirty="0">
                <a:solidFill>
                  <a:srgbClr val="000000">
                    <a:lumMod val="65000"/>
                    <a:lumOff val="35000"/>
                  </a:srgbClr>
                </a:solidFill>
              </a:rPr>
              <a:t>Change HVAC and lighting schedules using one interface</a:t>
            </a:r>
          </a:p>
          <a:p>
            <a:pPr marL="243013" indent="-243013">
              <a:buFont typeface="Wingdings" panose="05000000000000000000" pitchFamily="2" charset="2"/>
              <a:buChar char="q"/>
            </a:pPr>
            <a:r>
              <a:rPr lang="en-US" sz="2000" dirty="0">
                <a:solidFill>
                  <a:srgbClr val="000000">
                    <a:lumMod val="65000"/>
                    <a:lumOff val="35000"/>
                  </a:srgbClr>
                </a:solidFill>
              </a:rPr>
              <a:t>Make allowable temperature and humidity set point changes</a:t>
            </a:r>
          </a:p>
          <a:p>
            <a:pPr marL="243013" indent="-243013">
              <a:buFont typeface="Wingdings" panose="05000000000000000000" pitchFamily="2" charset="2"/>
              <a:buChar char="q"/>
            </a:pPr>
            <a:r>
              <a:rPr lang="en-US" sz="2000" dirty="0">
                <a:solidFill>
                  <a:srgbClr val="000000">
                    <a:lumMod val="65000"/>
                    <a:lumOff val="35000"/>
                  </a:srgbClr>
                </a:solidFill>
              </a:rPr>
              <a:t>Receive notification of HVAC unit conditions or problems</a:t>
            </a:r>
          </a:p>
          <a:p>
            <a:pPr marL="243013" indent="-243013">
              <a:buFont typeface="Wingdings" panose="05000000000000000000" pitchFamily="2" charset="2"/>
              <a:buChar char="q"/>
            </a:pPr>
            <a:r>
              <a:rPr lang="en-US" sz="2000" dirty="0">
                <a:solidFill>
                  <a:srgbClr val="4D4F53"/>
                </a:solidFill>
              </a:rPr>
              <a:t>User-friendly display panel allows limited adjustments</a:t>
            </a:r>
          </a:p>
          <a:p>
            <a:pPr marL="243013" indent="-243013">
              <a:buFont typeface="Wingdings" panose="05000000000000000000" pitchFamily="2" charset="2"/>
              <a:buChar char="q"/>
            </a:pPr>
            <a:r>
              <a:rPr lang="en-US" sz="2000" dirty="0">
                <a:solidFill>
                  <a:srgbClr val="4D4F53"/>
                </a:solidFill>
              </a:rPr>
              <a:t>Compatible with wireless technology</a:t>
            </a:r>
          </a:p>
        </p:txBody>
      </p:sp>
      <p:sp>
        <p:nvSpPr>
          <p:cNvPr id="38" name="ZoneTexte 4"/>
          <p:cNvSpPr txBox="1"/>
          <p:nvPr/>
        </p:nvSpPr>
        <p:spPr>
          <a:xfrm>
            <a:off x="4581760" y="1452164"/>
            <a:ext cx="7980354" cy="2123658"/>
          </a:xfrm>
          <a:prstGeom prst="rect">
            <a:avLst/>
          </a:prstGeom>
          <a:noFill/>
        </p:spPr>
        <p:txBody>
          <a:bodyPr wrap="square" rtlCol="0">
            <a:spAutoFit/>
          </a:bodyPr>
          <a:lstStyle/>
          <a:p>
            <a:r>
              <a:rPr lang="fr-FR" sz="3200" b="1" dirty="0">
                <a:solidFill>
                  <a:schemeClr val="accent1"/>
                </a:solidFill>
                <a:cs typeface="Arial" panose="020B0604020202020204" pitchFamily="34" charset="0"/>
              </a:rPr>
              <a:t>Intelligent Free </a:t>
            </a:r>
            <a:r>
              <a:rPr lang="fr-FR" sz="3200" b="1" dirty="0" err="1">
                <a:solidFill>
                  <a:schemeClr val="accent1"/>
                </a:solidFill>
                <a:cs typeface="Arial" panose="020B0604020202020204" pitchFamily="34" charset="0"/>
              </a:rPr>
              <a:t>Cooling</a:t>
            </a:r>
            <a:endParaRPr lang="fr-FR" sz="3200" b="1" dirty="0">
              <a:solidFill>
                <a:schemeClr val="accent1"/>
              </a:solidFill>
              <a:cs typeface="Arial" panose="020B0604020202020204" pitchFamily="34" charset="0"/>
            </a:endParaRPr>
          </a:p>
          <a:p>
            <a:pPr marL="405022" indent="-405022">
              <a:buFont typeface="Wingdings" panose="05000000000000000000" pitchFamily="2" charset="2"/>
              <a:buChar char="q"/>
            </a:pPr>
            <a:r>
              <a:rPr lang="fr-FR" sz="2000" dirty="0" err="1">
                <a:cs typeface="Arial" panose="020B0604020202020204" pitchFamily="34" charset="0"/>
              </a:rPr>
              <a:t>Managed</a:t>
            </a:r>
            <a:r>
              <a:rPr lang="fr-FR" sz="2000" dirty="0">
                <a:cs typeface="Arial" panose="020B0604020202020204" pitchFamily="34" charset="0"/>
              </a:rPr>
              <a:t> by Trane </a:t>
            </a:r>
            <a:r>
              <a:rPr lang="fr-FR" sz="2000" dirty="0" err="1">
                <a:cs typeface="Arial" panose="020B0604020202020204" pitchFamily="34" charset="0"/>
              </a:rPr>
              <a:t>controller</a:t>
            </a:r>
            <a:r>
              <a:rPr lang="fr-FR" sz="2000" dirty="0">
                <a:cs typeface="Arial" panose="020B0604020202020204" pitchFamily="34" charset="0"/>
              </a:rPr>
              <a:t> for maximum </a:t>
            </a:r>
            <a:r>
              <a:rPr lang="fr-FR" sz="2000" dirty="0" err="1">
                <a:cs typeface="Arial" panose="020B0604020202020204" pitchFamily="34" charset="0"/>
              </a:rPr>
              <a:t>energy</a:t>
            </a:r>
            <a:r>
              <a:rPr lang="fr-FR" sz="2000" dirty="0">
                <a:cs typeface="Arial" panose="020B0604020202020204" pitchFamily="34" charset="0"/>
              </a:rPr>
              <a:t> </a:t>
            </a:r>
            <a:r>
              <a:rPr lang="fr-FR" sz="2000" dirty="0" err="1">
                <a:cs typeface="Arial" panose="020B0604020202020204" pitchFamily="34" charset="0"/>
              </a:rPr>
              <a:t>savings</a:t>
            </a:r>
            <a:endParaRPr lang="fr-FR" sz="2000" dirty="0">
              <a:cs typeface="Arial" panose="020B0604020202020204" pitchFamily="34" charset="0"/>
            </a:endParaRPr>
          </a:p>
          <a:p>
            <a:pPr marL="405022" indent="-405022">
              <a:buFont typeface="Wingdings" panose="05000000000000000000" pitchFamily="2" charset="2"/>
              <a:buChar char="q"/>
            </a:pPr>
            <a:r>
              <a:rPr lang="fr-FR" sz="2000" dirty="0">
                <a:cs typeface="Arial" panose="020B0604020202020204" pitchFamily="34" charset="0"/>
              </a:rPr>
              <a:t>Comparative </a:t>
            </a:r>
            <a:r>
              <a:rPr lang="fr-FR" sz="2000" dirty="0" err="1">
                <a:cs typeface="Arial" panose="020B0604020202020204" pitchFamily="34" charset="0"/>
              </a:rPr>
              <a:t>Enthalpy</a:t>
            </a:r>
            <a:r>
              <a:rPr lang="fr-FR" sz="2000" dirty="0">
                <a:cs typeface="Arial" panose="020B0604020202020204" pitchFamily="34" charset="0"/>
              </a:rPr>
              <a:t> control </a:t>
            </a:r>
            <a:r>
              <a:rPr lang="fr-FR" sz="2000" dirty="0" err="1">
                <a:cs typeface="Arial" panose="020B0604020202020204" pitchFamily="34" charset="0"/>
              </a:rPr>
              <a:t>measures</a:t>
            </a:r>
            <a:r>
              <a:rPr lang="fr-FR" sz="2000" dirty="0">
                <a:cs typeface="Arial" panose="020B0604020202020204" pitchFamily="34" charset="0"/>
              </a:rPr>
              <a:t> </a:t>
            </a:r>
            <a:r>
              <a:rPr lang="fr-FR" sz="2000" dirty="0" err="1">
                <a:cs typeface="Arial" panose="020B0604020202020204" pitchFamily="34" charset="0"/>
              </a:rPr>
              <a:t>both</a:t>
            </a:r>
            <a:r>
              <a:rPr lang="fr-FR" sz="2000" dirty="0">
                <a:cs typeface="Arial" panose="020B0604020202020204" pitchFamily="34" charset="0"/>
              </a:rPr>
              <a:t> </a:t>
            </a:r>
            <a:r>
              <a:rPr lang="fr-FR" sz="2000" dirty="0" err="1">
                <a:cs typeface="Arial" panose="020B0604020202020204" pitchFamily="34" charset="0"/>
              </a:rPr>
              <a:t>temperature</a:t>
            </a:r>
            <a:r>
              <a:rPr lang="fr-FR" sz="2000" dirty="0">
                <a:cs typeface="Arial" panose="020B0604020202020204" pitchFamily="34" charset="0"/>
              </a:rPr>
              <a:t> and </a:t>
            </a:r>
            <a:r>
              <a:rPr lang="fr-FR" sz="2000" dirty="0" err="1">
                <a:cs typeface="Arial" panose="020B0604020202020204" pitchFamily="34" charset="0"/>
              </a:rPr>
              <a:t>humidity</a:t>
            </a:r>
            <a:r>
              <a:rPr lang="fr-FR" sz="2000" dirty="0">
                <a:cs typeface="Arial" panose="020B0604020202020204" pitchFamily="34" charset="0"/>
              </a:rPr>
              <a:t> to </a:t>
            </a:r>
            <a:r>
              <a:rPr lang="fr-FR" sz="2000" dirty="0" err="1">
                <a:cs typeface="Arial" panose="020B0604020202020204" pitchFamily="34" charset="0"/>
              </a:rPr>
              <a:t>determine</a:t>
            </a:r>
            <a:r>
              <a:rPr lang="fr-FR" sz="2000" dirty="0">
                <a:cs typeface="Arial" panose="020B0604020202020204" pitchFamily="34" charset="0"/>
              </a:rPr>
              <a:t> favorable conditions for free </a:t>
            </a:r>
            <a:r>
              <a:rPr lang="fr-FR" sz="2000" dirty="0" err="1">
                <a:cs typeface="Arial" panose="020B0604020202020204" pitchFamily="34" charset="0"/>
              </a:rPr>
              <a:t>cooling</a:t>
            </a:r>
            <a:endParaRPr lang="fr-FR" sz="2000" dirty="0">
              <a:cs typeface="Arial" panose="020B0604020202020204" pitchFamily="34" charset="0"/>
            </a:endParaRPr>
          </a:p>
          <a:p>
            <a:pPr marL="405022" indent="-405022">
              <a:buFont typeface="Wingdings" panose="05000000000000000000" pitchFamily="2" charset="2"/>
              <a:buChar char="q"/>
            </a:pPr>
            <a:r>
              <a:rPr lang="fr-FR" sz="2000" dirty="0">
                <a:cs typeface="Arial" panose="020B0604020202020204" pitchFamily="34" charset="0"/>
              </a:rPr>
              <a:t>Up to 100% </a:t>
            </a:r>
            <a:r>
              <a:rPr lang="fr-FR" sz="2000" dirty="0" err="1">
                <a:cs typeface="Arial" panose="020B0604020202020204" pitchFamily="34" charset="0"/>
              </a:rPr>
              <a:t>fresh</a:t>
            </a:r>
            <a:r>
              <a:rPr lang="fr-FR" sz="2000" dirty="0">
                <a:cs typeface="Arial" panose="020B0604020202020204" pitchFamily="34" charset="0"/>
              </a:rPr>
              <a:t> air management</a:t>
            </a:r>
          </a:p>
          <a:p>
            <a:pPr marL="405022" indent="-405022">
              <a:buFont typeface="Wingdings" panose="05000000000000000000" pitchFamily="2" charset="2"/>
              <a:buChar char="q"/>
            </a:pPr>
            <a:endParaRPr lang="fr-FR" sz="2000" dirty="0">
              <a:cs typeface="Arial" panose="020B0604020202020204" pitchFamily="34" charset="0"/>
            </a:endParaRPr>
          </a:p>
        </p:txBody>
      </p:sp>
      <p:sp>
        <p:nvSpPr>
          <p:cNvPr id="2" name="Rectangle 1"/>
          <p:cNvSpPr/>
          <p:nvPr/>
        </p:nvSpPr>
        <p:spPr>
          <a:xfrm>
            <a:off x="4616265" y="7741291"/>
            <a:ext cx="4588820" cy="400110"/>
          </a:xfrm>
          <a:prstGeom prst="rect">
            <a:avLst/>
          </a:prstGeom>
        </p:spPr>
        <p:txBody>
          <a:bodyPr wrap="none">
            <a:spAutoFit/>
          </a:bodyPr>
          <a:lstStyle/>
          <a:p>
            <a:r>
              <a:rPr lang="fr-FR" sz="2000" b="1" dirty="0" err="1">
                <a:solidFill>
                  <a:schemeClr val="accent1"/>
                </a:solidFill>
              </a:rPr>
              <a:t>See</a:t>
            </a:r>
            <a:r>
              <a:rPr lang="fr-FR" sz="2000" b="1" dirty="0">
                <a:solidFill>
                  <a:schemeClr val="accent1"/>
                </a:solidFill>
              </a:rPr>
              <a:t> video: </a:t>
            </a:r>
            <a:r>
              <a:rPr lang="fr-FR" sz="2000" dirty="0">
                <a:hlinkClick r:id="rId2"/>
              </a:rPr>
              <a:t>https://youtu.be/YAWt0QIJo-o</a:t>
            </a:r>
            <a:r>
              <a:rPr lang="fr-FR" sz="2000" dirty="0"/>
              <a:t> </a:t>
            </a:r>
          </a:p>
        </p:txBody>
      </p:sp>
      <p:sp>
        <p:nvSpPr>
          <p:cNvPr id="12" name="TextBox 11"/>
          <p:cNvSpPr txBox="1"/>
          <p:nvPr/>
        </p:nvSpPr>
        <p:spPr>
          <a:xfrm>
            <a:off x="4581760" y="505887"/>
            <a:ext cx="7980354" cy="707886"/>
          </a:xfrm>
          <a:prstGeom prst="rect">
            <a:avLst/>
          </a:prstGeom>
          <a:noFill/>
        </p:spPr>
        <p:txBody>
          <a:bodyPr wrap="square" rtlCol="0">
            <a:spAutoFit/>
          </a:bodyPr>
          <a:lstStyle/>
          <a:p>
            <a:r>
              <a:rPr lang="fr-FR" sz="4000" b="1" dirty="0" err="1">
                <a:solidFill>
                  <a:schemeClr val="accent2"/>
                </a:solidFill>
              </a:rPr>
              <a:t>Want</a:t>
            </a:r>
            <a:r>
              <a:rPr lang="fr-FR" sz="4000" b="1" dirty="0">
                <a:solidFill>
                  <a:schemeClr val="accent2"/>
                </a:solidFill>
              </a:rPr>
              <a:t> to </a:t>
            </a:r>
            <a:r>
              <a:rPr lang="fr-FR" sz="4000" b="1" dirty="0" err="1">
                <a:solidFill>
                  <a:schemeClr val="accent2"/>
                </a:solidFill>
              </a:rPr>
              <a:t>reduce</a:t>
            </a:r>
            <a:r>
              <a:rPr lang="fr-FR" sz="4000" b="1" dirty="0">
                <a:solidFill>
                  <a:schemeClr val="accent2"/>
                </a:solidFill>
              </a:rPr>
              <a:t> </a:t>
            </a:r>
            <a:r>
              <a:rPr lang="fr-FR" sz="4000" b="1" dirty="0" err="1">
                <a:solidFill>
                  <a:schemeClr val="accent2"/>
                </a:solidFill>
              </a:rPr>
              <a:t>your</a:t>
            </a:r>
            <a:r>
              <a:rPr lang="fr-FR" sz="4000" b="1" dirty="0">
                <a:solidFill>
                  <a:schemeClr val="accent2"/>
                </a:solidFill>
              </a:rPr>
              <a:t> </a:t>
            </a:r>
            <a:r>
              <a:rPr lang="fr-FR" sz="4000" b="1" dirty="0" err="1">
                <a:solidFill>
                  <a:schemeClr val="accent2"/>
                </a:solidFill>
              </a:rPr>
              <a:t>energy</a:t>
            </a:r>
            <a:r>
              <a:rPr lang="fr-FR" sz="4000" b="1" dirty="0">
                <a:solidFill>
                  <a:schemeClr val="accent2"/>
                </a:solidFill>
              </a:rPr>
              <a:t> bill?</a:t>
            </a:r>
            <a:endParaRPr lang="en-US" sz="4000" b="1" dirty="0">
              <a:solidFill>
                <a:schemeClr val="accent2"/>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755" y="1658299"/>
            <a:ext cx="2246655" cy="1805965"/>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90" y="5837615"/>
            <a:ext cx="2896600" cy="1758327"/>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690" y="3519323"/>
            <a:ext cx="3010146" cy="2057090"/>
          </a:xfrm>
          <a:prstGeom prst="rect">
            <a:avLst/>
          </a:prstGeom>
        </p:spPr>
      </p:pic>
    </p:spTree>
    <p:extLst>
      <p:ext uri="{BB962C8B-B14F-4D97-AF65-F5344CB8AC3E}">
        <p14:creationId xmlns:p14="http://schemas.microsoft.com/office/powerpoint/2010/main" val="140144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2058"/>
          <p:cNvPicPr/>
          <p:nvPr/>
        </p:nvPicPr>
        <p:blipFill rotWithShape="1">
          <a:blip r:embed="rId3" cstate="email">
            <a:extLst>
              <a:ext uri="{28A0092B-C50C-407E-A947-70E740481C1C}">
                <a14:useLocalDpi xmlns:a14="http://schemas.microsoft.com/office/drawing/2010/main"/>
              </a:ext>
            </a:extLst>
          </a:blip>
          <a:srcRect/>
          <a:stretch/>
        </p:blipFill>
        <p:spPr bwMode="auto">
          <a:xfrm>
            <a:off x="906130" y="3715789"/>
            <a:ext cx="4937428" cy="4455462"/>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4982231" y="506613"/>
            <a:ext cx="7423233" cy="790345"/>
          </a:xfrm>
          <a:prstGeom prst="rect">
            <a:avLst/>
          </a:prstGeom>
          <a:noFill/>
        </p:spPr>
        <p:txBody>
          <a:bodyPr wrap="square" rtlCol="0">
            <a:spAutoFit/>
          </a:bodyPr>
          <a:lstStyle/>
          <a:p>
            <a:pPr algn="r"/>
            <a:r>
              <a:rPr lang="fr-FR" sz="4536" dirty="0" err="1">
                <a:solidFill>
                  <a:schemeClr val="accent1"/>
                </a:solidFill>
              </a:rPr>
              <a:t>Fresh</a:t>
            </a:r>
            <a:r>
              <a:rPr lang="fr-FR" sz="4536" dirty="0">
                <a:solidFill>
                  <a:schemeClr val="accent1"/>
                </a:solidFill>
              </a:rPr>
              <a:t> Air &amp; Free </a:t>
            </a:r>
            <a:r>
              <a:rPr lang="fr-FR" sz="4536" dirty="0" err="1">
                <a:solidFill>
                  <a:schemeClr val="accent1"/>
                </a:solidFill>
              </a:rPr>
              <a:t>Cooling</a:t>
            </a:r>
            <a:endParaRPr lang="en-US" sz="4536" dirty="0">
              <a:solidFill>
                <a:schemeClr val="accent1"/>
              </a:solidFill>
            </a:endParaRPr>
          </a:p>
        </p:txBody>
      </p:sp>
      <p:sp>
        <p:nvSpPr>
          <p:cNvPr id="9" name="Rectangle 8"/>
          <p:cNvSpPr/>
          <p:nvPr/>
        </p:nvSpPr>
        <p:spPr>
          <a:xfrm>
            <a:off x="906130" y="1601012"/>
            <a:ext cx="12078717" cy="1384995"/>
          </a:xfrm>
          <a:prstGeom prst="rect">
            <a:avLst/>
          </a:prstGeom>
        </p:spPr>
        <p:txBody>
          <a:bodyPr wrap="square">
            <a:spAutoFit/>
          </a:bodyPr>
          <a:lstStyle/>
          <a:p>
            <a:r>
              <a:rPr lang="en-US" sz="2800" b="1" dirty="0">
                <a:solidFill>
                  <a:schemeClr val="accent4">
                    <a:lumMod val="75000"/>
                  </a:schemeClr>
                </a:solidFill>
                <a:latin typeface="Arial" panose="020B0604020202020204" pitchFamily="34" charset="0"/>
              </a:rPr>
              <a:t>Thanks to the Economizer, provided as standard on all </a:t>
            </a:r>
            <a:r>
              <a:rPr lang="en-US" sz="2800" b="1" dirty="0" err="1">
                <a:solidFill>
                  <a:schemeClr val="accent4">
                    <a:lumMod val="75000"/>
                  </a:schemeClr>
                </a:solidFill>
                <a:latin typeface="Arial" panose="020B0604020202020204" pitchFamily="34" charset="0"/>
              </a:rPr>
              <a:t>Airfinity</a:t>
            </a:r>
            <a:r>
              <a:rPr lang="en-US" sz="2800" b="1" dirty="0">
                <a:solidFill>
                  <a:schemeClr val="accent4">
                    <a:lumMod val="75000"/>
                  </a:schemeClr>
                </a:solidFill>
                <a:latin typeface="Arial" panose="020B0604020202020204" pitchFamily="34" charset="0"/>
              </a:rPr>
              <a:t>™ units, you can take full advantage of outdoor conditions while utilizing fresh air, in order to reduce your operating costs. </a:t>
            </a:r>
          </a:p>
        </p:txBody>
      </p:sp>
      <p:sp>
        <p:nvSpPr>
          <p:cNvPr id="10" name="TextBox 9"/>
          <p:cNvSpPr txBox="1"/>
          <p:nvPr/>
        </p:nvSpPr>
        <p:spPr>
          <a:xfrm>
            <a:off x="3401924" y="7240590"/>
            <a:ext cx="1888919" cy="738664"/>
          </a:xfrm>
          <a:prstGeom prst="rect">
            <a:avLst/>
          </a:prstGeom>
          <a:noFill/>
        </p:spPr>
        <p:txBody>
          <a:bodyPr wrap="square" rtlCol="0">
            <a:spAutoFit/>
          </a:bodyPr>
          <a:lstStyle/>
          <a:p>
            <a:r>
              <a:rPr lang="fr-FR" sz="1400" b="1" dirty="0" err="1">
                <a:solidFill>
                  <a:schemeClr val="accent1"/>
                </a:solidFill>
              </a:rPr>
              <a:t>ModBus-driven</a:t>
            </a:r>
            <a:r>
              <a:rPr lang="fr-FR" sz="1400" b="1" dirty="0">
                <a:solidFill>
                  <a:schemeClr val="accent1"/>
                </a:solidFill>
              </a:rPr>
              <a:t> </a:t>
            </a:r>
            <a:r>
              <a:rPr lang="fr-FR" sz="1400" b="1" dirty="0" err="1">
                <a:solidFill>
                  <a:schemeClr val="accent1"/>
                </a:solidFill>
              </a:rPr>
              <a:t>technology</a:t>
            </a:r>
            <a:r>
              <a:rPr lang="fr-FR" sz="1400" b="1" dirty="0">
                <a:solidFill>
                  <a:schemeClr val="accent1"/>
                </a:solidFill>
              </a:rPr>
              <a:t> for </a:t>
            </a:r>
            <a:r>
              <a:rPr lang="fr-FR" sz="1400" b="1" dirty="0" err="1">
                <a:solidFill>
                  <a:schemeClr val="accent1"/>
                </a:solidFill>
              </a:rPr>
              <a:t>easy</a:t>
            </a:r>
            <a:r>
              <a:rPr lang="fr-FR" sz="1400" b="1" dirty="0">
                <a:solidFill>
                  <a:schemeClr val="accent1"/>
                </a:solidFill>
              </a:rPr>
              <a:t> </a:t>
            </a:r>
            <a:r>
              <a:rPr lang="fr-FR" sz="1400" b="1" dirty="0" err="1">
                <a:solidFill>
                  <a:schemeClr val="accent1"/>
                </a:solidFill>
              </a:rPr>
              <a:t>integration</a:t>
            </a:r>
            <a:r>
              <a:rPr lang="fr-FR" sz="1400" b="1" dirty="0">
                <a:solidFill>
                  <a:schemeClr val="accent1"/>
                </a:solidFill>
              </a:rPr>
              <a:t> </a:t>
            </a:r>
            <a:r>
              <a:rPr lang="fr-FR" sz="1400" b="1" dirty="0" err="1">
                <a:solidFill>
                  <a:schemeClr val="accent1"/>
                </a:solidFill>
              </a:rPr>
              <a:t>with</a:t>
            </a:r>
            <a:r>
              <a:rPr lang="fr-FR" sz="1400" b="1" dirty="0">
                <a:solidFill>
                  <a:schemeClr val="accent1"/>
                </a:solidFill>
              </a:rPr>
              <a:t> BMS</a:t>
            </a:r>
            <a:endParaRPr lang="en-US" sz="1400" b="1" dirty="0">
              <a:solidFill>
                <a:schemeClr val="accent1"/>
              </a:solidFill>
            </a:endParaRPr>
          </a:p>
        </p:txBody>
      </p:sp>
      <p:sp>
        <p:nvSpPr>
          <p:cNvPr id="14" name="TextBox 13"/>
          <p:cNvSpPr txBox="1"/>
          <p:nvPr/>
        </p:nvSpPr>
        <p:spPr>
          <a:xfrm>
            <a:off x="5290843" y="3044142"/>
            <a:ext cx="7467154" cy="1384995"/>
          </a:xfrm>
          <a:prstGeom prst="rect">
            <a:avLst/>
          </a:prstGeom>
          <a:noFill/>
        </p:spPr>
        <p:txBody>
          <a:bodyPr wrap="square" rtlCol="0">
            <a:spAutoFit/>
          </a:bodyPr>
          <a:lstStyle/>
          <a:p>
            <a:pPr marL="405022" indent="-405022">
              <a:buFont typeface="Arial" panose="020B0604020202020204" pitchFamily="34" charset="0"/>
              <a:buChar char="•"/>
            </a:pPr>
            <a:r>
              <a:rPr lang="fr-FR" sz="2800" dirty="0" err="1"/>
              <a:t>Adjustable</a:t>
            </a:r>
            <a:r>
              <a:rPr lang="fr-FR" sz="2800" dirty="0"/>
              <a:t> minimum </a:t>
            </a:r>
            <a:r>
              <a:rPr lang="fr-FR" sz="2800" dirty="0" err="1"/>
              <a:t>fresh</a:t>
            </a:r>
            <a:r>
              <a:rPr lang="fr-FR" sz="2800" dirty="0"/>
              <a:t> air %</a:t>
            </a:r>
          </a:p>
          <a:p>
            <a:r>
              <a:rPr lang="fr-FR" sz="2800" i="1" dirty="0">
                <a:solidFill>
                  <a:schemeClr val="accent1"/>
                </a:solidFill>
              </a:rPr>
              <a:t>or</a:t>
            </a:r>
          </a:p>
          <a:p>
            <a:pPr marL="405022" indent="-405022">
              <a:buFont typeface="Arial" panose="020B0604020202020204" pitchFamily="34" charset="0"/>
              <a:buChar char="•"/>
            </a:pPr>
            <a:r>
              <a:rPr lang="fr-FR" sz="2800" dirty="0"/>
              <a:t>Intelligent </a:t>
            </a:r>
            <a:r>
              <a:rPr lang="fr-FR" sz="2800" dirty="0" err="1"/>
              <a:t>fresh</a:t>
            </a:r>
            <a:r>
              <a:rPr lang="fr-FR" sz="2800" dirty="0"/>
              <a:t> air management (Free </a:t>
            </a:r>
            <a:r>
              <a:rPr lang="fr-FR" sz="2800" dirty="0" err="1"/>
              <a:t>Cooling</a:t>
            </a:r>
            <a:r>
              <a:rPr lang="fr-FR" sz="2800" dirty="0"/>
              <a:t>)</a:t>
            </a:r>
            <a:endParaRPr lang="en-US" sz="2800" dirty="0"/>
          </a:p>
        </p:txBody>
      </p:sp>
      <p:sp>
        <p:nvSpPr>
          <p:cNvPr id="15" name="TextBox 14"/>
          <p:cNvSpPr txBox="1"/>
          <p:nvPr/>
        </p:nvSpPr>
        <p:spPr>
          <a:xfrm>
            <a:off x="6097832" y="4340177"/>
            <a:ext cx="5640779" cy="1815882"/>
          </a:xfrm>
          <a:prstGeom prst="rect">
            <a:avLst/>
          </a:prstGeom>
          <a:noFill/>
        </p:spPr>
        <p:txBody>
          <a:bodyPr wrap="square" rtlCol="0">
            <a:spAutoFit/>
          </a:bodyPr>
          <a:lstStyle/>
          <a:p>
            <a:pPr marL="405022" indent="-405022">
              <a:buFont typeface="Arial" panose="020B0604020202020204" pitchFamily="34" charset="0"/>
              <a:buChar char="•"/>
            </a:pPr>
            <a:r>
              <a:rPr lang="fr-FR" sz="2800" dirty="0"/>
              <a:t>Dry Bulb Control (</a:t>
            </a:r>
            <a:r>
              <a:rPr lang="el-GR" sz="2800" dirty="0"/>
              <a:t>Δ</a:t>
            </a:r>
            <a:r>
              <a:rPr lang="fr-FR" sz="2800" dirty="0"/>
              <a:t>°C)</a:t>
            </a:r>
          </a:p>
          <a:p>
            <a:r>
              <a:rPr lang="fr-FR" sz="2800" i="1" dirty="0">
                <a:solidFill>
                  <a:schemeClr val="accent1"/>
                </a:solidFill>
              </a:rPr>
              <a:t>or</a:t>
            </a:r>
          </a:p>
          <a:p>
            <a:pPr marL="405022" indent="-405022">
              <a:buFont typeface="Arial" panose="020B0604020202020204" pitchFamily="34" charset="0"/>
              <a:buChar char="•"/>
            </a:pPr>
            <a:r>
              <a:rPr lang="fr-FR" sz="2800" dirty="0" err="1"/>
              <a:t>Enthalpy</a:t>
            </a:r>
            <a:r>
              <a:rPr lang="fr-FR" sz="2800" dirty="0"/>
              <a:t> control (</a:t>
            </a:r>
            <a:r>
              <a:rPr lang="el-GR" sz="2800" dirty="0"/>
              <a:t>Δ</a:t>
            </a:r>
            <a:r>
              <a:rPr lang="fr-FR" sz="2800" dirty="0"/>
              <a:t>kJ/kg)</a:t>
            </a:r>
          </a:p>
          <a:p>
            <a:r>
              <a:rPr lang="fr-FR" sz="2800" i="1" dirty="0">
                <a:solidFill>
                  <a:schemeClr val="accent1"/>
                </a:solidFill>
              </a:rPr>
              <a:t>or</a:t>
            </a:r>
            <a:endParaRPr lang="en-US" sz="2800" i="1" dirty="0">
              <a:solidFill>
                <a:schemeClr val="accent1"/>
              </a:solidFill>
            </a:endParaRPr>
          </a:p>
        </p:txBody>
      </p:sp>
      <p:sp>
        <p:nvSpPr>
          <p:cNvPr id="16" name="TextBox 15"/>
          <p:cNvSpPr txBox="1"/>
          <p:nvPr/>
        </p:nvSpPr>
        <p:spPr>
          <a:xfrm>
            <a:off x="6097832" y="6081660"/>
            <a:ext cx="6470770" cy="2246769"/>
          </a:xfrm>
          <a:prstGeom prst="rect">
            <a:avLst/>
          </a:prstGeom>
          <a:noFill/>
        </p:spPr>
        <p:txBody>
          <a:bodyPr wrap="square" rtlCol="0">
            <a:spAutoFit/>
          </a:bodyPr>
          <a:lstStyle/>
          <a:p>
            <a:pPr marL="405022" indent="-405022">
              <a:buFont typeface="Arial" panose="020B0604020202020204" pitchFamily="34" charset="0"/>
              <a:buChar char="•"/>
            </a:pPr>
            <a:r>
              <a:rPr lang="fr-FR" sz="2800" b="1" dirty="0" err="1"/>
              <a:t>Demand</a:t>
            </a:r>
            <a:r>
              <a:rPr lang="fr-FR" sz="2800" b="1" dirty="0"/>
              <a:t> ventilation control</a:t>
            </a:r>
            <a:r>
              <a:rPr lang="fr-FR" sz="2800" dirty="0"/>
              <a:t>, </a:t>
            </a:r>
            <a:r>
              <a:rPr lang="fr-FR" sz="2800" dirty="0" err="1"/>
              <a:t>based</a:t>
            </a:r>
            <a:r>
              <a:rPr lang="fr-FR" sz="2800" dirty="0"/>
              <a:t> on:</a:t>
            </a:r>
          </a:p>
          <a:p>
            <a:pPr marL="1053057" lvl="1" indent="-405022">
              <a:buFont typeface="Arial" panose="020B0604020202020204" pitchFamily="34" charset="0"/>
              <a:buChar char="•"/>
            </a:pPr>
            <a:r>
              <a:rPr lang="fr-FR" sz="2800" dirty="0"/>
              <a:t>CO2 </a:t>
            </a:r>
            <a:r>
              <a:rPr lang="fr-FR" sz="2800" dirty="0" err="1"/>
              <a:t>level</a:t>
            </a:r>
            <a:r>
              <a:rPr lang="fr-FR" sz="2800" dirty="0"/>
              <a:t> in the room</a:t>
            </a:r>
          </a:p>
          <a:p>
            <a:pPr marL="1053057" lvl="1" indent="-405022">
              <a:buFont typeface="Arial" panose="020B0604020202020204" pitchFamily="34" charset="0"/>
              <a:buChar char="•"/>
            </a:pPr>
            <a:r>
              <a:rPr lang="fr-FR" sz="2800" dirty="0" err="1"/>
              <a:t>Occupied</a:t>
            </a:r>
            <a:r>
              <a:rPr lang="fr-FR" sz="2800" dirty="0"/>
              <a:t>/</a:t>
            </a:r>
            <a:r>
              <a:rPr lang="fr-FR" sz="2800" dirty="0" err="1"/>
              <a:t>Unoccupied</a:t>
            </a:r>
            <a:r>
              <a:rPr lang="fr-FR" sz="2800" dirty="0"/>
              <a:t> mode</a:t>
            </a:r>
          </a:p>
          <a:p>
            <a:pPr marL="1053057" lvl="1" indent="-405022">
              <a:buFont typeface="Arial" panose="020B0604020202020204" pitchFamily="34" charset="0"/>
              <a:buChar char="•"/>
            </a:pPr>
            <a:r>
              <a:rPr lang="fr-FR" sz="2800" dirty="0" err="1"/>
              <a:t>Morning</a:t>
            </a:r>
            <a:r>
              <a:rPr lang="fr-FR" sz="2800" dirty="0"/>
              <a:t> warm-up</a:t>
            </a:r>
          </a:p>
          <a:p>
            <a:pPr marL="1053057" lvl="1" indent="-405022">
              <a:buFont typeface="Arial" panose="020B0604020202020204" pitchFamily="34" charset="0"/>
              <a:buChar char="•"/>
            </a:pPr>
            <a:r>
              <a:rPr lang="fr-FR" sz="2800" dirty="0"/>
              <a:t>Etc.</a:t>
            </a:r>
            <a:endParaRPr lang="en-US" sz="2800" dirty="0"/>
          </a:p>
        </p:txBody>
      </p:sp>
    </p:spTree>
    <p:extLst>
      <p:ext uri="{BB962C8B-B14F-4D97-AF65-F5344CB8AC3E}">
        <p14:creationId xmlns:p14="http://schemas.microsoft.com/office/powerpoint/2010/main" val="384616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7"/>
          <p:cNvGrpSpPr/>
          <p:nvPr/>
        </p:nvGrpSpPr>
        <p:grpSpPr>
          <a:xfrm>
            <a:off x="469463" y="5292524"/>
            <a:ext cx="3731005" cy="2878541"/>
            <a:chOff x="600638" y="1201277"/>
            <a:chExt cx="2632360" cy="2030916"/>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638" y="1201277"/>
              <a:ext cx="2632360" cy="2030916"/>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9"/>
            <p:cNvSpPr txBox="1"/>
            <p:nvPr/>
          </p:nvSpPr>
          <p:spPr>
            <a:xfrm>
              <a:off x="968725" y="2682811"/>
              <a:ext cx="1792587" cy="219003"/>
            </a:xfrm>
            <a:prstGeom prst="rect">
              <a:avLst/>
            </a:prstGeom>
            <a:solidFill>
              <a:schemeClr val="bg1"/>
            </a:solidFill>
            <a:ln>
              <a:solidFill>
                <a:schemeClr val="tx1">
                  <a:lumMod val="50000"/>
                  <a:lumOff val="50000"/>
                </a:schemeClr>
              </a:solidFill>
            </a:ln>
          </p:spPr>
          <p:txBody>
            <a:bodyPr wrap="square" rtlCol="0">
              <a:spAutoFit/>
            </a:bodyPr>
            <a:lstStyle/>
            <a:p>
              <a:pPr algn="ctr"/>
              <a:r>
                <a:rPr lang="en-GB" sz="1417" dirty="0"/>
                <a:t>PL Eff% = Up to 15% gain</a:t>
              </a:r>
            </a:p>
          </p:txBody>
        </p:sp>
      </p:grpSp>
      <p:sp>
        <p:nvSpPr>
          <p:cNvPr id="8" name="ZoneTexte 10"/>
          <p:cNvSpPr txBox="1"/>
          <p:nvPr/>
        </p:nvSpPr>
        <p:spPr>
          <a:xfrm>
            <a:off x="469463" y="4770468"/>
            <a:ext cx="373100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a:solidFill>
                  <a:schemeClr val="bg1"/>
                </a:solidFill>
              </a:rPr>
              <a:t>Efficiency Gain at part load</a:t>
            </a:r>
          </a:p>
        </p:txBody>
      </p:sp>
      <p:grpSp>
        <p:nvGrpSpPr>
          <p:cNvPr id="25" name="Group 24"/>
          <p:cNvGrpSpPr/>
          <p:nvPr/>
        </p:nvGrpSpPr>
        <p:grpSpPr>
          <a:xfrm>
            <a:off x="4642015" y="4770467"/>
            <a:ext cx="3731005" cy="3400598"/>
            <a:chOff x="3048000" y="2969765"/>
            <a:chExt cx="2632360" cy="2399246"/>
          </a:xfrm>
        </p:grpSpPr>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3339097"/>
              <a:ext cx="2632360" cy="2029914"/>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Connecteur droit 13"/>
            <p:cNvCxnSpPr/>
            <p:nvPr/>
          </p:nvCxnSpPr>
          <p:spPr bwMode="auto">
            <a:xfrm flipH="1">
              <a:off x="3512844" y="3666872"/>
              <a:ext cx="165056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 name="Connecteur droit avec flèche 14"/>
            <p:cNvCxnSpPr/>
            <p:nvPr/>
          </p:nvCxnSpPr>
          <p:spPr bwMode="auto">
            <a:xfrm>
              <a:off x="4436865" y="3666872"/>
              <a:ext cx="1" cy="3349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ZoneTexte 16"/>
            <p:cNvSpPr txBox="1"/>
            <p:nvPr/>
          </p:nvSpPr>
          <p:spPr>
            <a:xfrm>
              <a:off x="3048000" y="2969765"/>
              <a:ext cx="2632360" cy="3257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1400" b="1"/>
              </a:lvl1pPr>
            </a:lstStyle>
            <a:p>
              <a:r>
                <a:rPr lang="en-GB" sz="2400" dirty="0">
                  <a:solidFill>
                    <a:schemeClr val="bg1"/>
                  </a:solidFill>
                </a:rPr>
                <a:t>Lower Noise 95% of time</a:t>
              </a:r>
            </a:p>
          </p:txBody>
        </p:sp>
      </p:grpSp>
      <p:sp>
        <p:nvSpPr>
          <p:cNvPr id="17" name="Rectangle 21"/>
          <p:cNvSpPr/>
          <p:nvPr/>
        </p:nvSpPr>
        <p:spPr>
          <a:xfrm>
            <a:off x="8609439" y="5311870"/>
            <a:ext cx="4064356" cy="2862322"/>
          </a:xfrm>
          <a:prstGeom prst="rect">
            <a:avLst/>
          </a:prstGeom>
        </p:spPr>
        <p:txBody>
          <a:bodyPr wrap="square">
            <a:spAutoFit/>
          </a:bodyPr>
          <a:lstStyle/>
          <a:p>
            <a:pPr marL="243013" indent="-243013">
              <a:buFont typeface="Arial" panose="020B0604020202020204" pitchFamily="34" charset="0"/>
              <a:buChar char="•"/>
            </a:pPr>
            <a:r>
              <a:rPr lang="en-GB" sz="1800" dirty="0"/>
              <a:t>Prevent cold shower effect</a:t>
            </a:r>
          </a:p>
          <a:p>
            <a:pPr marL="243013" indent="-243013">
              <a:buFont typeface="Arial" panose="020B0604020202020204" pitchFamily="34" charset="0"/>
              <a:buChar char="•"/>
            </a:pPr>
            <a:r>
              <a:rPr lang="en-GB" sz="1800" dirty="0"/>
              <a:t>Less air stratification when using auxiliary heat</a:t>
            </a:r>
          </a:p>
          <a:p>
            <a:pPr marL="243013" indent="-243013">
              <a:buFont typeface="Arial" panose="020B0604020202020204" pitchFamily="34" charset="0"/>
              <a:buChar char="•"/>
            </a:pPr>
            <a:r>
              <a:rPr lang="en-GB" sz="1800" dirty="0"/>
              <a:t>No rubber dust due to belt wearing</a:t>
            </a:r>
          </a:p>
          <a:p>
            <a:pPr marL="243013" indent="-243013">
              <a:buFont typeface="Arial" panose="020B0604020202020204" pitchFamily="34" charset="0"/>
              <a:buChar char="•"/>
            </a:pPr>
            <a:r>
              <a:rPr lang="en-GB" sz="1800" dirty="0"/>
              <a:t>Limited vibrations</a:t>
            </a:r>
          </a:p>
          <a:p>
            <a:pPr marL="243013" indent="-243013">
              <a:buFont typeface="Arial" panose="020B0604020202020204" pitchFamily="34" charset="0"/>
              <a:buChar char="•"/>
            </a:pPr>
            <a:r>
              <a:rPr lang="en-GB" sz="1800" dirty="0"/>
              <a:t>Reduced starting amps (compliant with textile ducts) </a:t>
            </a:r>
          </a:p>
          <a:p>
            <a:pPr marL="243013" indent="-243013">
              <a:buFont typeface="Arial" panose="020B0604020202020204" pitchFamily="34" charset="0"/>
              <a:buChar char="•"/>
            </a:pPr>
            <a:r>
              <a:rPr lang="en-GB" sz="1800" dirty="0"/>
              <a:t>Airflow setting on front panel for quick start-up and commissioning</a:t>
            </a:r>
          </a:p>
          <a:p>
            <a:pPr marL="243013" indent="-243013">
              <a:buFont typeface="Arial" panose="020B0604020202020204" pitchFamily="34" charset="0"/>
              <a:buChar char="•"/>
            </a:pPr>
            <a:r>
              <a:rPr lang="en-GB" sz="1800" dirty="0"/>
              <a:t>Lower weight / lower installation cost</a:t>
            </a:r>
          </a:p>
        </p:txBody>
      </p:sp>
      <p:sp>
        <p:nvSpPr>
          <p:cNvPr id="18" name="ZoneTexte 23"/>
          <p:cNvSpPr txBox="1"/>
          <p:nvPr/>
        </p:nvSpPr>
        <p:spPr>
          <a:xfrm>
            <a:off x="8579066" y="4770468"/>
            <a:ext cx="40947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1400" b="1"/>
            </a:lvl1pPr>
          </a:lstStyle>
          <a:p>
            <a:r>
              <a:rPr lang="en-GB" sz="2400" dirty="0">
                <a:solidFill>
                  <a:schemeClr val="bg1"/>
                </a:solidFill>
              </a:rPr>
              <a:t>Comfort &amp; Reliability</a:t>
            </a:r>
          </a:p>
        </p:txBody>
      </p:sp>
      <p:sp>
        <p:nvSpPr>
          <p:cNvPr id="19" name="Rectangle 24"/>
          <p:cNvSpPr/>
          <p:nvPr/>
        </p:nvSpPr>
        <p:spPr bwMode="auto">
          <a:xfrm>
            <a:off x="8579064" y="5292525"/>
            <a:ext cx="4094730" cy="2878539"/>
          </a:xfrm>
          <a:prstGeom prst="rect">
            <a:avLst/>
          </a:prstGeom>
          <a:noFill/>
          <a:ln w="19050">
            <a:solidFill>
              <a:schemeClr val="bg1">
                <a:lumMod val="65000"/>
              </a:schemeClr>
            </a:solidFill>
            <a:bevel/>
            <a:headEnd/>
            <a:tailEnd/>
          </a:ln>
        </p:spPr>
        <p:txBody>
          <a:bodyPr vert="horz" wrap="square" lIns="129604" tIns="127563" rIns="129604" bIns="127563" numCol="1" rtlCol="0" anchor="t" anchorCtr="0" compatLnSpc="1">
            <a:prstTxWarp prst="textNoShape">
              <a:avLst/>
            </a:prstTxWarp>
            <a:spAutoFit/>
          </a:bodyPr>
          <a:lstStyle/>
          <a:p>
            <a:pPr algn="ctr" eaLnBrk="0" hangingPunct="0">
              <a:spcBef>
                <a:spcPct val="20000"/>
              </a:spcBef>
            </a:pPr>
            <a:endParaRPr lang="en-GB" sz="2268" dirty="0"/>
          </a:p>
        </p:txBody>
      </p:sp>
      <p:sp>
        <p:nvSpPr>
          <p:cNvPr id="23" name="TextBox 22"/>
          <p:cNvSpPr txBox="1"/>
          <p:nvPr/>
        </p:nvSpPr>
        <p:spPr>
          <a:xfrm>
            <a:off x="5250561" y="486561"/>
            <a:ext cx="7423233" cy="790345"/>
          </a:xfrm>
          <a:prstGeom prst="rect">
            <a:avLst/>
          </a:prstGeom>
          <a:noFill/>
        </p:spPr>
        <p:txBody>
          <a:bodyPr wrap="square" rtlCol="0">
            <a:spAutoFit/>
          </a:bodyPr>
          <a:lstStyle/>
          <a:p>
            <a:pPr algn="r"/>
            <a:r>
              <a:rPr lang="fr-FR" sz="4536" dirty="0" err="1">
                <a:solidFill>
                  <a:schemeClr val="accent1"/>
                </a:solidFill>
              </a:rPr>
              <a:t>Modulating</a:t>
            </a:r>
            <a:r>
              <a:rPr lang="fr-FR" sz="4536" dirty="0">
                <a:solidFill>
                  <a:schemeClr val="accent1"/>
                </a:solidFill>
              </a:rPr>
              <a:t> </a:t>
            </a:r>
            <a:r>
              <a:rPr lang="fr-FR" sz="4536" dirty="0" err="1">
                <a:solidFill>
                  <a:schemeClr val="accent1"/>
                </a:solidFill>
              </a:rPr>
              <a:t>Airflow</a:t>
            </a:r>
            <a:endParaRPr lang="en-US" sz="4536" dirty="0">
              <a:solidFill>
                <a:schemeClr val="accent1"/>
              </a:solidFill>
            </a:endParaRPr>
          </a:p>
        </p:txBody>
      </p:sp>
      <p:sp>
        <p:nvSpPr>
          <p:cNvPr id="24" name="Rectangle 23"/>
          <p:cNvSpPr/>
          <p:nvPr/>
        </p:nvSpPr>
        <p:spPr>
          <a:xfrm>
            <a:off x="469463" y="1641239"/>
            <a:ext cx="8632973" cy="2677656"/>
          </a:xfrm>
          <a:prstGeom prst="rect">
            <a:avLst/>
          </a:prstGeom>
        </p:spPr>
        <p:txBody>
          <a:bodyPr wrap="square">
            <a:spAutoFit/>
          </a:bodyPr>
          <a:lstStyle/>
          <a:p>
            <a:r>
              <a:rPr lang="en-US" sz="2800" b="1" dirty="0">
                <a:solidFill>
                  <a:schemeClr val="accent1"/>
                </a:solidFill>
                <a:latin typeface="Arial" panose="020B0604020202020204" pitchFamily="34" charset="0"/>
              </a:rPr>
              <a:t>For a typical retail application, your rooftop unit will run in part load more than 95% of the time.</a:t>
            </a:r>
          </a:p>
          <a:p>
            <a:endParaRPr lang="en-US" sz="1600" b="1" dirty="0">
              <a:solidFill>
                <a:schemeClr val="accent1"/>
              </a:solidFill>
              <a:latin typeface="Arial" panose="020B0604020202020204" pitchFamily="34" charset="0"/>
            </a:endParaRPr>
          </a:p>
          <a:p>
            <a:r>
              <a:rPr lang="en-US" sz="2400" b="1" dirty="0">
                <a:latin typeface="Arial" panose="020B0604020202020204" pitchFamily="34" charset="0"/>
              </a:rPr>
              <a:t>That’s why we integrated EC plug fans with modulating airflow as a standard on all </a:t>
            </a:r>
            <a:r>
              <a:rPr lang="en-US" sz="2400" b="1" dirty="0" err="1">
                <a:latin typeface="Arial" panose="020B0604020202020204" pitchFamily="34" charset="0"/>
              </a:rPr>
              <a:t>Airfinity</a:t>
            </a:r>
            <a:r>
              <a:rPr lang="en-US" sz="2400" b="1" dirty="0">
                <a:latin typeface="Arial" panose="020B0604020202020204" pitchFamily="34" charset="0"/>
              </a:rPr>
              <a:t>™ units, so that you can maximize comfort and efficiency… </a:t>
            </a:r>
            <a:r>
              <a:rPr lang="en-US" sz="2400" b="1" i="1" dirty="0">
                <a:latin typeface="Arial" panose="020B0604020202020204" pitchFamily="34" charset="0"/>
              </a:rPr>
              <a:t>especially</a:t>
            </a:r>
            <a:r>
              <a:rPr lang="en-US" sz="2400" b="1" dirty="0">
                <a:latin typeface="Arial" panose="020B0604020202020204" pitchFamily="34" charset="0"/>
              </a:rPr>
              <a:t> at part load conditions!</a:t>
            </a:r>
          </a:p>
        </p:txBody>
      </p:sp>
      <p:pic>
        <p:nvPicPr>
          <p:cNvPr id="26" name="Picture 25"/>
          <p:cNvPicPr/>
          <p:nvPr/>
        </p:nvPicPr>
        <p:blipFill>
          <a:blip r:embed="rId5"/>
          <a:stretch>
            <a:fillRect/>
          </a:stretch>
        </p:blipFill>
        <p:spPr>
          <a:xfrm>
            <a:off x="9102436" y="1751690"/>
            <a:ext cx="3571358" cy="2781673"/>
          </a:xfrm>
          <a:prstGeom prst="rect">
            <a:avLst/>
          </a:prstGeom>
          <a:noFill/>
          <a:ln w="12700">
            <a:noFill/>
            <a:miter lim="800000"/>
            <a:headEnd/>
            <a:tailEnd/>
          </a:ln>
          <a:effectLst/>
        </p:spPr>
      </p:pic>
    </p:spTree>
    <p:extLst>
      <p:ext uri="{BB962C8B-B14F-4D97-AF65-F5344CB8AC3E}">
        <p14:creationId xmlns:p14="http://schemas.microsoft.com/office/powerpoint/2010/main" val="25137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033499" y="3171171"/>
            <a:ext cx="6804398" cy="2218556"/>
          </a:xfrm>
          <a:prstGeom prst="rect">
            <a:avLst/>
          </a:prstGeom>
        </p:spPr>
        <p:txBody>
          <a:bodyPr wrap="square">
            <a:spAutoFit/>
          </a:bodyPr>
          <a:lstStyle/>
          <a:p>
            <a:pPr>
              <a:spcAft>
                <a:spcPts val="1701"/>
              </a:spcAft>
            </a:pPr>
            <a:r>
              <a:rPr lang="fr-FR" sz="2400" b="1" dirty="0" err="1">
                <a:solidFill>
                  <a:schemeClr val="accent1"/>
                </a:solidFill>
                <a:cs typeface="Arial" panose="020B0604020202020204" pitchFamily="34" charset="0"/>
              </a:rPr>
              <a:t>Energy</a:t>
            </a:r>
            <a:r>
              <a:rPr lang="fr-FR" sz="2400" b="1" dirty="0">
                <a:solidFill>
                  <a:schemeClr val="accent1"/>
                </a:solidFill>
                <a:cs typeface="Arial" panose="020B0604020202020204" pitchFamily="34" charset="0"/>
              </a:rPr>
              <a:t> </a:t>
            </a:r>
            <a:r>
              <a:rPr lang="fr-FR" sz="2400" b="1" dirty="0" err="1">
                <a:solidFill>
                  <a:schemeClr val="accent1"/>
                </a:solidFill>
                <a:cs typeface="Arial" panose="020B0604020202020204" pitchFamily="34" charset="0"/>
              </a:rPr>
              <a:t>Recovery</a:t>
            </a:r>
            <a:r>
              <a:rPr lang="fr-FR" sz="2400" b="1" dirty="0">
                <a:solidFill>
                  <a:schemeClr val="accent1"/>
                </a:solidFill>
                <a:cs typeface="Arial" panose="020B0604020202020204" pitchFamily="34" charset="0"/>
              </a:rPr>
              <a:t> Module </a:t>
            </a:r>
            <a:r>
              <a:rPr lang="fr-FR" sz="2400" b="1" dirty="0">
                <a:solidFill>
                  <a:schemeClr val="accent2"/>
                </a:solidFill>
                <a:cs typeface="Arial" panose="020B0604020202020204" pitchFamily="34" charset="0"/>
              </a:rPr>
              <a:t>(ERM)</a:t>
            </a:r>
            <a:endParaRPr lang="fr-FR" sz="1400" b="1" dirty="0">
              <a:solidFill>
                <a:schemeClr val="accent2"/>
              </a:solidFill>
              <a:cs typeface="Arial" panose="020B0604020202020204" pitchFamily="34" charset="0"/>
            </a:endParaRPr>
          </a:p>
          <a:p>
            <a:r>
              <a:rPr lang="en-US" sz="2000" dirty="0"/>
              <a:t>Trane’s ERM utilizes the </a:t>
            </a:r>
            <a:r>
              <a:rPr lang="en-US" sz="2000" b="1" dirty="0"/>
              <a:t>enthalpy wheel</a:t>
            </a:r>
            <a:r>
              <a:rPr lang="en-US" sz="2000" dirty="0"/>
              <a:t>, thanks to its capability to transfer both heat and moisture. While the wheel rotates through the two air streams, it absorbs sensible heat and moisture from the hot, humid air stream and releases it into the cooler, drier air stream. </a:t>
            </a:r>
            <a:endParaRPr lang="fr-FR" sz="2000" dirty="0">
              <a:solidFill>
                <a:schemeClr val="accent1"/>
              </a:solidFill>
              <a:cs typeface="Arial" panose="020B0604020202020204" pitchFamily="34" charset="0"/>
            </a:endParaRPr>
          </a:p>
        </p:txBody>
      </p:sp>
      <p:sp>
        <p:nvSpPr>
          <p:cNvPr id="10" name="TextBox 9"/>
          <p:cNvSpPr txBox="1"/>
          <p:nvPr/>
        </p:nvSpPr>
        <p:spPr>
          <a:xfrm>
            <a:off x="5059742" y="443421"/>
            <a:ext cx="7423233" cy="790345"/>
          </a:xfrm>
          <a:prstGeom prst="rect">
            <a:avLst/>
          </a:prstGeom>
          <a:noFill/>
        </p:spPr>
        <p:txBody>
          <a:bodyPr wrap="square" rtlCol="0">
            <a:spAutoFit/>
          </a:bodyPr>
          <a:lstStyle/>
          <a:p>
            <a:pPr algn="r"/>
            <a:r>
              <a:rPr lang="fr-FR" sz="4536" dirty="0" err="1">
                <a:solidFill>
                  <a:schemeClr val="accent1"/>
                </a:solidFill>
              </a:rPr>
              <a:t>Energy</a:t>
            </a:r>
            <a:r>
              <a:rPr lang="fr-FR" sz="4536" dirty="0">
                <a:solidFill>
                  <a:schemeClr val="accent1"/>
                </a:solidFill>
              </a:rPr>
              <a:t> </a:t>
            </a:r>
            <a:r>
              <a:rPr lang="fr-FR" sz="4536" dirty="0" err="1">
                <a:solidFill>
                  <a:schemeClr val="accent1"/>
                </a:solidFill>
              </a:rPr>
              <a:t>Recovery</a:t>
            </a:r>
            <a:r>
              <a:rPr lang="fr-FR" sz="4536" dirty="0">
                <a:solidFill>
                  <a:schemeClr val="accent1"/>
                </a:solidFill>
              </a:rPr>
              <a:t> </a:t>
            </a:r>
            <a:r>
              <a:rPr lang="fr-FR" sz="4536" dirty="0" err="1">
                <a:solidFill>
                  <a:schemeClr val="accent1"/>
                </a:solidFill>
              </a:rPr>
              <a:t>Systems</a:t>
            </a:r>
            <a:endParaRPr lang="en-US" sz="4536" dirty="0">
              <a:solidFill>
                <a:schemeClr val="accent1"/>
              </a:solidFill>
            </a:endParaRPr>
          </a:p>
        </p:txBody>
      </p: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2626" y="2706942"/>
            <a:ext cx="3383279" cy="2464154"/>
          </a:xfrm>
          <a:prstGeom prst="rect">
            <a:avLst/>
          </a:prstGeom>
          <a:noFill/>
          <a:ln>
            <a:noFill/>
          </a:ln>
        </p:spPr>
      </p:pic>
      <p:sp>
        <p:nvSpPr>
          <p:cNvPr id="6" name="Rectangle 5"/>
          <p:cNvSpPr/>
          <p:nvPr/>
        </p:nvSpPr>
        <p:spPr>
          <a:xfrm>
            <a:off x="1033499" y="5635159"/>
            <a:ext cx="6804398" cy="1910779"/>
          </a:xfrm>
          <a:prstGeom prst="rect">
            <a:avLst/>
          </a:prstGeom>
        </p:spPr>
        <p:txBody>
          <a:bodyPr wrap="square">
            <a:spAutoFit/>
          </a:bodyPr>
          <a:lstStyle/>
          <a:p>
            <a:pPr>
              <a:spcAft>
                <a:spcPts val="1701"/>
              </a:spcAft>
            </a:pPr>
            <a:r>
              <a:rPr lang="fr-FR" sz="2400" b="1" dirty="0" err="1">
                <a:solidFill>
                  <a:schemeClr val="accent1"/>
                </a:solidFill>
                <a:cs typeface="Arial" panose="020B0604020202020204" pitchFamily="34" charset="0"/>
              </a:rPr>
              <a:t>Energy</a:t>
            </a:r>
            <a:r>
              <a:rPr lang="fr-FR" sz="2400" b="1" dirty="0">
                <a:solidFill>
                  <a:schemeClr val="accent1"/>
                </a:solidFill>
                <a:cs typeface="Arial" panose="020B0604020202020204" pitchFamily="34" charset="0"/>
              </a:rPr>
              <a:t> </a:t>
            </a:r>
            <a:r>
              <a:rPr lang="fr-FR" sz="2400" b="1" dirty="0" err="1">
                <a:solidFill>
                  <a:schemeClr val="accent1"/>
                </a:solidFill>
                <a:cs typeface="Arial" panose="020B0604020202020204" pitchFamily="34" charset="0"/>
              </a:rPr>
              <a:t>Recovery</a:t>
            </a:r>
            <a:r>
              <a:rPr lang="fr-FR" sz="2400" b="1" dirty="0">
                <a:solidFill>
                  <a:schemeClr val="accent1"/>
                </a:solidFill>
                <a:cs typeface="Arial" panose="020B0604020202020204" pitchFamily="34" charset="0"/>
              </a:rPr>
              <a:t> Circuit </a:t>
            </a:r>
            <a:r>
              <a:rPr lang="fr-FR" sz="2400" b="1" dirty="0">
                <a:solidFill>
                  <a:schemeClr val="accent2"/>
                </a:solidFill>
                <a:cs typeface="Arial" panose="020B0604020202020204" pitchFamily="34" charset="0"/>
              </a:rPr>
              <a:t>(ERC)</a:t>
            </a:r>
            <a:endParaRPr lang="fr-FR" sz="1400" b="1" dirty="0">
              <a:solidFill>
                <a:schemeClr val="accent2"/>
              </a:solidFill>
              <a:cs typeface="Arial" panose="020B0604020202020204" pitchFamily="34" charset="0"/>
            </a:endParaRPr>
          </a:p>
          <a:p>
            <a:r>
              <a:rPr lang="en-US" sz="2000" dirty="0"/>
              <a:t>Trane’s ERC consists of an </a:t>
            </a:r>
            <a:r>
              <a:rPr lang="en-US" sz="2000" b="1" dirty="0"/>
              <a:t>additional refrigeration circuit</a:t>
            </a:r>
            <a:r>
              <a:rPr lang="en-US" sz="2000" dirty="0"/>
              <a:t>, which recovers energy from the exhaust air to pre-heat, or pre-cool the fresh air. The result is a reduction of compressor’s shaft work required to heat or cool the building. </a:t>
            </a:r>
            <a:endParaRPr lang="fr-FR" sz="2000" dirty="0">
              <a:solidFill>
                <a:schemeClr val="accent1"/>
              </a:solidFill>
              <a:cs typeface="Arial" panose="020B0604020202020204" pitchFamily="34" charset="0"/>
            </a:endParaRPr>
          </a:p>
        </p:txBody>
      </p:sp>
      <p:grpSp>
        <p:nvGrpSpPr>
          <p:cNvPr id="15" name="Group 14"/>
          <p:cNvGrpSpPr/>
          <p:nvPr/>
        </p:nvGrpSpPr>
        <p:grpSpPr>
          <a:xfrm>
            <a:off x="8978513" y="5679440"/>
            <a:ext cx="3540395" cy="2485533"/>
            <a:chOff x="8978513" y="5672907"/>
            <a:chExt cx="3540395" cy="2485533"/>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8513" y="5672907"/>
              <a:ext cx="3504462" cy="2107396"/>
            </a:xfrm>
            <a:prstGeom prst="rect">
              <a:avLst/>
            </a:prstGeom>
          </p:spPr>
        </p:pic>
        <p:sp>
          <p:nvSpPr>
            <p:cNvPr id="4" name="Rectangle 3"/>
            <p:cNvSpPr/>
            <p:nvPr/>
          </p:nvSpPr>
          <p:spPr>
            <a:xfrm>
              <a:off x="11292840" y="7582494"/>
              <a:ext cx="236249" cy="547483"/>
            </a:xfrm>
            <a:prstGeom prst="rect">
              <a:avLst/>
            </a:prstGeom>
            <a:solidFill>
              <a:srgbClr val="8E2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1647170" y="6953612"/>
              <a:ext cx="871738" cy="438078"/>
            </a:xfrm>
            <a:prstGeom prst="rightArrow">
              <a:avLst>
                <a:gd name="adj1" fmla="val 50000"/>
                <a:gd name="adj2" fmla="val 37302"/>
              </a:avLst>
            </a:prstGeom>
            <a:solidFill>
              <a:srgbClr val="3D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H="1">
              <a:off x="11461143" y="6095416"/>
              <a:ext cx="1057765" cy="517852"/>
            </a:xfrm>
            <a:prstGeom prst="rightArrow">
              <a:avLst>
                <a:gd name="adj1" fmla="val 50000"/>
                <a:gd name="adj2" fmla="val 0"/>
              </a:avLst>
            </a:prstGeom>
            <a:solidFill>
              <a:srgbClr val="32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10617366" y="6470336"/>
              <a:ext cx="596651" cy="595079"/>
            </a:xfrm>
            <a:prstGeom prst="rightArrow">
              <a:avLst>
                <a:gd name="adj1" fmla="val 50000"/>
                <a:gd name="adj2" fmla="val 33887"/>
              </a:avLst>
            </a:prstGeom>
            <a:solidFill>
              <a:srgbClr val="D82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292840" y="5905232"/>
              <a:ext cx="117123" cy="692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202268" y="6633746"/>
              <a:ext cx="329986" cy="955719"/>
            </a:xfrm>
            <a:custGeom>
              <a:avLst/>
              <a:gdLst>
                <a:gd name="connsiteX0" fmla="*/ 90397 w 448508"/>
                <a:gd name="connsiteY0" fmla="*/ 949168 h 952645"/>
                <a:gd name="connsiteX1" fmla="*/ 107781 w 448508"/>
                <a:gd name="connsiteY1" fmla="*/ 479799 h 952645"/>
                <a:gd name="connsiteX2" fmla="*/ 6954 w 448508"/>
                <a:gd name="connsiteY2" fmla="*/ 292052 h 952645"/>
                <a:gd name="connsiteX3" fmla="*/ 0 w 448508"/>
                <a:gd name="connsiteY3" fmla="*/ 0 h 952645"/>
                <a:gd name="connsiteX4" fmla="*/ 319866 w 448508"/>
                <a:gd name="connsiteY4" fmla="*/ 441554 h 952645"/>
                <a:gd name="connsiteX5" fmla="*/ 445031 w 448508"/>
                <a:gd name="connsiteY5" fmla="*/ 431124 h 952645"/>
                <a:gd name="connsiteX6" fmla="*/ 448508 w 448508"/>
                <a:gd name="connsiteY6" fmla="*/ 646686 h 952645"/>
                <a:gd name="connsiteX7" fmla="*/ 323343 w 448508"/>
                <a:gd name="connsiteY7" fmla="*/ 646686 h 952645"/>
                <a:gd name="connsiteX8" fmla="*/ 326820 w 448508"/>
                <a:gd name="connsiteY8" fmla="*/ 952645 h 952645"/>
                <a:gd name="connsiteX9" fmla="*/ 90397 w 448508"/>
                <a:gd name="connsiteY9" fmla="*/ 949168 h 952645"/>
                <a:gd name="connsiteX0" fmla="*/ 90397 w 448508"/>
                <a:gd name="connsiteY0" fmla="*/ 949168 h 952645"/>
                <a:gd name="connsiteX1" fmla="*/ 107781 w 448508"/>
                <a:gd name="connsiteY1" fmla="*/ 479799 h 952645"/>
                <a:gd name="connsiteX2" fmla="*/ 6954 w 448508"/>
                <a:gd name="connsiteY2" fmla="*/ 292052 h 952645"/>
                <a:gd name="connsiteX3" fmla="*/ 0 w 448508"/>
                <a:gd name="connsiteY3" fmla="*/ 0 h 952645"/>
                <a:gd name="connsiteX4" fmla="*/ 319866 w 448508"/>
                <a:gd name="connsiteY4" fmla="*/ 441554 h 952645"/>
                <a:gd name="connsiteX5" fmla="*/ 334965 w 448508"/>
                <a:gd name="connsiteY5" fmla="*/ 439591 h 952645"/>
                <a:gd name="connsiteX6" fmla="*/ 448508 w 448508"/>
                <a:gd name="connsiteY6" fmla="*/ 646686 h 952645"/>
                <a:gd name="connsiteX7" fmla="*/ 323343 w 448508"/>
                <a:gd name="connsiteY7" fmla="*/ 646686 h 952645"/>
                <a:gd name="connsiteX8" fmla="*/ 326820 w 448508"/>
                <a:gd name="connsiteY8" fmla="*/ 952645 h 952645"/>
                <a:gd name="connsiteX9" fmla="*/ 90397 w 448508"/>
                <a:gd name="connsiteY9" fmla="*/ 949168 h 952645"/>
                <a:gd name="connsiteX0" fmla="*/ 90397 w 334965"/>
                <a:gd name="connsiteY0" fmla="*/ 949168 h 952645"/>
                <a:gd name="connsiteX1" fmla="*/ 107781 w 334965"/>
                <a:gd name="connsiteY1" fmla="*/ 479799 h 952645"/>
                <a:gd name="connsiteX2" fmla="*/ 6954 w 334965"/>
                <a:gd name="connsiteY2" fmla="*/ 292052 h 952645"/>
                <a:gd name="connsiteX3" fmla="*/ 0 w 334965"/>
                <a:gd name="connsiteY3" fmla="*/ 0 h 952645"/>
                <a:gd name="connsiteX4" fmla="*/ 319866 w 334965"/>
                <a:gd name="connsiteY4" fmla="*/ 441554 h 952645"/>
                <a:gd name="connsiteX5" fmla="*/ 334965 w 334965"/>
                <a:gd name="connsiteY5" fmla="*/ 439591 h 952645"/>
                <a:gd name="connsiteX6" fmla="*/ 334208 w 334965"/>
                <a:gd name="connsiteY6" fmla="*/ 655153 h 952645"/>
                <a:gd name="connsiteX7" fmla="*/ 323343 w 334965"/>
                <a:gd name="connsiteY7" fmla="*/ 646686 h 952645"/>
                <a:gd name="connsiteX8" fmla="*/ 326820 w 334965"/>
                <a:gd name="connsiteY8" fmla="*/ 952645 h 952645"/>
                <a:gd name="connsiteX9" fmla="*/ 90397 w 334965"/>
                <a:gd name="connsiteY9" fmla="*/ 949168 h 952645"/>
                <a:gd name="connsiteX0" fmla="*/ 90397 w 334213"/>
                <a:gd name="connsiteY0" fmla="*/ 949168 h 952645"/>
                <a:gd name="connsiteX1" fmla="*/ 107781 w 334213"/>
                <a:gd name="connsiteY1" fmla="*/ 479799 h 952645"/>
                <a:gd name="connsiteX2" fmla="*/ 6954 w 334213"/>
                <a:gd name="connsiteY2" fmla="*/ 292052 h 952645"/>
                <a:gd name="connsiteX3" fmla="*/ 0 w 334213"/>
                <a:gd name="connsiteY3" fmla="*/ 0 h 952645"/>
                <a:gd name="connsiteX4" fmla="*/ 319866 w 334213"/>
                <a:gd name="connsiteY4" fmla="*/ 441554 h 952645"/>
                <a:gd name="connsiteX5" fmla="*/ 326498 w 334213"/>
                <a:gd name="connsiteY5" fmla="*/ 439591 h 952645"/>
                <a:gd name="connsiteX6" fmla="*/ 334208 w 334213"/>
                <a:gd name="connsiteY6" fmla="*/ 655153 h 952645"/>
                <a:gd name="connsiteX7" fmla="*/ 323343 w 334213"/>
                <a:gd name="connsiteY7" fmla="*/ 646686 h 952645"/>
                <a:gd name="connsiteX8" fmla="*/ 326820 w 334213"/>
                <a:gd name="connsiteY8" fmla="*/ 952645 h 952645"/>
                <a:gd name="connsiteX9" fmla="*/ 90397 w 334213"/>
                <a:gd name="connsiteY9" fmla="*/ 949168 h 952645"/>
                <a:gd name="connsiteX0" fmla="*/ 90397 w 334213"/>
                <a:gd name="connsiteY0" fmla="*/ 949168 h 955719"/>
                <a:gd name="connsiteX1" fmla="*/ 107781 w 334213"/>
                <a:gd name="connsiteY1" fmla="*/ 479799 h 955719"/>
                <a:gd name="connsiteX2" fmla="*/ 6954 w 334213"/>
                <a:gd name="connsiteY2" fmla="*/ 292052 h 955719"/>
                <a:gd name="connsiteX3" fmla="*/ 0 w 334213"/>
                <a:gd name="connsiteY3" fmla="*/ 0 h 955719"/>
                <a:gd name="connsiteX4" fmla="*/ 319866 w 334213"/>
                <a:gd name="connsiteY4" fmla="*/ 441554 h 955719"/>
                <a:gd name="connsiteX5" fmla="*/ 326498 w 334213"/>
                <a:gd name="connsiteY5" fmla="*/ 439591 h 955719"/>
                <a:gd name="connsiteX6" fmla="*/ 334208 w 334213"/>
                <a:gd name="connsiteY6" fmla="*/ 655153 h 955719"/>
                <a:gd name="connsiteX7" fmla="*/ 323343 w 334213"/>
                <a:gd name="connsiteY7" fmla="*/ 955719 h 955719"/>
                <a:gd name="connsiteX8" fmla="*/ 326820 w 334213"/>
                <a:gd name="connsiteY8" fmla="*/ 952645 h 955719"/>
                <a:gd name="connsiteX9" fmla="*/ 90397 w 334213"/>
                <a:gd name="connsiteY9" fmla="*/ 949168 h 955719"/>
                <a:gd name="connsiteX0" fmla="*/ 90397 w 329986"/>
                <a:gd name="connsiteY0" fmla="*/ 949168 h 955719"/>
                <a:gd name="connsiteX1" fmla="*/ 107781 w 329986"/>
                <a:gd name="connsiteY1" fmla="*/ 479799 h 955719"/>
                <a:gd name="connsiteX2" fmla="*/ 6954 w 329986"/>
                <a:gd name="connsiteY2" fmla="*/ 292052 h 955719"/>
                <a:gd name="connsiteX3" fmla="*/ 0 w 329986"/>
                <a:gd name="connsiteY3" fmla="*/ 0 h 955719"/>
                <a:gd name="connsiteX4" fmla="*/ 319866 w 329986"/>
                <a:gd name="connsiteY4" fmla="*/ 441554 h 955719"/>
                <a:gd name="connsiteX5" fmla="*/ 326498 w 329986"/>
                <a:gd name="connsiteY5" fmla="*/ 439591 h 955719"/>
                <a:gd name="connsiteX6" fmla="*/ 329975 w 329986"/>
                <a:gd name="connsiteY6" fmla="*/ 655153 h 955719"/>
                <a:gd name="connsiteX7" fmla="*/ 323343 w 329986"/>
                <a:gd name="connsiteY7" fmla="*/ 955719 h 955719"/>
                <a:gd name="connsiteX8" fmla="*/ 326820 w 329986"/>
                <a:gd name="connsiteY8" fmla="*/ 952645 h 955719"/>
                <a:gd name="connsiteX9" fmla="*/ 90397 w 329986"/>
                <a:gd name="connsiteY9" fmla="*/ 949168 h 95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986" h="955719">
                  <a:moveTo>
                    <a:pt x="90397" y="949168"/>
                  </a:moveTo>
                  <a:lnTo>
                    <a:pt x="107781" y="479799"/>
                  </a:lnTo>
                  <a:lnTo>
                    <a:pt x="6954" y="292052"/>
                  </a:lnTo>
                  <a:lnTo>
                    <a:pt x="0" y="0"/>
                  </a:lnTo>
                  <a:lnTo>
                    <a:pt x="319866" y="441554"/>
                  </a:lnTo>
                  <a:lnTo>
                    <a:pt x="326498" y="439591"/>
                  </a:lnTo>
                  <a:cubicBezTo>
                    <a:pt x="326246" y="511445"/>
                    <a:pt x="330227" y="583299"/>
                    <a:pt x="329975" y="655153"/>
                  </a:cubicBezTo>
                  <a:lnTo>
                    <a:pt x="323343" y="955719"/>
                  </a:lnTo>
                  <a:lnTo>
                    <a:pt x="326820" y="952645"/>
                  </a:lnTo>
                  <a:lnTo>
                    <a:pt x="90397" y="949168"/>
                  </a:lnTo>
                  <a:close/>
                </a:path>
              </a:pathLst>
            </a:custGeom>
            <a:gradFill flip="none" rotWithShape="1">
              <a:gsLst>
                <a:gs pos="28000">
                  <a:srgbClr val="D8242F"/>
                </a:gs>
                <a:gs pos="70000">
                  <a:srgbClr val="8E216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562913" y="6225606"/>
              <a:ext cx="955995" cy="246221"/>
            </a:xfrm>
            <a:prstGeom prst="rect">
              <a:avLst/>
            </a:prstGeom>
            <a:noFill/>
          </p:spPr>
          <p:txBody>
            <a:bodyPr wrap="square" rtlCol="0">
              <a:spAutoFit/>
            </a:bodyPr>
            <a:lstStyle/>
            <a:p>
              <a:pPr algn="r"/>
              <a:r>
                <a:rPr lang="en-US" sz="1000" b="1" dirty="0">
                  <a:solidFill>
                    <a:schemeClr val="bg1"/>
                  </a:solidFill>
                  <a:latin typeface="Arial" panose="020B0604020202020204" pitchFamily="34" charset="0"/>
                  <a:cs typeface="Arial" panose="020B0604020202020204" pitchFamily="34" charset="0"/>
                </a:rPr>
                <a:t>Outside air</a:t>
              </a:r>
            </a:p>
          </p:txBody>
        </p:sp>
        <p:sp>
          <p:nvSpPr>
            <p:cNvPr id="17" name="TextBox 16"/>
            <p:cNvSpPr txBox="1"/>
            <p:nvPr/>
          </p:nvSpPr>
          <p:spPr>
            <a:xfrm>
              <a:off x="11544946" y="7049540"/>
              <a:ext cx="955995" cy="246221"/>
            </a:xfrm>
            <a:prstGeom prst="rect">
              <a:avLst/>
            </a:prstGeom>
            <a:noFill/>
          </p:spPr>
          <p:txBody>
            <a:bodyPr wrap="square" rtlCol="0">
              <a:spAutoFit/>
            </a:bodyPr>
            <a:lstStyle/>
            <a:p>
              <a:pPr algn="r"/>
              <a:r>
                <a:rPr lang="en-US" sz="1000" b="1" dirty="0">
                  <a:solidFill>
                    <a:schemeClr val="bg1"/>
                  </a:solidFill>
                  <a:latin typeface="Arial" panose="020B0604020202020204" pitchFamily="34" charset="0"/>
                  <a:cs typeface="Arial" panose="020B0604020202020204" pitchFamily="34" charset="0"/>
                </a:rPr>
                <a:t>Exhaust air</a:t>
              </a:r>
            </a:p>
          </p:txBody>
        </p:sp>
        <p:sp>
          <p:nvSpPr>
            <p:cNvPr id="8" name="Freeform 7"/>
            <p:cNvSpPr/>
            <p:nvPr/>
          </p:nvSpPr>
          <p:spPr>
            <a:xfrm>
              <a:off x="11187418" y="6218572"/>
              <a:ext cx="285098" cy="700270"/>
            </a:xfrm>
            <a:custGeom>
              <a:avLst/>
              <a:gdLst>
                <a:gd name="connsiteX0" fmla="*/ 250330 w 260761"/>
                <a:gd name="connsiteY0" fmla="*/ 0 h 691884"/>
                <a:gd name="connsiteX1" fmla="*/ 0 w 260761"/>
                <a:gd name="connsiteY1" fmla="*/ 396356 h 691884"/>
                <a:gd name="connsiteX2" fmla="*/ 3477 w 260761"/>
                <a:gd name="connsiteY2" fmla="*/ 691884 h 691884"/>
                <a:gd name="connsiteX3" fmla="*/ 260761 w 260761"/>
                <a:gd name="connsiteY3" fmla="*/ 264237 h 691884"/>
                <a:gd name="connsiteX4" fmla="*/ 250330 w 260761"/>
                <a:gd name="connsiteY4" fmla="*/ 0 h 691884"/>
                <a:gd name="connsiteX0" fmla="*/ 250330 w 260761"/>
                <a:gd name="connsiteY0" fmla="*/ 0 h 724246"/>
                <a:gd name="connsiteX1" fmla="*/ 0 w 260761"/>
                <a:gd name="connsiteY1" fmla="*/ 396356 h 724246"/>
                <a:gd name="connsiteX2" fmla="*/ 12790 w 260761"/>
                <a:gd name="connsiteY2" fmla="*/ 724246 h 724246"/>
                <a:gd name="connsiteX3" fmla="*/ 260761 w 260761"/>
                <a:gd name="connsiteY3" fmla="*/ 264237 h 724246"/>
                <a:gd name="connsiteX4" fmla="*/ 250330 w 260761"/>
                <a:gd name="connsiteY4" fmla="*/ 0 h 724246"/>
                <a:gd name="connsiteX0" fmla="*/ 244121 w 254552"/>
                <a:gd name="connsiteY0" fmla="*/ 0 h 724246"/>
                <a:gd name="connsiteX1" fmla="*/ 0 w 254552"/>
                <a:gd name="connsiteY1" fmla="*/ 414335 h 724246"/>
                <a:gd name="connsiteX2" fmla="*/ 6581 w 254552"/>
                <a:gd name="connsiteY2" fmla="*/ 724246 h 724246"/>
                <a:gd name="connsiteX3" fmla="*/ 254552 w 254552"/>
                <a:gd name="connsiteY3" fmla="*/ 264237 h 724246"/>
                <a:gd name="connsiteX4" fmla="*/ 244121 w 254552"/>
                <a:gd name="connsiteY4" fmla="*/ 0 h 72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52" h="724246">
                  <a:moveTo>
                    <a:pt x="244121" y="0"/>
                  </a:moveTo>
                  <a:lnTo>
                    <a:pt x="0" y="414335"/>
                  </a:lnTo>
                  <a:lnTo>
                    <a:pt x="6581" y="724246"/>
                  </a:lnTo>
                  <a:lnTo>
                    <a:pt x="254552" y="264237"/>
                  </a:lnTo>
                  <a:lnTo>
                    <a:pt x="244121" y="0"/>
                  </a:lnTo>
                  <a:close/>
                </a:path>
              </a:pathLst>
            </a:custGeom>
            <a:gradFill flip="none" rotWithShape="1">
              <a:gsLst>
                <a:gs pos="18000">
                  <a:srgbClr val="D8242F"/>
                </a:gs>
                <a:gs pos="31000">
                  <a:srgbClr val="FF7C80"/>
                </a:gs>
                <a:gs pos="42000">
                  <a:srgbClr val="FFCC66"/>
                </a:gs>
                <a:gs pos="100000">
                  <a:srgbClr val="329FC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1304415" y="7059266"/>
              <a:ext cx="349616" cy="471670"/>
            </a:xfrm>
            <a:custGeom>
              <a:avLst/>
              <a:gdLst>
                <a:gd name="connsiteX0" fmla="*/ 250330 w 260761"/>
                <a:gd name="connsiteY0" fmla="*/ 0 h 691884"/>
                <a:gd name="connsiteX1" fmla="*/ 0 w 260761"/>
                <a:gd name="connsiteY1" fmla="*/ 396356 h 691884"/>
                <a:gd name="connsiteX2" fmla="*/ 3477 w 260761"/>
                <a:gd name="connsiteY2" fmla="*/ 691884 h 691884"/>
                <a:gd name="connsiteX3" fmla="*/ 260761 w 260761"/>
                <a:gd name="connsiteY3" fmla="*/ 264237 h 691884"/>
                <a:gd name="connsiteX4" fmla="*/ 250330 w 260761"/>
                <a:gd name="connsiteY4" fmla="*/ 0 h 691884"/>
                <a:gd name="connsiteX0" fmla="*/ 250330 w 260761"/>
                <a:gd name="connsiteY0" fmla="*/ 0 h 724246"/>
                <a:gd name="connsiteX1" fmla="*/ 0 w 260761"/>
                <a:gd name="connsiteY1" fmla="*/ 396356 h 724246"/>
                <a:gd name="connsiteX2" fmla="*/ 12790 w 260761"/>
                <a:gd name="connsiteY2" fmla="*/ 724246 h 724246"/>
                <a:gd name="connsiteX3" fmla="*/ 260761 w 260761"/>
                <a:gd name="connsiteY3" fmla="*/ 264237 h 724246"/>
                <a:gd name="connsiteX4" fmla="*/ 250330 w 260761"/>
                <a:gd name="connsiteY4" fmla="*/ 0 h 724246"/>
                <a:gd name="connsiteX0" fmla="*/ 244121 w 254552"/>
                <a:gd name="connsiteY0" fmla="*/ 0 h 724246"/>
                <a:gd name="connsiteX1" fmla="*/ 0 w 254552"/>
                <a:gd name="connsiteY1" fmla="*/ 414335 h 724246"/>
                <a:gd name="connsiteX2" fmla="*/ 6581 w 254552"/>
                <a:gd name="connsiteY2" fmla="*/ 724246 h 724246"/>
                <a:gd name="connsiteX3" fmla="*/ 254552 w 254552"/>
                <a:gd name="connsiteY3" fmla="*/ 264237 h 724246"/>
                <a:gd name="connsiteX4" fmla="*/ 244121 w 254552"/>
                <a:gd name="connsiteY4" fmla="*/ 0 h 724246"/>
                <a:gd name="connsiteX0" fmla="*/ 297038 w 307469"/>
                <a:gd name="connsiteY0" fmla="*/ 0 h 724246"/>
                <a:gd name="connsiteX1" fmla="*/ 0 w 307469"/>
                <a:gd name="connsiteY1" fmla="*/ 353040 h 724246"/>
                <a:gd name="connsiteX2" fmla="*/ 59498 w 307469"/>
                <a:gd name="connsiteY2" fmla="*/ 724246 h 724246"/>
                <a:gd name="connsiteX3" fmla="*/ 307469 w 307469"/>
                <a:gd name="connsiteY3" fmla="*/ 264237 h 724246"/>
                <a:gd name="connsiteX4" fmla="*/ 297038 w 307469"/>
                <a:gd name="connsiteY4" fmla="*/ 0 h 724246"/>
                <a:gd name="connsiteX0" fmla="*/ 312157 w 312157"/>
                <a:gd name="connsiteY0" fmla="*/ 0 h 724246"/>
                <a:gd name="connsiteX1" fmla="*/ 0 w 312157"/>
                <a:gd name="connsiteY1" fmla="*/ 353040 h 724246"/>
                <a:gd name="connsiteX2" fmla="*/ 59498 w 312157"/>
                <a:gd name="connsiteY2" fmla="*/ 724246 h 724246"/>
                <a:gd name="connsiteX3" fmla="*/ 307469 w 312157"/>
                <a:gd name="connsiteY3" fmla="*/ 264237 h 724246"/>
                <a:gd name="connsiteX4" fmla="*/ 312157 w 312157"/>
                <a:gd name="connsiteY4" fmla="*/ 0 h 724246"/>
                <a:gd name="connsiteX0" fmla="*/ 312157 w 312157"/>
                <a:gd name="connsiteY0" fmla="*/ 0 h 487819"/>
                <a:gd name="connsiteX1" fmla="*/ 0 w 312157"/>
                <a:gd name="connsiteY1" fmla="*/ 353040 h 487819"/>
                <a:gd name="connsiteX2" fmla="*/ 195570 w 312157"/>
                <a:gd name="connsiteY2" fmla="*/ 487819 h 487819"/>
                <a:gd name="connsiteX3" fmla="*/ 307469 w 312157"/>
                <a:gd name="connsiteY3" fmla="*/ 264237 h 487819"/>
                <a:gd name="connsiteX4" fmla="*/ 312157 w 312157"/>
                <a:gd name="connsiteY4" fmla="*/ 0 h 487819"/>
                <a:gd name="connsiteX0" fmla="*/ 312157 w 312157"/>
                <a:gd name="connsiteY0" fmla="*/ 0 h 487819"/>
                <a:gd name="connsiteX1" fmla="*/ 0 w 312157"/>
                <a:gd name="connsiteY1" fmla="*/ 353040 h 487819"/>
                <a:gd name="connsiteX2" fmla="*/ 195570 w 312157"/>
                <a:gd name="connsiteY2" fmla="*/ 487819 h 487819"/>
                <a:gd name="connsiteX3" fmla="*/ 311249 w 312157"/>
                <a:gd name="connsiteY3" fmla="*/ 220455 h 487819"/>
                <a:gd name="connsiteX4" fmla="*/ 312157 w 312157"/>
                <a:gd name="connsiteY4" fmla="*/ 0 h 48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57" h="487819">
                  <a:moveTo>
                    <a:pt x="312157" y="0"/>
                  </a:moveTo>
                  <a:lnTo>
                    <a:pt x="0" y="353040"/>
                  </a:lnTo>
                  <a:lnTo>
                    <a:pt x="195570" y="487819"/>
                  </a:lnTo>
                  <a:lnTo>
                    <a:pt x="311249" y="220455"/>
                  </a:lnTo>
                  <a:cubicBezTo>
                    <a:pt x="312812" y="132376"/>
                    <a:pt x="310594" y="88079"/>
                    <a:pt x="312157" y="0"/>
                  </a:cubicBezTo>
                  <a:close/>
                </a:path>
              </a:pathLst>
            </a:custGeom>
            <a:gradFill flip="none" rotWithShape="1">
              <a:gsLst>
                <a:gs pos="36000">
                  <a:srgbClr val="8E2162"/>
                </a:gs>
                <a:gs pos="81000">
                  <a:srgbClr val="3D6DA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0974639" y="7603990"/>
              <a:ext cx="862679"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Extract air</a:t>
              </a:r>
            </a:p>
          </p:txBody>
        </p:sp>
      </p:grpSp>
      <p:sp>
        <p:nvSpPr>
          <p:cNvPr id="16" name="TextBox 15"/>
          <p:cNvSpPr txBox="1"/>
          <p:nvPr/>
        </p:nvSpPr>
        <p:spPr>
          <a:xfrm>
            <a:off x="658719" y="1767130"/>
            <a:ext cx="7959501" cy="892552"/>
          </a:xfrm>
          <a:prstGeom prst="rect">
            <a:avLst/>
          </a:prstGeom>
          <a:noFill/>
        </p:spPr>
        <p:txBody>
          <a:bodyPr wrap="square" rtlCol="0">
            <a:spAutoFit/>
          </a:bodyPr>
          <a:lstStyle/>
          <a:p>
            <a:r>
              <a:rPr lang="en-US" b="1" i="1" dirty="0"/>
              <a:t>Two alternative energy recovery systems are offered with free-cooling capability and integrated exhaust fan</a:t>
            </a:r>
          </a:p>
        </p:txBody>
      </p:sp>
    </p:spTree>
    <p:extLst>
      <p:ext uri="{BB962C8B-B14F-4D97-AF65-F5344CB8AC3E}">
        <p14:creationId xmlns:p14="http://schemas.microsoft.com/office/powerpoint/2010/main" val="3589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6548" y="1872727"/>
            <a:ext cx="11207056" cy="646331"/>
          </a:xfrm>
        </p:spPr>
        <p:txBody>
          <a:bodyPr/>
          <a:lstStyle/>
          <a:p>
            <a:r>
              <a:rPr lang="en-US" dirty="0"/>
              <a:t>Agenda</a:t>
            </a:r>
          </a:p>
        </p:txBody>
      </p:sp>
      <p:sp>
        <p:nvSpPr>
          <p:cNvPr id="3" name="Content Placeholder 2"/>
          <p:cNvSpPr>
            <a:spLocks noGrp="1"/>
          </p:cNvSpPr>
          <p:nvPr>
            <p:ph sz="half" idx="2"/>
          </p:nvPr>
        </p:nvSpPr>
        <p:spPr>
          <a:xfrm>
            <a:off x="1777455" y="2730072"/>
            <a:ext cx="5522317" cy="5503824"/>
          </a:xfrm>
        </p:spPr>
        <p:txBody>
          <a:bodyPr/>
          <a:lstStyle/>
          <a:p>
            <a:r>
              <a:rPr lang="fr-FR" sz="3200" dirty="0">
                <a:solidFill>
                  <a:schemeClr val="tx1">
                    <a:lumMod val="60000"/>
                    <a:lumOff val="40000"/>
                  </a:schemeClr>
                </a:solidFill>
              </a:rPr>
              <a:t>The </a:t>
            </a:r>
            <a:r>
              <a:rPr lang="fr-FR" sz="3200" dirty="0" err="1">
                <a:solidFill>
                  <a:schemeClr val="tx1">
                    <a:lumMod val="60000"/>
                    <a:lumOff val="40000"/>
                  </a:schemeClr>
                </a:solidFill>
              </a:rPr>
              <a:t>Airfinity</a:t>
            </a:r>
            <a:r>
              <a:rPr lang="fr-FR" sz="3200" dirty="0">
                <a:solidFill>
                  <a:schemeClr val="tx1">
                    <a:lumMod val="60000"/>
                    <a:lumOff val="40000"/>
                  </a:schemeClr>
                </a:solidFill>
              </a:rPr>
              <a:t>™ </a:t>
            </a:r>
            <a:r>
              <a:rPr lang="fr-FR" sz="3200" dirty="0" err="1">
                <a:solidFill>
                  <a:schemeClr val="tx1">
                    <a:lumMod val="60000"/>
                    <a:lumOff val="40000"/>
                  </a:schemeClr>
                </a:solidFill>
              </a:rPr>
              <a:t>Advantage</a:t>
            </a:r>
            <a:endParaRPr lang="fr-FR" sz="3200" dirty="0">
              <a:solidFill>
                <a:schemeClr val="tx1">
                  <a:lumMod val="60000"/>
                  <a:lumOff val="40000"/>
                </a:schemeClr>
              </a:solidFill>
            </a:endParaRPr>
          </a:p>
          <a:p>
            <a:r>
              <a:rPr lang="fr-FR" sz="3200" dirty="0">
                <a:solidFill>
                  <a:schemeClr val="tx1">
                    <a:lumMod val="60000"/>
                    <a:lumOff val="40000"/>
                  </a:schemeClr>
                </a:solidFill>
              </a:rPr>
              <a:t>Product Range</a:t>
            </a:r>
          </a:p>
          <a:p>
            <a:r>
              <a:rPr lang="fr-FR" sz="3200" dirty="0">
                <a:solidFill>
                  <a:schemeClr val="tx1">
                    <a:lumMod val="60000"/>
                    <a:lumOff val="40000"/>
                  </a:schemeClr>
                </a:solidFill>
              </a:rPr>
              <a:t>Product </a:t>
            </a:r>
            <a:r>
              <a:rPr lang="fr-FR" sz="3200" dirty="0" err="1">
                <a:solidFill>
                  <a:schemeClr val="tx1">
                    <a:lumMod val="60000"/>
                    <a:lumOff val="40000"/>
                  </a:schemeClr>
                </a:solidFill>
              </a:rPr>
              <a:t>Features</a:t>
            </a:r>
            <a:endParaRPr lang="fr-FR" sz="3200" dirty="0">
              <a:solidFill>
                <a:schemeClr val="tx1">
                  <a:lumMod val="60000"/>
                  <a:lumOff val="40000"/>
                </a:schemeClr>
              </a:solidFill>
            </a:endParaRPr>
          </a:p>
          <a:p>
            <a:r>
              <a:rPr lang="fr-FR" sz="3200" dirty="0" err="1">
                <a:solidFill>
                  <a:schemeClr val="tx1">
                    <a:lumMod val="60000"/>
                    <a:lumOff val="40000"/>
                  </a:schemeClr>
                </a:solidFill>
              </a:rPr>
              <a:t>Energy</a:t>
            </a:r>
            <a:r>
              <a:rPr lang="fr-FR" sz="3200" dirty="0">
                <a:solidFill>
                  <a:schemeClr val="tx1">
                    <a:lumMod val="60000"/>
                    <a:lumOff val="40000"/>
                  </a:schemeClr>
                </a:solidFill>
              </a:rPr>
              <a:t> </a:t>
            </a:r>
            <a:r>
              <a:rPr lang="fr-FR" sz="3200" dirty="0" err="1">
                <a:solidFill>
                  <a:schemeClr val="tx1">
                    <a:lumMod val="60000"/>
                    <a:lumOff val="40000"/>
                  </a:schemeClr>
                </a:solidFill>
              </a:rPr>
              <a:t>saving</a:t>
            </a:r>
            <a:r>
              <a:rPr lang="fr-FR" sz="3200" dirty="0">
                <a:solidFill>
                  <a:schemeClr val="tx1">
                    <a:lumMod val="60000"/>
                    <a:lumOff val="40000"/>
                  </a:schemeClr>
                </a:solidFill>
              </a:rPr>
              <a:t> solutions</a:t>
            </a:r>
          </a:p>
          <a:p>
            <a:r>
              <a:rPr lang="fr-FR" sz="3200" dirty="0" err="1">
                <a:solidFill>
                  <a:schemeClr val="tx1">
                    <a:lumMod val="60000"/>
                    <a:lumOff val="40000"/>
                  </a:schemeClr>
                </a:solidFill>
              </a:rPr>
              <a:t>Energy</a:t>
            </a:r>
            <a:r>
              <a:rPr lang="fr-FR" sz="3200" dirty="0">
                <a:solidFill>
                  <a:schemeClr val="tx1">
                    <a:lumMod val="60000"/>
                    <a:lumOff val="40000"/>
                  </a:schemeClr>
                </a:solidFill>
              </a:rPr>
              <a:t> </a:t>
            </a:r>
            <a:r>
              <a:rPr lang="fr-FR" sz="3200" dirty="0" err="1">
                <a:solidFill>
                  <a:schemeClr val="tx1">
                    <a:lumMod val="60000"/>
                    <a:lumOff val="40000"/>
                  </a:schemeClr>
                </a:solidFill>
              </a:rPr>
              <a:t>Recovery</a:t>
            </a:r>
            <a:r>
              <a:rPr lang="fr-FR" sz="3200" dirty="0">
                <a:solidFill>
                  <a:schemeClr val="tx1">
                    <a:lumMod val="60000"/>
                    <a:lumOff val="40000"/>
                  </a:schemeClr>
                </a:solidFill>
              </a:rPr>
              <a:t> Solutions</a:t>
            </a:r>
          </a:p>
          <a:p>
            <a:r>
              <a:rPr lang="fr-FR" sz="3200" dirty="0" err="1">
                <a:solidFill>
                  <a:schemeClr val="tx1">
                    <a:lumMod val="60000"/>
                    <a:lumOff val="40000"/>
                  </a:schemeClr>
                </a:solidFill>
              </a:rPr>
              <a:t>Controls</a:t>
            </a:r>
            <a:r>
              <a:rPr lang="fr-FR" sz="3200" dirty="0">
                <a:solidFill>
                  <a:schemeClr val="tx1">
                    <a:lumMod val="60000"/>
                    <a:lumOff val="40000"/>
                  </a:schemeClr>
                </a:solidFill>
              </a:rPr>
              <a:t> Solutions</a:t>
            </a:r>
            <a:endParaRPr lang="fr-FR" sz="2000" dirty="0">
              <a:solidFill>
                <a:schemeClr val="tx1">
                  <a:lumMod val="60000"/>
                  <a:lumOff val="40000"/>
                </a:schemeClr>
              </a:solidFill>
            </a:endParaRPr>
          </a:p>
          <a:p>
            <a:r>
              <a:rPr lang="fr-FR" sz="3200" dirty="0">
                <a:solidFill>
                  <a:schemeClr val="tx1">
                    <a:lumMod val="60000"/>
                    <a:lumOff val="40000"/>
                  </a:schemeClr>
                </a:solidFill>
              </a:rPr>
              <a:t>Airfinity </a:t>
            </a:r>
            <a:r>
              <a:rPr lang="fr-FR" sz="3200" dirty="0" err="1">
                <a:solidFill>
                  <a:schemeClr val="tx1">
                    <a:lumMod val="60000"/>
                    <a:lumOff val="40000"/>
                  </a:schemeClr>
                </a:solidFill>
              </a:rPr>
              <a:t>Solar</a:t>
            </a:r>
            <a:endParaRPr lang="fr-FR" sz="3200" dirty="0">
              <a:solidFill>
                <a:schemeClr val="tx1">
                  <a:lumMod val="60000"/>
                  <a:lumOff val="40000"/>
                </a:schemeClr>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097496" y="1756885"/>
            <a:ext cx="3996108" cy="2628578"/>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8497" y="4775975"/>
            <a:ext cx="3975107" cy="2700073"/>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32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277586" y="1784213"/>
            <a:ext cx="7389634" cy="6853736"/>
          </a:xfrm>
          <a:prstGeom prst="rect">
            <a:avLst/>
          </a:prstGeom>
        </p:spPr>
        <p:txBody>
          <a:bodyPr wrap="square">
            <a:spAutoFit/>
          </a:bodyPr>
          <a:lstStyle/>
          <a:p>
            <a:pPr>
              <a:spcAft>
                <a:spcPts val="1701"/>
              </a:spcAft>
            </a:pPr>
            <a:r>
              <a:rPr lang="fr-FR" sz="3685" b="1" dirty="0" err="1">
                <a:solidFill>
                  <a:schemeClr val="accent1"/>
                </a:solidFill>
                <a:cs typeface="Arial" panose="020B0604020202020204" pitchFamily="34" charset="0"/>
              </a:rPr>
              <a:t>Convenient</a:t>
            </a:r>
            <a:endParaRPr lang="fr-FR" sz="2268" b="1" dirty="0">
              <a:solidFill>
                <a:schemeClr val="accent1"/>
              </a:solidFill>
              <a:cs typeface="Arial" panose="020B0604020202020204" pitchFamily="34" charset="0"/>
            </a:endParaRPr>
          </a:p>
          <a:p>
            <a:pPr marL="405022" indent="-405022">
              <a:buClr>
                <a:schemeClr val="accent1"/>
              </a:buClr>
              <a:buFont typeface="Courier New" panose="02070309020205020404" pitchFamily="49" charset="0"/>
              <a:buChar char="o"/>
            </a:pPr>
            <a:r>
              <a:rPr lang="fr-FR" sz="2268" b="1" dirty="0">
                <a:cs typeface="Arial" panose="020B0604020202020204" pitchFamily="34" charset="0"/>
              </a:rPr>
              <a:t>Plug &amp; Play: </a:t>
            </a:r>
            <a:r>
              <a:rPr lang="fr-FR" sz="2268" dirty="0">
                <a:cs typeface="Arial" panose="020B0604020202020204" pitchFamily="34" charset="0"/>
              </a:rPr>
              <a:t>main unit </a:t>
            </a:r>
            <a:r>
              <a:rPr lang="fr-FR" sz="2268" dirty="0" err="1">
                <a:cs typeface="Arial" panose="020B0604020202020204" pitchFamily="34" charset="0"/>
              </a:rPr>
              <a:t>pre-configured</a:t>
            </a:r>
            <a:r>
              <a:rPr lang="fr-FR" sz="2268" dirty="0">
                <a:cs typeface="Arial" panose="020B0604020202020204" pitchFamily="34" charset="0"/>
              </a:rPr>
              <a:t> in the </a:t>
            </a:r>
            <a:r>
              <a:rPr lang="fr-FR" sz="2268" dirty="0" err="1">
                <a:cs typeface="Arial" panose="020B0604020202020204" pitchFamily="34" charset="0"/>
              </a:rPr>
              <a:t>factory</a:t>
            </a:r>
            <a:endParaRPr lang="fr-FR" sz="2268" dirty="0">
              <a:cs typeface="Arial" panose="020B0604020202020204" pitchFamily="34" charset="0"/>
            </a:endParaRPr>
          </a:p>
          <a:p>
            <a:pPr marL="405022" indent="-405022">
              <a:buClr>
                <a:schemeClr val="accent1"/>
              </a:buClr>
              <a:buFont typeface="Courier New" panose="02070309020205020404" pitchFamily="49" charset="0"/>
              <a:buChar char="o"/>
            </a:pPr>
            <a:r>
              <a:rPr lang="fr-FR" sz="2268" b="1" dirty="0">
                <a:cs typeface="Arial" panose="020B0604020202020204" pitchFamily="34" charset="0"/>
              </a:rPr>
              <a:t>Quick installation: </a:t>
            </a:r>
            <a:r>
              <a:rPr lang="fr-FR" sz="2268" dirty="0">
                <a:cs typeface="Arial" panose="020B0604020202020204" pitchFamily="34" charset="0"/>
              </a:rPr>
              <a:t>No </a:t>
            </a:r>
            <a:r>
              <a:rPr lang="fr-FR" sz="2268" dirty="0" err="1">
                <a:cs typeface="Arial" panose="020B0604020202020204" pitchFamily="34" charset="0"/>
              </a:rPr>
              <a:t>additional</a:t>
            </a:r>
            <a:r>
              <a:rPr lang="fr-FR" sz="2268" dirty="0">
                <a:cs typeface="Arial" panose="020B0604020202020204" pitchFamily="34" charset="0"/>
              </a:rPr>
              <a:t> </a:t>
            </a:r>
            <a:r>
              <a:rPr lang="fr-FR" sz="2268" dirty="0" err="1">
                <a:cs typeface="Arial" panose="020B0604020202020204" pitchFamily="34" charset="0"/>
              </a:rPr>
              <a:t>roofcurb</a:t>
            </a:r>
            <a:r>
              <a:rPr lang="fr-FR" sz="2268" dirty="0">
                <a:cs typeface="Arial" panose="020B0604020202020204" pitchFamily="34" charset="0"/>
              </a:rPr>
              <a:t> </a:t>
            </a:r>
            <a:r>
              <a:rPr lang="fr-FR" sz="2268" dirty="0" err="1">
                <a:cs typeface="Arial" panose="020B0604020202020204" pitchFamily="34" charset="0"/>
              </a:rPr>
              <a:t>required</a:t>
            </a:r>
            <a:r>
              <a:rPr lang="fr-FR" sz="2268" dirty="0">
                <a:cs typeface="Arial" panose="020B0604020202020204" pitchFamily="34" charset="0"/>
              </a:rPr>
              <a:t>!</a:t>
            </a:r>
          </a:p>
          <a:p>
            <a:pPr marL="405022" indent="-405022">
              <a:buClr>
                <a:schemeClr val="accent1"/>
              </a:buClr>
              <a:buFont typeface="Courier New" panose="02070309020205020404" pitchFamily="49" charset="0"/>
              <a:buChar char="o"/>
            </a:pPr>
            <a:r>
              <a:rPr lang="fr-FR" sz="2268" b="1" dirty="0">
                <a:cs typeface="Arial" panose="020B0604020202020204" pitchFamily="34" charset="0"/>
              </a:rPr>
              <a:t>Light and compact:</a:t>
            </a:r>
            <a:r>
              <a:rPr lang="fr-FR" sz="2268" dirty="0">
                <a:cs typeface="Arial" panose="020B0604020202020204" pitchFamily="34" charset="0"/>
              </a:rPr>
              <a:t> for </a:t>
            </a:r>
            <a:r>
              <a:rPr lang="fr-FR" sz="2268" dirty="0" err="1">
                <a:cs typeface="Arial" panose="020B0604020202020204" pitchFamily="34" charset="0"/>
              </a:rPr>
              <a:t>easy</a:t>
            </a:r>
            <a:r>
              <a:rPr lang="fr-FR" sz="2268" dirty="0">
                <a:cs typeface="Arial" panose="020B0604020202020204" pitchFamily="34" charset="0"/>
              </a:rPr>
              <a:t> transportation and handling</a:t>
            </a:r>
          </a:p>
          <a:p>
            <a:endParaRPr lang="fr-FR" sz="2268" dirty="0">
              <a:cs typeface="Arial" panose="020B0604020202020204" pitchFamily="34" charset="0"/>
            </a:endParaRPr>
          </a:p>
          <a:p>
            <a:pPr>
              <a:spcAft>
                <a:spcPts val="1701"/>
              </a:spcAft>
            </a:pPr>
            <a:r>
              <a:rPr lang="fr-FR" sz="3685" b="1" dirty="0">
                <a:solidFill>
                  <a:schemeClr val="accent1"/>
                </a:solidFill>
                <a:cs typeface="Arial" panose="020B0604020202020204" pitchFamily="34" charset="0"/>
              </a:rPr>
              <a:t>Efficient</a:t>
            </a:r>
            <a:endParaRPr lang="fr-FR" sz="2268" dirty="0">
              <a:cs typeface="Arial" panose="020B0604020202020204" pitchFamily="34" charset="0"/>
            </a:endParaRPr>
          </a:p>
          <a:p>
            <a:pPr marL="405022" indent="-405022">
              <a:buClr>
                <a:schemeClr val="accent1"/>
              </a:buClr>
              <a:buFont typeface="Courier New" panose="02070309020205020404" pitchFamily="49" charset="0"/>
              <a:buChar char="o"/>
            </a:pPr>
            <a:r>
              <a:rPr lang="fr-FR" sz="2268" b="1" dirty="0">
                <a:cs typeface="Arial" panose="020B0604020202020204" pitchFamily="34" charset="0"/>
              </a:rPr>
              <a:t>High ROI: </a:t>
            </a:r>
            <a:r>
              <a:rPr lang="fr-FR" sz="2268" dirty="0" err="1">
                <a:cs typeface="Arial" panose="020B0604020202020204" pitchFamily="34" charset="0"/>
              </a:rPr>
              <a:t>Typical</a:t>
            </a:r>
            <a:r>
              <a:rPr lang="fr-FR" sz="2268" dirty="0">
                <a:cs typeface="Arial" panose="020B0604020202020204" pitchFamily="34" charset="0"/>
              </a:rPr>
              <a:t> </a:t>
            </a:r>
            <a:r>
              <a:rPr lang="fr-FR" sz="2268" dirty="0" err="1">
                <a:cs typeface="Arial" panose="020B0604020202020204" pitchFamily="34" charset="0"/>
              </a:rPr>
              <a:t>payback</a:t>
            </a:r>
            <a:r>
              <a:rPr lang="fr-FR" sz="2268" dirty="0">
                <a:cs typeface="Arial" panose="020B0604020202020204" pitchFamily="34" charset="0"/>
              </a:rPr>
              <a:t> of 2 to 3 </a:t>
            </a:r>
            <a:r>
              <a:rPr lang="fr-FR" sz="2268" dirty="0" err="1">
                <a:cs typeface="Arial" panose="020B0604020202020204" pitchFamily="34" charset="0"/>
              </a:rPr>
              <a:t>years</a:t>
            </a:r>
            <a:endParaRPr lang="fr-FR" sz="2268" dirty="0">
              <a:cs typeface="Arial" panose="020B0604020202020204" pitchFamily="34" charset="0"/>
            </a:endParaRPr>
          </a:p>
          <a:p>
            <a:pPr marL="405022" indent="-405022">
              <a:buClr>
                <a:schemeClr val="accent1"/>
              </a:buClr>
              <a:buFont typeface="Courier New" panose="02070309020205020404" pitchFamily="49" charset="0"/>
              <a:buChar char="o"/>
            </a:pPr>
            <a:r>
              <a:rPr lang="fr-FR" sz="2268" b="1" dirty="0" err="1">
                <a:cs typeface="Arial" panose="020B0604020202020204" pitchFamily="34" charset="0"/>
              </a:rPr>
              <a:t>Tight</a:t>
            </a:r>
            <a:r>
              <a:rPr lang="fr-FR" sz="2268" b="1" dirty="0">
                <a:cs typeface="Arial" panose="020B0604020202020204" pitchFamily="34" charset="0"/>
              </a:rPr>
              <a:t> </a:t>
            </a:r>
            <a:r>
              <a:rPr lang="fr-FR" sz="2268" b="1" dirty="0" err="1">
                <a:cs typeface="Arial" panose="020B0604020202020204" pitchFamily="34" charset="0"/>
              </a:rPr>
              <a:t>insulation</a:t>
            </a:r>
            <a:r>
              <a:rPr lang="fr-FR" sz="2268" b="1" dirty="0">
                <a:cs typeface="Arial" panose="020B0604020202020204" pitchFamily="34" charset="0"/>
              </a:rPr>
              <a:t>: </a:t>
            </a:r>
            <a:r>
              <a:rPr lang="fr-FR" sz="2268" dirty="0">
                <a:cs typeface="Arial" panose="020B0604020202020204" pitchFamily="34" charset="0"/>
              </a:rPr>
              <a:t>Double </a:t>
            </a:r>
            <a:r>
              <a:rPr lang="fr-FR" sz="2268" dirty="0" err="1">
                <a:cs typeface="Arial" panose="020B0604020202020204" pitchFamily="34" charset="0"/>
              </a:rPr>
              <a:t>sheet</a:t>
            </a:r>
            <a:r>
              <a:rPr lang="fr-FR" sz="2268" dirty="0">
                <a:cs typeface="Arial" panose="020B0604020202020204" pitchFamily="34" charset="0"/>
              </a:rPr>
              <a:t> </a:t>
            </a:r>
            <a:r>
              <a:rPr lang="fr-FR" sz="2268" dirty="0" err="1">
                <a:cs typeface="Arial" panose="020B0604020202020204" pitchFamily="34" charset="0"/>
              </a:rPr>
              <a:t>metal</a:t>
            </a:r>
            <a:r>
              <a:rPr lang="fr-FR" sz="2268" dirty="0">
                <a:cs typeface="Arial" panose="020B0604020202020204" pitchFamily="34" charset="0"/>
              </a:rPr>
              <a:t> skin</a:t>
            </a:r>
          </a:p>
          <a:p>
            <a:pPr marL="405022" indent="-405022">
              <a:buClr>
                <a:schemeClr val="accent1"/>
              </a:buClr>
              <a:buFont typeface="Courier New" panose="02070309020205020404" pitchFamily="49" charset="0"/>
              <a:buChar char="o"/>
            </a:pPr>
            <a:r>
              <a:rPr lang="fr-FR" sz="2268" b="1" dirty="0">
                <a:cs typeface="Arial" panose="020B0604020202020204" pitchFamily="34" charset="0"/>
              </a:rPr>
              <a:t>Free </a:t>
            </a:r>
            <a:r>
              <a:rPr lang="fr-FR" sz="2268" b="1" dirty="0" err="1">
                <a:cs typeface="Arial" panose="020B0604020202020204" pitchFamily="34" charset="0"/>
              </a:rPr>
              <a:t>cooling</a:t>
            </a:r>
            <a:r>
              <a:rPr lang="fr-FR" sz="2268" b="1" dirty="0">
                <a:cs typeface="Arial" panose="020B0604020202020204" pitchFamily="34" charset="0"/>
              </a:rPr>
              <a:t>: </a:t>
            </a:r>
            <a:r>
              <a:rPr lang="fr-FR" sz="2268" dirty="0" err="1">
                <a:cs typeface="Arial" panose="020B0604020202020204" pitchFamily="34" charset="0"/>
              </a:rPr>
              <a:t>thanks</a:t>
            </a:r>
            <a:r>
              <a:rPr lang="fr-FR" sz="2268" dirty="0">
                <a:cs typeface="Arial" panose="020B0604020202020204" pitchFamily="34" charset="0"/>
              </a:rPr>
              <a:t> to bypass damper and </a:t>
            </a:r>
            <a:r>
              <a:rPr lang="fr-FR" sz="2268" dirty="0" err="1">
                <a:cs typeface="Arial" panose="020B0604020202020204" pitchFamily="34" charset="0"/>
              </a:rPr>
              <a:t>controls</a:t>
            </a:r>
            <a:endParaRPr lang="fr-FR" sz="2268" dirty="0">
              <a:cs typeface="Arial" panose="020B0604020202020204" pitchFamily="34" charset="0"/>
            </a:endParaRPr>
          </a:p>
          <a:p>
            <a:pPr marL="405022" indent="-405022">
              <a:buClr>
                <a:schemeClr val="accent1"/>
              </a:buClr>
              <a:buFont typeface="Courier New" panose="02070309020205020404" pitchFamily="49" charset="0"/>
              <a:buChar char="o"/>
            </a:pPr>
            <a:endParaRPr lang="fr-FR" sz="3685" dirty="0">
              <a:cs typeface="Arial" panose="020B0604020202020204" pitchFamily="34" charset="0"/>
            </a:endParaRPr>
          </a:p>
          <a:p>
            <a:pPr>
              <a:spcAft>
                <a:spcPts val="1701"/>
              </a:spcAft>
            </a:pPr>
            <a:r>
              <a:rPr lang="fr-FR" sz="3685" b="1" dirty="0" err="1">
                <a:solidFill>
                  <a:schemeClr val="accent1"/>
                </a:solidFill>
                <a:cs typeface="Arial" panose="020B0604020202020204" pitchFamily="34" charset="0"/>
              </a:rPr>
              <a:t>Reliable</a:t>
            </a:r>
            <a:endParaRPr lang="fr-FR" sz="2268" b="1" dirty="0">
              <a:solidFill>
                <a:schemeClr val="accent1"/>
              </a:solidFill>
              <a:cs typeface="Arial" panose="020B0604020202020204" pitchFamily="34" charset="0"/>
            </a:endParaRPr>
          </a:p>
          <a:p>
            <a:pPr marL="405022" indent="-405022">
              <a:buClr>
                <a:schemeClr val="accent1"/>
              </a:buClr>
              <a:buFont typeface="Courier New" panose="02070309020205020404" pitchFamily="49" charset="0"/>
              <a:buChar char="o"/>
            </a:pPr>
            <a:r>
              <a:rPr lang="fr-FR" sz="2268" b="1" dirty="0" err="1">
                <a:cs typeface="Arial" panose="020B0604020202020204" pitchFamily="34" charset="0"/>
              </a:rPr>
              <a:t>Freeze</a:t>
            </a:r>
            <a:r>
              <a:rPr lang="fr-FR" sz="2268" b="1" dirty="0">
                <a:cs typeface="Arial" panose="020B0604020202020204" pitchFamily="34" charset="0"/>
              </a:rPr>
              <a:t> protection </a:t>
            </a:r>
            <a:r>
              <a:rPr lang="fr-FR" sz="2268" dirty="0">
                <a:cs typeface="Arial" panose="020B0604020202020204" pitchFamily="34" charset="0"/>
              </a:rPr>
              <a:t>for </a:t>
            </a:r>
            <a:r>
              <a:rPr lang="fr-FR" sz="2268" dirty="0" err="1">
                <a:cs typeface="Arial" panose="020B0604020202020204" pitchFamily="34" charset="0"/>
              </a:rPr>
              <a:t>low</a:t>
            </a:r>
            <a:r>
              <a:rPr lang="fr-FR" sz="2268" dirty="0">
                <a:cs typeface="Arial" panose="020B0604020202020204" pitchFamily="34" charset="0"/>
              </a:rPr>
              <a:t> ambient applications</a:t>
            </a:r>
          </a:p>
          <a:p>
            <a:pPr marL="405022" indent="-405022">
              <a:buClr>
                <a:schemeClr val="accent1"/>
              </a:buClr>
              <a:buFont typeface="Courier New" panose="02070309020205020404" pitchFamily="49" charset="0"/>
              <a:buChar char="o"/>
            </a:pPr>
            <a:r>
              <a:rPr lang="fr-FR" sz="2268" b="1" dirty="0" err="1">
                <a:cs typeface="Arial" panose="020B0604020202020204" pitchFamily="34" charset="0"/>
              </a:rPr>
              <a:t>Easy</a:t>
            </a:r>
            <a:r>
              <a:rPr lang="fr-FR" sz="2268" b="1" dirty="0">
                <a:cs typeface="Arial" panose="020B0604020202020204" pitchFamily="34" charset="0"/>
              </a:rPr>
              <a:t> </a:t>
            </a:r>
            <a:r>
              <a:rPr lang="fr-FR" sz="2268" b="1" dirty="0" err="1">
                <a:cs typeface="Arial" panose="020B0604020202020204" pitchFamily="34" charset="0"/>
              </a:rPr>
              <a:t>access</a:t>
            </a:r>
            <a:r>
              <a:rPr lang="fr-FR" sz="2268" b="1" dirty="0">
                <a:cs typeface="Arial" panose="020B0604020202020204" pitchFamily="34" charset="0"/>
              </a:rPr>
              <a:t> </a:t>
            </a:r>
            <a:r>
              <a:rPr lang="fr-FR" sz="2268" dirty="0">
                <a:cs typeface="Arial" panose="020B0604020202020204" pitchFamily="34" charset="0"/>
              </a:rPr>
              <a:t>to key components</a:t>
            </a:r>
          </a:p>
          <a:p>
            <a:pPr marL="405022" indent="-405022">
              <a:buClr>
                <a:schemeClr val="accent1"/>
              </a:buClr>
              <a:buFont typeface="Courier New" panose="02070309020205020404" pitchFamily="49" charset="0"/>
              <a:buChar char="o"/>
            </a:pPr>
            <a:r>
              <a:rPr lang="fr-FR" sz="2268" b="1" dirty="0">
                <a:cs typeface="Arial" panose="020B0604020202020204" pitchFamily="34" charset="0"/>
              </a:rPr>
              <a:t>G4 </a:t>
            </a:r>
            <a:r>
              <a:rPr lang="fr-FR" sz="2268" b="1" dirty="0" err="1">
                <a:cs typeface="Arial" panose="020B0604020202020204" pitchFamily="34" charset="0"/>
              </a:rPr>
              <a:t>filter</a:t>
            </a:r>
            <a:r>
              <a:rPr lang="fr-FR" sz="2268" b="1" dirty="0">
                <a:cs typeface="Arial" panose="020B0604020202020204" pitchFamily="34" charset="0"/>
              </a:rPr>
              <a:t> </a:t>
            </a:r>
            <a:r>
              <a:rPr lang="fr-FR" sz="2268" dirty="0" err="1">
                <a:cs typeface="Arial" panose="020B0604020202020204" pitchFamily="34" charset="0"/>
              </a:rPr>
              <a:t>included</a:t>
            </a:r>
            <a:r>
              <a:rPr lang="fr-FR" sz="2268" b="1" dirty="0">
                <a:cs typeface="Arial" panose="020B0604020202020204" pitchFamily="34" charset="0"/>
              </a:rPr>
              <a:t> </a:t>
            </a:r>
            <a:r>
              <a:rPr lang="fr-FR" sz="2268" dirty="0">
                <a:cs typeface="Arial" panose="020B0604020202020204" pitchFamily="34" charset="0"/>
              </a:rPr>
              <a:t>to </a:t>
            </a:r>
            <a:r>
              <a:rPr lang="fr-FR" sz="2268" dirty="0" err="1">
                <a:cs typeface="Arial" panose="020B0604020202020204" pitchFamily="34" charset="0"/>
              </a:rPr>
              <a:t>protect</a:t>
            </a:r>
            <a:r>
              <a:rPr lang="fr-FR" sz="2268" dirty="0">
                <a:cs typeface="Arial" panose="020B0604020202020204" pitchFamily="34" charset="0"/>
              </a:rPr>
              <a:t> the </a:t>
            </a:r>
            <a:r>
              <a:rPr lang="fr-FR" sz="2268" dirty="0" err="1">
                <a:cs typeface="Arial" panose="020B0604020202020204" pitchFamily="34" charset="0"/>
              </a:rPr>
              <a:t>wheel</a:t>
            </a:r>
            <a:endParaRPr lang="fr-FR" sz="2268" dirty="0">
              <a:cs typeface="Arial" panose="020B0604020202020204" pitchFamily="34" charset="0"/>
            </a:endParaRPr>
          </a:p>
          <a:p>
            <a:pPr marL="405022" indent="-405022">
              <a:buClr>
                <a:schemeClr val="accent1"/>
              </a:buClr>
              <a:buFont typeface="Courier New" panose="02070309020205020404" pitchFamily="49" charset="0"/>
              <a:buChar char="o"/>
            </a:pPr>
            <a:endParaRPr lang="fr-FR" sz="2268" dirty="0">
              <a:cs typeface="Arial" panose="020B0604020202020204" pitchFamily="34" charset="0"/>
            </a:endParaRPr>
          </a:p>
        </p:txBody>
      </p:sp>
      <p:pic>
        <p:nvPicPr>
          <p:cNvPr id="26" name="Picture 5"/>
          <p:cNvPicPr>
            <a:picLocks noChangeAspect="1" noChangeArrowheads="1"/>
          </p:cNvPicPr>
          <p:nvPr/>
        </p:nvPicPr>
        <p:blipFill rotWithShape="1">
          <a:blip r:embed="rId2" cstate="screen">
            <a:clrChange>
              <a:clrFrom>
                <a:srgbClr val="647692"/>
              </a:clrFrom>
              <a:clrTo>
                <a:srgbClr val="647692">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321608" y="6124156"/>
            <a:ext cx="2905790" cy="209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00535" y="1595721"/>
            <a:ext cx="3160301" cy="1899115"/>
            <a:chOff x="846867" y="1214355"/>
            <a:chExt cx="2229708" cy="1339895"/>
          </a:xfrm>
        </p:grpSpPr>
        <p:pic>
          <p:nvPicPr>
            <p:cNvPr id="27" name="Picture 3"/>
            <p:cNvPicPr>
              <a:picLocks noChangeAspect="1" noChangeArrowheads="1"/>
            </p:cNvPicPr>
            <p:nvPr/>
          </p:nvPicPr>
          <p:blipFill>
            <a:blip r:embed="rId4" cstate="email">
              <a:clrChange>
                <a:clrFrom>
                  <a:srgbClr val="506EA0"/>
                </a:clrFrom>
                <a:clrTo>
                  <a:srgbClr val="506EA0">
                    <a:alpha val="0"/>
                  </a:srgbClr>
                </a:clrTo>
              </a:clrChange>
              <a:extLst>
                <a:ext uri="{28A0092B-C50C-407E-A947-70E740481C1C}">
                  <a14:useLocalDpi xmlns:a14="http://schemas.microsoft.com/office/drawing/2010/main"/>
                </a:ext>
              </a:extLst>
            </a:blip>
            <a:srcRect/>
            <a:stretch>
              <a:fillRect/>
            </a:stretch>
          </p:blipFill>
          <p:spPr bwMode="auto">
            <a:xfrm>
              <a:off x="846867" y="1487450"/>
              <a:ext cx="222970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2275843" y="1214355"/>
              <a:ext cx="333375" cy="546189"/>
            </a:xfrm>
            <a:prstGeom prst="downArrow">
              <a:avLst>
                <a:gd name="adj1" fmla="val 27143"/>
                <a:gd name="adj2" fmla="val 50000"/>
              </a:avLst>
            </a:prstGeom>
            <a:solidFill>
              <a:schemeClr val="tx1">
                <a:lumMod val="60000"/>
                <a:lumOff val="40000"/>
                <a:alpha val="30196"/>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685"/>
            </a:p>
          </p:txBody>
        </p:sp>
        <p:sp>
          <p:nvSpPr>
            <p:cNvPr id="29" name="Down Arrow 28"/>
            <p:cNvSpPr/>
            <p:nvPr/>
          </p:nvSpPr>
          <p:spPr>
            <a:xfrm rot="5400000">
              <a:off x="1998618" y="1998618"/>
              <a:ext cx="333375" cy="546189"/>
            </a:xfrm>
            <a:prstGeom prst="downArrow">
              <a:avLst>
                <a:gd name="adj1" fmla="val 27143"/>
                <a:gd name="adj2" fmla="val 50000"/>
              </a:avLst>
            </a:prstGeom>
            <a:solidFill>
              <a:schemeClr val="tx1">
                <a:lumMod val="60000"/>
                <a:lumOff val="40000"/>
                <a:alpha val="30196"/>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685"/>
            </a:p>
          </p:txBody>
        </p:sp>
        <p:grpSp>
          <p:nvGrpSpPr>
            <p:cNvPr id="5" name="Group 4"/>
            <p:cNvGrpSpPr/>
            <p:nvPr/>
          </p:nvGrpSpPr>
          <p:grpSpPr>
            <a:xfrm>
              <a:off x="2330450" y="1265846"/>
              <a:ext cx="315181" cy="234428"/>
              <a:chOff x="2330450" y="1265846"/>
              <a:chExt cx="315181" cy="234428"/>
            </a:xfrm>
          </p:grpSpPr>
          <p:sp>
            <p:nvSpPr>
              <p:cNvPr id="3" name="Oval 2"/>
              <p:cNvSpPr/>
              <p:nvPr/>
            </p:nvSpPr>
            <p:spPr>
              <a:xfrm>
                <a:off x="2330450" y="1278674"/>
                <a:ext cx="214945" cy="20877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3685"/>
              </a:p>
            </p:txBody>
          </p:sp>
          <p:sp>
            <p:nvSpPr>
              <p:cNvPr id="4" name="TextBox 3"/>
              <p:cNvSpPr txBox="1"/>
              <p:nvPr/>
            </p:nvSpPr>
            <p:spPr>
              <a:xfrm>
                <a:off x="2340831" y="1265846"/>
                <a:ext cx="304800" cy="234428"/>
              </a:xfrm>
              <a:prstGeom prst="rect">
                <a:avLst/>
              </a:prstGeom>
              <a:noFill/>
            </p:spPr>
            <p:txBody>
              <a:bodyPr wrap="square" rtlCol="0">
                <a:spAutoFit/>
              </a:bodyPr>
              <a:lstStyle/>
              <a:p>
                <a:r>
                  <a:rPr lang="fr-FR" sz="1559" b="1" dirty="0">
                    <a:solidFill>
                      <a:schemeClr val="bg1"/>
                    </a:solidFill>
                  </a:rPr>
                  <a:t>1</a:t>
                </a:r>
              </a:p>
            </p:txBody>
          </p:sp>
        </p:grpSp>
        <p:grpSp>
          <p:nvGrpSpPr>
            <p:cNvPr id="34" name="Group 33"/>
            <p:cNvGrpSpPr/>
            <p:nvPr/>
          </p:nvGrpSpPr>
          <p:grpSpPr>
            <a:xfrm>
              <a:off x="2149475" y="2154498"/>
              <a:ext cx="316973" cy="234428"/>
              <a:chOff x="2330450" y="1265847"/>
              <a:chExt cx="316973" cy="234428"/>
            </a:xfrm>
          </p:grpSpPr>
          <p:sp>
            <p:nvSpPr>
              <p:cNvPr id="35" name="Oval 34"/>
              <p:cNvSpPr/>
              <p:nvPr/>
            </p:nvSpPr>
            <p:spPr>
              <a:xfrm>
                <a:off x="2330450" y="1278674"/>
                <a:ext cx="214945" cy="20877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3685"/>
              </a:p>
            </p:txBody>
          </p:sp>
          <p:sp>
            <p:nvSpPr>
              <p:cNvPr id="36" name="TextBox 35"/>
              <p:cNvSpPr txBox="1"/>
              <p:nvPr/>
            </p:nvSpPr>
            <p:spPr>
              <a:xfrm>
                <a:off x="2342623" y="1265847"/>
                <a:ext cx="304800" cy="234428"/>
              </a:xfrm>
              <a:prstGeom prst="rect">
                <a:avLst/>
              </a:prstGeom>
              <a:noFill/>
            </p:spPr>
            <p:txBody>
              <a:bodyPr wrap="square" rtlCol="0">
                <a:spAutoFit/>
              </a:bodyPr>
              <a:lstStyle/>
              <a:p>
                <a:r>
                  <a:rPr lang="fr-FR" sz="1559" b="1" dirty="0">
                    <a:solidFill>
                      <a:schemeClr val="bg1"/>
                    </a:solidFill>
                  </a:rPr>
                  <a:t>2</a:t>
                </a:r>
              </a:p>
            </p:txBody>
          </p:sp>
        </p:grpSp>
      </p:grpSp>
      <p:sp>
        <p:nvSpPr>
          <p:cNvPr id="19" name="TextBox 18"/>
          <p:cNvSpPr txBox="1"/>
          <p:nvPr/>
        </p:nvSpPr>
        <p:spPr>
          <a:xfrm>
            <a:off x="5243987" y="538429"/>
            <a:ext cx="7423233" cy="790345"/>
          </a:xfrm>
          <a:prstGeom prst="rect">
            <a:avLst/>
          </a:prstGeom>
          <a:noFill/>
        </p:spPr>
        <p:txBody>
          <a:bodyPr wrap="square" rtlCol="0">
            <a:spAutoFit/>
          </a:bodyPr>
          <a:lstStyle/>
          <a:p>
            <a:r>
              <a:rPr lang="fr-FR" sz="4536" dirty="0" err="1">
                <a:solidFill>
                  <a:schemeClr val="accent1"/>
                </a:solidFill>
              </a:rPr>
              <a:t>Energy</a:t>
            </a:r>
            <a:r>
              <a:rPr lang="fr-FR" sz="4536" dirty="0">
                <a:solidFill>
                  <a:schemeClr val="accent1"/>
                </a:solidFill>
              </a:rPr>
              <a:t> </a:t>
            </a:r>
            <a:r>
              <a:rPr lang="fr-FR" sz="4536" dirty="0" err="1">
                <a:solidFill>
                  <a:schemeClr val="accent1"/>
                </a:solidFill>
              </a:rPr>
              <a:t>Recovery</a:t>
            </a:r>
            <a:r>
              <a:rPr lang="fr-FR" sz="4536" dirty="0">
                <a:solidFill>
                  <a:schemeClr val="accent1"/>
                </a:solidFill>
              </a:rPr>
              <a:t> </a:t>
            </a:r>
            <a:r>
              <a:rPr lang="fr-FR" sz="4536" dirty="0">
                <a:solidFill>
                  <a:schemeClr val="accent2"/>
                </a:solidFill>
              </a:rPr>
              <a:t>Module</a:t>
            </a:r>
            <a:endParaRPr lang="en-US" sz="4536" dirty="0">
              <a:solidFill>
                <a:schemeClr val="accent2"/>
              </a:solidFill>
            </a:endParaRPr>
          </a:p>
        </p:txBody>
      </p:sp>
      <p:grpSp>
        <p:nvGrpSpPr>
          <p:cNvPr id="24" name="Group 23"/>
          <p:cNvGrpSpPr/>
          <p:nvPr/>
        </p:nvGrpSpPr>
        <p:grpSpPr>
          <a:xfrm>
            <a:off x="317970" y="4057789"/>
            <a:ext cx="2789992" cy="2032089"/>
            <a:chOff x="6726836" y="1420281"/>
            <a:chExt cx="2533099" cy="1768947"/>
          </a:xfrm>
        </p:grpSpPr>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6836" y="1420281"/>
              <a:ext cx="2533099" cy="1768947"/>
            </a:xfrm>
            <a:prstGeom prst="rect">
              <a:avLst/>
            </a:prstGeom>
          </p:spPr>
        </p:pic>
        <p:sp>
          <p:nvSpPr>
            <p:cNvPr id="30" name="Rectangle 14"/>
            <p:cNvSpPr/>
            <p:nvPr/>
          </p:nvSpPr>
          <p:spPr bwMode="auto">
            <a:xfrm>
              <a:off x="7616797" y="1984647"/>
              <a:ext cx="530763" cy="1044281"/>
            </a:xfrm>
            <a:custGeom>
              <a:avLst/>
              <a:gdLst>
                <a:gd name="connsiteX0" fmla="*/ 0 w 1359243"/>
                <a:gd name="connsiteY0" fmla="*/ 0 h 1040738"/>
                <a:gd name="connsiteX1" fmla="*/ 1359243 w 1359243"/>
                <a:gd name="connsiteY1" fmla="*/ 0 h 1040738"/>
                <a:gd name="connsiteX2" fmla="*/ 1359243 w 1359243"/>
                <a:gd name="connsiteY2" fmla="*/ 1040738 h 1040738"/>
                <a:gd name="connsiteX3" fmla="*/ 0 w 1359243"/>
                <a:gd name="connsiteY3" fmla="*/ 1040738 h 1040738"/>
                <a:gd name="connsiteX4" fmla="*/ 0 w 1359243"/>
                <a:gd name="connsiteY4" fmla="*/ 0 h 1040738"/>
                <a:gd name="connsiteX0" fmla="*/ 37071 w 1396314"/>
                <a:gd name="connsiteY0" fmla="*/ 0 h 1040738"/>
                <a:gd name="connsiteX1" fmla="*/ 1396314 w 1396314"/>
                <a:gd name="connsiteY1" fmla="*/ 0 h 1040738"/>
                <a:gd name="connsiteX2" fmla="*/ 1396314 w 1396314"/>
                <a:gd name="connsiteY2" fmla="*/ 1040738 h 1040738"/>
                <a:gd name="connsiteX3" fmla="*/ 0 w 1396314"/>
                <a:gd name="connsiteY3" fmla="*/ 904814 h 1040738"/>
                <a:gd name="connsiteX4" fmla="*/ 37071 w 1396314"/>
                <a:gd name="connsiteY4" fmla="*/ 0 h 1040738"/>
                <a:gd name="connsiteX0" fmla="*/ 37071 w 1396314"/>
                <a:gd name="connsiteY0" fmla="*/ 0 h 1164305"/>
                <a:gd name="connsiteX1" fmla="*/ 1396314 w 1396314"/>
                <a:gd name="connsiteY1" fmla="*/ 0 h 1164305"/>
                <a:gd name="connsiteX2" fmla="*/ 1062681 w 1396314"/>
                <a:gd name="connsiteY2" fmla="*/ 1164305 h 1164305"/>
                <a:gd name="connsiteX3" fmla="*/ 0 w 1396314"/>
                <a:gd name="connsiteY3" fmla="*/ 904814 h 1164305"/>
                <a:gd name="connsiteX4" fmla="*/ 37071 w 1396314"/>
                <a:gd name="connsiteY4" fmla="*/ 0 h 1164305"/>
                <a:gd name="connsiteX0" fmla="*/ 37071 w 1062682"/>
                <a:gd name="connsiteY0" fmla="*/ 0 h 1164305"/>
                <a:gd name="connsiteX1" fmla="*/ 1062682 w 1062682"/>
                <a:gd name="connsiteY1" fmla="*/ 74140 h 1164305"/>
                <a:gd name="connsiteX2" fmla="*/ 1062681 w 1062682"/>
                <a:gd name="connsiteY2" fmla="*/ 1164305 h 1164305"/>
                <a:gd name="connsiteX3" fmla="*/ 0 w 1062682"/>
                <a:gd name="connsiteY3" fmla="*/ 904814 h 1164305"/>
                <a:gd name="connsiteX4" fmla="*/ 37071 w 1062682"/>
                <a:gd name="connsiteY4" fmla="*/ 0 h 1164305"/>
                <a:gd name="connsiteX0" fmla="*/ 24714 w 1062682"/>
                <a:gd name="connsiteY0" fmla="*/ 0 h 1139591"/>
                <a:gd name="connsiteX1" fmla="*/ 1062682 w 1062682"/>
                <a:gd name="connsiteY1" fmla="*/ 49426 h 1139591"/>
                <a:gd name="connsiteX2" fmla="*/ 1062681 w 1062682"/>
                <a:gd name="connsiteY2" fmla="*/ 1139591 h 1139591"/>
                <a:gd name="connsiteX3" fmla="*/ 0 w 1062682"/>
                <a:gd name="connsiteY3" fmla="*/ 880100 h 1139591"/>
                <a:gd name="connsiteX4" fmla="*/ 24714 w 1062682"/>
                <a:gd name="connsiteY4" fmla="*/ 0 h 1139591"/>
                <a:gd name="connsiteX0" fmla="*/ 24714 w 1062682"/>
                <a:gd name="connsiteY0" fmla="*/ 0 h 1139591"/>
                <a:gd name="connsiteX1" fmla="*/ 1062682 w 1062682"/>
                <a:gd name="connsiteY1" fmla="*/ 61783 h 1139591"/>
                <a:gd name="connsiteX2" fmla="*/ 1062681 w 1062682"/>
                <a:gd name="connsiteY2" fmla="*/ 1139591 h 1139591"/>
                <a:gd name="connsiteX3" fmla="*/ 0 w 1062682"/>
                <a:gd name="connsiteY3" fmla="*/ 880100 h 1139591"/>
                <a:gd name="connsiteX4" fmla="*/ 24714 w 1062682"/>
                <a:gd name="connsiteY4" fmla="*/ 0 h 1139591"/>
                <a:gd name="connsiteX0" fmla="*/ 24714 w 1062681"/>
                <a:gd name="connsiteY0" fmla="*/ 0 h 1139591"/>
                <a:gd name="connsiteX1" fmla="*/ 1050325 w 1062681"/>
                <a:gd name="connsiteY1" fmla="*/ 172993 h 1139591"/>
                <a:gd name="connsiteX2" fmla="*/ 1062681 w 1062681"/>
                <a:gd name="connsiteY2" fmla="*/ 1139591 h 1139591"/>
                <a:gd name="connsiteX3" fmla="*/ 0 w 1062681"/>
                <a:gd name="connsiteY3" fmla="*/ 880100 h 1139591"/>
                <a:gd name="connsiteX4" fmla="*/ 24714 w 1062681"/>
                <a:gd name="connsiteY4" fmla="*/ 0 h 1139591"/>
                <a:gd name="connsiteX0" fmla="*/ 1 w 1037968"/>
                <a:gd name="connsiteY0" fmla="*/ 0 h 1139591"/>
                <a:gd name="connsiteX1" fmla="*/ 1025612 w 1037968"/>
                <a:gd name="connsiteY1" fmla="*/ 172993 h 1139591"/>
                <a:gd name="connsiteX2" fmla="*/ 1037968 w 1037968"/>
                <a:gd name="connsiteY2" fmla="*/ 1139591 h 1139591"/>
                <a:gd name="connsiteX3" fmla="*/ 42345 w 1037968"/>
                <a:gd name="connsiteY3" fmla="*/ 884258 h 1139591"/>
                <a:gd name="connsiteX4" fmla="*/ 1 w 1037968"/>
                <a:gd name="connsiteY4" fmla="*/ 0 h 1139591"/>
                <a:gd name="connsiteX0" fmla="*/ -1 w 1037966"/>
                <a:gd name="connsiteY0" fmla="*/ 0 h 1139591"/>
                <a:gd name="connsiteX1" fmla="*/ 995807 w 1037966"/>
                <a:gd name="connsiteY1" fmla="*/ 168836 h 1139591"/>
                <a:gd name="connsiteX2" fmla="*/ 1037966 w 1037966"/>
                <a:gd name="connsiteY2" fmla="*/ 1139591 h 1139591"/>
                <a:gd name="connsiteX3" fmla="*/ 42343 w 1037966"/>
                <a:gd name="connsiteY3" fmla="*/ 884258 h 1139591"/>
                <a:gd name="connsiteX4" fmla="*/ -1 w 1037966"/>
                <a:gd name="connsiteY4" fmla="*/ 0 h 113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966" h="1139591">
                  <a:moveTo>
                    <a:pt x="-1" y="0"/>
                  </a:moveTo>
                  <a:lnTo>
                    <a:pt x="995807" y="168836"/>
                  </a:lnTo>
                  <a:cubicBezTo>
                    <a:pt x="995807" y="532224"/>
                    <a:pt x="1037966" y="776203"/>
                    <a:pt x="1037966" y="1139591"/>
                  </a:cubicBezTo>
                  <a:lnTo>
                    <a:pt x="42343" y="884258"/>
                  </a:lnTo>
                  <a:lnTo>
                    <a:pt x="-1" y="0"/>
                  </a:lnTo>
                  <a:close/>
                </a:path>
              </a:pathLst>
            </a:cu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a typeface="ＭＳ Ｐゴシック" charset="0"/>
              </a:endParaRPr>
            </a:p>
          </p:txBody>
        </p:sp>
        <p:cxnSp>
          <p:nvCxnSpPr>
            <p:cNvPr id="31" name="Straight Connector 30"/>
            <p:cNvCxnSpPr/>
            <p:nvPr/>
          </p:nvCxnSpPr>
          <p:spPr bwMode="auto">
            <a:xfrm flipV="1">
              <a:off x="7616797" y="1772697"/>
              <a:ext cx="871883" cy="211950"/>
            </a:xfrm>
            <a:prstGeom prst="line">
              <a:avLst/>
            </a:prstGeom>
            <a:solidFill>
              <a:srgbClr val="D52B1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p:nvPr/>
          </p:nvCxnSpPr>
          <p:spPr bwMode="auto">
            <a:xfrm flipV="1">
              <a:off x="8097246" y="1878672"/>
              <a:ext cx="897308" cy="259902"/>
            </a:xfrm>
            <a:prstGeom prst="line">
              <a:avLst/>
            </a:prstGeom>
            <a:solidFill>
              <a:srgbClr val="D52B1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Straight Connector 32"/>
            <p:cNvCxnSpPr/>
            <p:nvPr/>
          </p:nvCxnSpPr>
          <p:spPr bwMode="auto">
            <a:xfrm>
              <a:off x="8475825" y="1772697"/>
              <a:ext cx="518729" cy="105975"/>
            </a:xfrm>
            <a:prstGeom prst="line">
              <a:avLst/>
            </a:prstGeom>
            <a:solidFill>
              <a:srgbClr val="D52B1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Straight Connector 36"/>
            <p:cNvCxnSpPr/>
            <p:nvPr/>
          </p:nvCxnSpPr>
          <p:spPr bwMode="auto">
            <a:xfrm flipV="1">
              <a:off x="8968456" y="1878672"/>
              <a:ext cx="13050" cy="755085"/>
            </a:xfrm>
            <a:prstGeom prst="line">
              <a:avLst/>
            </a:prstGeom>
            <a:solidFill>
              <a:srgbClr val="D52B1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Straight Connector 37"/>
            <p:cNvCxnSpPr>
              <a:endCxn id="30" idx="2"/>
            </p:cNvCxnSpPr>
            <p:nvPr/>
          </p:nvCxnSpPr>
          <p:spPr bwMode="auto">
            <a:xfrm flipH="1">
              <a:off x="8147560" y="2633757"/>
              <a:ext cx="827421" cy="395171"/>
            </a:xfrm>
            <a:prstGeom prst="line">
              <a:avLst/>
            </a:prstGeom>
            <a:solidFill>
              <a:srgbClr val="D52B1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pic>
        <p:nvPicPr>
          <p:cNvPr id="22" name="Picture 2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90153" y="3605167"/>
            <a:ext cx="1768315" cy="1591705"/>
          </a:xfrm>
          <a:prstGeom prst="rect">
            <a:avLst/>
          </a:prstGeom>
          <a:noFill/>
          <a:ln>
            <a:noFill/>
          </a:ln>
        </p:spPr>
      </p:pic>
    </p:spTree>
    <p:extLst>
      <p:ext uri="{BB962C8B-B14F-4D97-AF65-F5344CB8AC3E}">
        <p14:creationId xmlns:p14="http://schemas.microsoft.com/office/powerpoint/2010/main" val="360491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
          <p:cNvPicPr>
            <a:picLocks noChangeAspect="1" noChangeArrowheads="1"/>
          </p:cNvPicPr>
          <p:nvPr/>
        </p:nvPicPr>
        <p:blipFill rotWithShape="1">
          <a:blip r:embed="rId2" cstate="screen">
            <a:clrChange>
              <a:clrFrom>
                <a:srgbClr val="647692"/>
              </a:clrFrom>
              <a:clrTo>
                <a:srgbClr val="647692">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993624" y="3223449"/>
            <a:ext cx="5609119" cy="404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8993" y="1765460"/>
            <a:ext cx="5214857" cy="403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Elbow Connector 8"/>
          <p:cNvCxnSpPr>
            <a:stCxn id="33" idx="2"/>
            <a:endCxn id="16" idx="0"/>
          </p:cNvCxnSpPr>
          <p:nvPr/>
        </p:nvCxnSpPr>
        <p:spPr>
          <a:xfrm rot="16200000" flipH="1">
            <a:off x="9350652" y="4939421"/>
            <a:ext cx="3023956" cy="640683"/>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950833" y="6771741"/>
            <a:ext cx="2464277" cy="1323439"/>
          </a:xfrm>
          <a:prstGeom prst="rect">
            <a:avLst/>
          </a:prstGeom>
          <a:noFill/>
        </p:spPr>
        <p:txBody>
          <a:bodyPr wrap="square" rtlCol="0">
            <a:spAutoFit/>
          </a:bodyPr>
          <a:lstStyle/>
          <a:p>
            <a:r>
              <a:rPr lang="fr-FR" sz="2000" b="1" dirty="0">
                <a:solidFill>
                  <a:schemeClr val="accent1"/>
                </a:solidFill>
              </a:rPr>
              <a:t>Bypass damper </a:t>
            </a:r>
          </a:p>
          <a:p>
            <a:r>
              <a:rPr lang="fr-FR" sz="2000" dirty="0"/>
              <a:t>(for up to 100% </a:t>
            </a:r>
            <a:r>
              <a:rPr lang="fr-FR" sz="2000" dirty="0" err="1"/>
              <a:t>fresh</a:t>
            </a:r>
            <a:r>
              <a:rPr lang="fr-FR" sz="2000" dirty="0"/>
              <a:t> air circulation and free </a:t>
            </a:r>
            <a:r>
              <a:rPr lang="fr-FR" sz="2000" dirty="0" err="1"/>
              <a:t>cooling</a:t>
            </a:r>
            <a:r>
              <a:rPr lang="fr-FR" sz="2000" dirty="0"/>
              <a:t>)</a:t>
            </a:r>
          </a:p>
        </p:txBody>
      </p:sp>
      <p:sp>
        <p:nvSpPr>
          <p:cNvPr id="33" name="Rectangle 32"/>
          <p:cNvSpPr/>
          <p:nvPr/>
        </p:nvSpPr>
        <p:spPr>
          <a:xfrm>
            <a:off x="10161717" y="3099767"/>
            <a:ext cx="761143" cy="6480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cxnSp>
        <p:nvCxnSpPr>
          <p:cNvPr id="43" name="Elbow Connector 42"/>
          <p:cNvCxnSpPr>
            <a:endCxn id="44" idx="3"/>
          </p:cNvCxnSpPr>
          <p:nvPr/>
        </p:nvCxnSpPr>
        <p:spPr>
          <a:xfrm rot="10800000">
            <a:off x="7446516" y="2593591"/>
            <a:ext cx="1960880" cy="838356"/>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771515" y="2239648"/>
            <a:ext cx="1675001" cy="707886"/>
          </a:xfrm>
          <a:prstGeom prst="rect">
            <a:avLst/>
          </a:prstGeom>
          <a:noFill/>
        </p:spPr>
        <p:txBody>
          <a:bodyPr wrap="square" rtlCol="0">
            <a:spAutoFit/>
          </a:bodyPr>
          <a:lstStyle/>
          <a:p>
            <a:pPr algn="ctr"/>
            <a:r>
              <a:rPr lang="fr-FR" sz="2000" b="1" dirty="0" err="1">
                <a:solidFill>
                  <a:schemeClr val="accent1"/>
                </a:solidFill>
              </a:rPr>
              <a:t>Enthalphic</a:t>
            </a:r>
            <a:r>
              <a:rPr lang="fr-FR" sz="2000" b="1" dirty="0">
                <a:solidFill>
                  <a:schemeClr val="accent1"/>
                </a:solidFill>
              </a:rPr>
              <a:t> Rotary Wheel </a:t>
            </a:r>
            <a:endParaRPr lang="fr-FR" sz="2000" dirty="0"/>
          </a:p>
        </p:txBody>
      </p:sp>
      <p:cxnSp>
        <p:nvCxnSpPr>
          <p:cNvPr id="50" name="Elbow Connector 49"/>
          <p:cNvCxnSpPr>
            <a:stCxn id="52" idx="2"/>
          </p:cNvCxnSpPr>
          <p:nvPr/>
        </p:nvCxnSpPr>
        <p:spPr>
          <a:xfrm rot="16200000" flipH="1">
            <a:off x="4797182" y="6861643"/>
            <a:ext cx="1013629" cy="534864"/>
          </a:xfrm>
          <a:prstGeom prst="bentConnector2">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669530" y="7449325"/>
            <a:ext cx="1944053" cy="1015663"/>
          </a:xfrm>
          <a:prstGeom prst="rect">
            <a:avLst/>
          </a:prstGeom>
          <a:noFill/>
        </p:spPr>
        <p:txBody>
          <a:bodyPr wrap="square" rtlCol="0">
            <a:spAutoFit/>
          </a:bodyPr>
          <a:lstStyle/>
          <a:p>
            <a:r>
              <a:rPr lang="fr-FR" sz="2000" b="1" dirty="0" err="1">
                <a:solidFill>
                  <a:schemeClr val="accent1"/>
                </a:solidFill>
              </a:rPr>
              <a:t>Exhaust</a:t>
            </a:r>
            <a:r>
              <a:rPr lang="fr-FR" sz="2000" b="1" dirty="0">
                <a:solidFill>
                  <a:schemeClr val="accent1"/>
                </a:solidFill>
              </a:rPr>
              <a:t> fan</a:t>
            </a:r>
          </a:p>
          <a:p>
            <a:r>
              <a:rPr lang="fr-FR" sz="2000" dirty="0"/>
              <a:t>High </a:t>
            </a:r>
            <a:r>
              <a:rPr lang="fr-FR" sz="2000" dirty="0" err="1"/>
              <a:t>efficiency</a:t>
            </a:r>
            <a:r>
              <a:rPr lang="fr-FR" sz="2000" dirty="0"/>
              <a:t> Plug fan</a:t>
            </a:r>
          </a:p>
        </p:txBody>
      </p:sp>
      <p:sp>
        <p:nvSpPr>
          <p:cNvPr id="52" name="Rectangle 51"/>
          <p:cNvSpPr/>
          <p:nvPr/>
        </p:nvSpPr>
        <p:spPr>
          <a:xfrm>
            <a:off x="4655993" y="5974243"/>
            <a:ext cx="761143" cy="6480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cxnSp>
        <p:nvCxnSpPr>
          <p:cNvPr id="62" name="Elbow Connector 61"/>
          <p:cNvCxnSpPr>
            <a:endCxn id="63" idx="3"/>
          </p:cNvCxnSpPr>
          <p:nvPr/>
        </p:nvCxnSpPr>
        <p:spPr>
          <a:xfrm rot="10800000" flipV="1">
            <a:off x="2609060" y="6538799"/>
            <a:ext cx="808554" cy="576765"/>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65007" y="6761622"/>
            <a:ext cx="1944053" cy="707886"/>
          </a:xfrm>
          <a:prstGeom prst="rect">
            <a:avLst/>
          </a:prstGeom>
          <a:noFill/>
        </p:spPr>
        <p:txBody>
          <a:bodyPr wrap="square" rtlCol="0">
            <a:spAutoFit/>
          </a:bodyPr>
          <a:lstStyle/>
          <a:p>
            <a:r>
              <a:rPr lang="fr-FR" sz="2000" b="1" dirty="0" err="1">
                <a:solidFill>
                  <a:schemeClr val="accent1"/>
                </a:solidFill>
              </a:rPr>
              <a:t>Barometric</a:t>
            </a:r>
            <a:r>
              <a:rPr lang="fr-FR" sz="2000" b="1" dirty="0">
                <a:solidFill>
                  <a:schemeClr val="accent1"/>
                </a:solidFill>
              </a:rPr>
              <a:t> relief damper</a:t>
            </a:r>
          </a:p>
        </p:txBody>
      </p:sp>
      <p:sp>
        <p:nvSpPr>
          <p:cNvPr id="64" name="Rectangle 63"/>
          <p:cNvSpPr/>
          <p:nvPr/>
        </p:nvSpPr>
        <p:spPr>
          <a:xfrm>
            <a:off x="3037041" y="6214794"/>
            <a:ext cx="761143" cy="6480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cxnSp>
        <p:nvCxnSpPr>
          <p:cNvPr id="68" name="Elbow Connector 67"/>
          <p:cNvCxnSpPr>
            <a:stCxn id="73" idx="0"/>
            <a:endCxn id="69" idx="2"/>
          </p:cNvCxnSpPr>
          <p:nvPr/>
        </p:nvCxnSpPr>
        <p:spPr>
          <a:xfrm rot="16200000" flipV="1">
            <a:off x="3814085" y="3925903"/>
            <a:ext cx="1350484" cy="4203"/>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643452" y="2852653"/>
            <a:ext cx="1687546" cy="400110"/>
          </a:xfrm>
          <a:prstGeom prst="rect">
            <a:avLst/>
          </a:prstGeom>
          <a:noFill/>
        </p:spPr>
        <p:txBody>
          <a:bodyPr wrap="square" rtlCol="0">
            <a:spAutoFit/>
          </a:bodyPr>
          <a:lstStyle/>
          <a:p>
            <a:r>
              <a:rPr lang="fr-FR" sz="2000" b="1" dirty="0" err="1">
                <a:solidFill>
                  <a:schemeClr val="accent1"/>
                </a:solidFill>
              </a:rPr>
              <a:t>Fresh</a:t>
            </a:r>
            <a:r>
              <a:rPr lang="fr-FR" sz="2000" b="1" dirty="0">
                <a:solidFill>
                  <a:schemeClr val="accent1"/>
                </a:solidFill>
              </a:rPr>
              <a:t> air </a:t>
            </a:r>
            <a:r>
              <a:rPr lang="fr-FR" sz="2000" b="1" dirty="0" err="1">
                <a:solidFill>
                  <a:schemeClr val="accent1"/>
                </a:solidFill>
              </a:rPr>
              <a:t>filter</a:t>
            </a:r>
            <a:endParaRPr lang="fr-FR" sz="2000" b="1" dirty="0">
              <a:solidFill>
                <a:schemeClr val="accent1"/>
              </a:solidFill>
            </a:endParaRPr>
          </a:p>
        </p:txBody>
      </p:sp>
      <p:sp>
        <p:nvSpPr>
          <p:cNvPr id="73" name="Rectangle 72"/>
          <p:cNvSpPr/>
          <p:nvPr/>
        </p:nvSpPr>
        <p:spPr>
          <a:xfrm>
            <a:off x="4110856" y="4603247"/>
            <a:ext cx="761143" cy="6480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cxnSp>
        <p:nvCxnSpPr>
          <p:cNvPr id="76" name="Elbow Connector 75"/>
          <p:cNvCxnSpPr>
            <a:endCxn id="77" idx="0"/>
          </p:cNvCxnSpPr>
          <p:nvPr/>
        </p:nvCxnSpPr>
        <p:spPr>
          <a:xfrm rot="5400000">
            <a:off x="7705969" y="4725023"/>
            <a:ext cx="2242275" cy="848618"/>
          </a:xfrm>
          <a:prstGeom prst="bentConnector3">
            <a:avLst>
              <a:gd name="adj1" fmla="val 50000"/>
            </a:avLst>
          </a:prstGeom>
          <a:ln cap="rnd">
            <a:prstDash val="sys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7173617" y="6270470"/>
            <a:ext cx="2458360" cy="1015663"/>
          </a:xfrm>
          <a:prstGeom prst="rect">
            <a:avLst/>
          </a:prstGeom>
          <a:noFill/>
        </p:spPr>
        <p:txBody>
          <a:bodyPr wrap="square" rtlCol="0">
            <a:spAutoFit/>
          </a:bodyPr>
          <a:lstStyle/>
          <a:p>
            <a:pPr algn="ctr"/>
            <a:r>
              <a:rPr lang="fr-FR" sz="2000" b="1" dirty="0" err="1">
                <a:solidFill>
                  <a:schemeClr val="accent1"/>
                </a:solidFill>
              </a:rPr>
              <a:t>Temperature</a:t>
            </a:r>
            <a:r>
              <a:rPr lang="fr-FR" sz="2000" b="1" dirty="0">
                <a:solidFill>
                  <a:schemeClr val="accent1"/>
                </a:solidFill>
              </a:rPr>
              <a:t> </a:t>
            </a:r>
            <a:r>
              <a:rPr lang="fr-FR" sz="2000" b="1" dirty="0" err="1">
                <a:solidFill>
                  <a:schemeClr val="accent1"/>
                </a:solidFill>
              </a:rPr>
              <a:t>sensors</a:t>
            </a:r>
            <a:r>
              <a:rPr lang="fr-FR" sz="2000" b="1" dirty="0">
                <a:solidFill>
                  <a:schemeClr val="accent1"/>
                </a:solidFill>
              </a:rPr>
              <a:t> </a:t>
            </a:r>
          </a:p>
          <a:p>
            <a:pPr algn="ctr"/>
            <a:r>
              <a:rPr lang="fr-FR" sz="2000" dirty="0"/>
              <a:t>(protection </a:t>
            </a:r>
            <a:r>
              <a:rPr lang="fr-FR" sz="2000" dirty="0" err="1"/>
              <a:t>against</a:t>
            </a:r>
            <a:r>
              <a:rPr lang="fr-FR" sz="2000" dirty="0"/>
              <a:t> </a:t>
            </a:r>
            <a:r>
              <a:rPr lang="fr-FR" sz="2000" dirty="0" err="1"/>
              <a:t>frost</a:t>
            </a:r>
            <a:r>
              <a:rPr lang="fr-FR" sz="2000" dirty="0"/>
              <a:t>)</a:t>
            </a:r>
          </a:p>
        </p:txBody>
      </p:sp>
      <p:sp>
        <p:nvSpPr>
          <p:cNvPr id="78" name="Rectangle 77"/>
          <p:cNvSpPr/>
          <p:nvPr/>
        </p:nvSpPr>
        <p:spPr>
          <a:xfrm>
            <a:off x="8870834" y="4435997"/>
            <a:ext cx="761143" cy="6480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cxnSp>
        <p:nvCxnSpPr>
          <p:cNvPr id="34" name="Elbow Connector 33"/>
          <p:cNvCxnSpPr>
            <a:endCxn id="35" idx="2"/>
          </p:cNvCxnSpPr>
          <p:nvPr/>
        </p:nvCxnSpPr>
        <p:spPr>
          <a:xfrm rot="5400000" flipH="1" flipV="1">
            <a:off x="792100" y="4024007"/>
            <a:ext cx="1529765" cy="276757"/>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51588" y="2689616"/>
            <a:ext cx="1687546" cy="707886"/>
          </a:xfrm>
          <a:prstGeom prst="rect">
            <a:avLst/>
          </a:prstGeom>
          <a:noFill/>
        </p:spPr>
        <p:txBody>
          <a:bodyPr wrap="square" rtlCol="0">
            <a:spAutoFit/>
          </a:bodyPr>
          <a:lstStyle/>
          <a:p>
            <a:r>
              <a:rPr lang="fr-FR" sz="2000" b="1" dirty="0" err="1">
                <a:solidFill>
                  <a:schemeClr val="accent1"/>
                </a:solidFill>
              </a:rPr>
              <a:t>Fresh</a:t>
            </a:r>
            <a:r>
              <a:rPr lang="fr-FR" sz="2000" b="1" dirty="0">
                <a:solidFill>
                  <a:schemeClr val="accent1"/>
                </a:solidFill>
              </a:rPr>
              <a:t> air </a:t>
            </a:r>
            <a:r>
              <a:rPr lang="fr-FR" sz="2000" b="1" dirty="0" err="1">
                <a:solidFill>
                  <a:schemeClr val="accent1"/>
                </a:solidFill>
              </a:rPr>
              <a:t>hood</a:t>
            </a:r>
            <a:endParaRPr lang="fr-FR" sz="2000" b="1" dirty="0">
              <a:solidFill>
                <a:schemeClr val="accent1"/>
              </a:solidFill>
            </a:endParaRPr>
          </a:p>
        </p:txBody>
      </p:sp>
      <p:sp>
        <p:nvSpPr>
          <p:cNvPr id="36" name="TextBox 35"/>
          <p:cNvSpPr txBox="1"/>
          <p:nvPr/>
        </p:nvSpPr>
        <p:spPr>
          <a:xfrm>
            <a:off x="4991877" y="505887"/>
            <a:ext cx="7423233" cy="790345"/>
          </a:xfrm>
          <a:prstGeom prst="rect">
            <a:avLst/>
          </a:prstGeom>
          <a:noFill/>
        </p:spPr>
        <p:txBody>
          <a:bodyPr wrap="square" rtlCol="0">
            <a:spAutoFit/>
          </a:bodyPr>
          <a:lstStyle/>
          <a:p>
            <a:pPr algn="r"/>
            <a:r>
              <a:rPr lang="fr-FR" sz="4536" dirty="0" err="1">
                <a:solidFill>
                  <a:schemeClr val="accent1"/>
                </a:solidFill>
              </a:rPr>
              <a:t>Energy</a:t>
            </a:r>
            <a:r>
              <a:rPr lang="fr-FR" sz="4536" dirty="0">
                <a:solidFill>
                  <a:schemeClr val="accent1"/>
                </a:solidFill>
              </a:rPr>
              <a:t> </a:t>
            </a:r>
            <a:r>
              <a:rPr lang="fr-FR" sz="4536" dirty="0" err="1">
                <a:solidFill>
                  <a:schemeClr val="accent1"/>
                </a:solidFill>
              </a:rPr>
              <a:t>Recovery</a:t>
            </a:r>
            <a:r>
              <a:rPr lang="fr-FR" sz="4536" dirty="0">
                <a:solidFill>
                  <a:schemeClr val="accent1"/>
                </a:solidFill>
              </a:rPr>
              <a:t> </a:t>
            </a:r>
            <a:r>
              <a:rPr lang="fr-FR" sz="4536" dirty="0">
                <a:solidFill>
                  <a:schemeClr val="accent2"/>
                </a:solidFill>
              </a:rPr>
              <a:t>Module</a:t>
            </a:r>
            <a:endParaRPr lang="en-US" sz="4536" dirty="0">
              <a:solidFill>
                <a:schemeClr val="accent2"/>
              </a:solidFill>
            </a:endParaRPr>
          </a:p>
        </p:txBody>
      </p:sp>
      <p:sp>
        <p:nvSpPr>
          <p:cNvPr id="11" name="Rectangle 10"/>
          <p:cNvSpPr/>
          <p:nvPr/>
        </p:nvSpPr>
        <p:spPr>
          <a:xfrm>
            <a:off x="944232" y="1757233"/>
            <a:ext cx="3491020" cy="584775"/>
          </a:xfrm>
          <a:prstGeom prst="rect">
            <a:avLst/>
          </a:prstGeom>
        </p:spPr>
        <p:txBody>
          <a:bodyPr wrap="none">
            <a:spAutoFit/>
          </a:bodyPr>
          <a:lstStyle/>
          <a:p>
            <a:r>
              <a:rPr lang="fr-FR" sz="3200" i="1" dirty="0">
                <a:cs typeface="Arial" panose="020B0604020202020204" pitchFamily="34" charset="0"/>
              </a:rPr>
              <a:t>System components</a:t>
            </a:r>
            <a:endParaRPr lang="en-US" sz="2800" i="1" dirty="0"/>
          </a:p>
        </p:txBody>
      </p:sp>
      <p:pic>
        <p:nvPicPr>
          <p:cNvPr id="37" name="Picture 2" descr="Hom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9866" y="2928716"/>
            <a:ext cx="1036776" cy="39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5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991877" y="505887"/>
            <a:ext cx="7423233" cy="790345"/>
          </a:xfrm>
          <a:prstGeom prst="rect">
            <a:avLst/>
          </a:prstGeom>
          <a:noFill/>
        </p:spPr>
        <p:txBody>
          <a:bodyPr wrap="square" rtlCol="0">
            <a:spAutoFit/>
          </a:bodyPr>
          <a:lstStyle/>
          <a:p>
            <a:pPr algn="r"/>
            <a:r>
              <a:rPr lang="fr-FR" sz="4536" dirty="0" err="1">
                <a:solidFill>
                  <a:schemeClr val="accent1"/>
                </a:solidFill>
              </a:rPr>
              <a:t>Energy</a:t>
            </a:r>
            <a:r>
              <a:rPr lang="fr-FR" sz="4536" dirty="0">
                <a:solidFill>
                  <a:schemeClr val="accent1"/>
                </a:solidFill>
              </a:rPr>
              <a:t> </a:t>
            </a:r>
            <a:r>
              <a:rPr lang="fr-FR" sz="4536" dirty="0" err="1">
                <a:solidFill>
                  <a:schemeClr val="accent1"/>
                </a:solidFill>
              </a:rPr>
              <a:t>Recovery</a:t>
            </a:r>
            <a:r>
              <a:rPr lang="fr-FR" sz="4536" dirty="0">
                <a:solidFill>
                  <a:schemeClr val="accent1"/>
                </a:solidFill>
              </a:rPr>
              <a:t> </a:t>
            </a:r>
            <a:r>
              <a:rPr lang="fr-FR" sz="4536" dirty="0">
                <a:solidFill>
                  <a:schemeClr val="accent2"/>
                </a:solidFill>
              </a:rPr>
              <a:t>Circuit</a:t>
            </a:r>
            <a:endParaRPr lang="en-US" sz="4536" dirty="0">
              <a:solidFill>
                <a:schemeClr val="accent2"/>
              </a:solidFill>
            </a:endParaRPr>
          </a:p>
        </p:txBody>
      </p:sp>
      <p:sp>
        <p:nvSpPr>
          <p:cNvPr id="11" name="Rectangle 10"/>
          <p:cNvSpPr/>
          <p:nvPr/>
        </p:nvSpPr>
        <p:spPr>
          <a:xfrm>
            <a:off x="944232" y="1757233"/>
            <a:ext cx="3491020" cy="584775"/>
          </a:xfrm>
          <a:prstGeom prst="rect">
            <a:avLst/>
          </a:prstGeom>
        </p:spPr>
        <p:txBody>
          <a:bodyPr wrap="none">
            <a:spAutoFit/>
          </a:bodyPr>
          <a:lstStyle/>
          <a:p>
            <a:r>
              <a:rPr lang="fr-FR" sz="3200" i="1" dirty="0">
                <a:cs typeface="Arial" panose="020B0604020202020204" pitchFamily="34" charset="0"/>
              </a:rPr>
              <a:t>System components</a:t>
            </a:r>
            <a:endParaRPr lang="en-US" sz="2800" i="1" dirty="0"/>
          </a:p>
        </p:txBody>
      </p:sp>
      <p:pic>
        <p:nvPicPr>
          <p:cNvPr id="2" name="Picture 1"/>
          <p:cNvPicPr>
            <a:picLocks noChangeAspect="1"/>
          </p:cNvPicPr>
          <p:nvPr/>
        </p:nvPicPr>
        <p:blipFill>
          <a:blip r:embed="rId2"/>
          <a:stretch>
            <a:fillRect/>
          </a:stretch>
        </p:blipFill>
        <p:spPr>
          <a:xfrm>
            <a:off x="5609440" y="2342008"/>
            <a:ext cx="7309071" cy="5677645"/>
          </a:xfrm>
          <a:prstGeom prst="rect">
            <a:avLst/>
          </a:prstGeom>
        </p:spPr>
      </p:pic>
      <p:cxnSp>
        <p:nvCxnSpPr>
          <p:cNvPr id="27" name="Elbow Connector 26"/>
          <p:cNvCxnSpPr>
            <a:endCxn id="28" idx="0"/>
          </p:cNvCxnSpPr>
          <p:nvPr/>
        </p:nvCxnSpPr>
        <p:spPr>
          <a:xfrm rot="5400000">
            <a:off x="6325508" y="6157938"/>
            <a:ext cx="1384696" cy="660196"/>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715731" y="7180384"/>
            <a:ext cx="1944053" cy="1015663"/>
          </a:xfrm>
          <a:prstGeom prst="rect">
            <a:avLst/>
          </a:prstGeom>
          <a:noFill/>
        </p:spPr>
        <p:txBody>
          <a:bodyPr wrap="square" rtlCol="0">
            <a:spAutoFit/>
          </a:bodyPr>
          <a:lstStyle/>
          <a:p>
            <a:r>
              <a:rPr lang="fr-FR" sz="2000" b="1" dirty="0" err="1">
                <a:solidFill>
                  <a:schemeClr val="accent1"/>
                </a:solidFill>
              </a:rPr>
              <a:t>Exhaust</a:t>
            </a:r>
            <a:r>
              <a:rPr lang="fr-FR" sz="2000" b="1" dirty="0">
                <a:solidFill>
                  <a:schemeClr val="accent1"/>
                </a:solidFill>
              </a:rPr>
              <a:t> fan</a:t>
            </a:r>
          </a:p>
          <a:p>
            <a:r>
              <a:rPr lang="fr-FR" sz="2000" dirty="0"/>
              <a:t>High </a:t>
            </a:r>
            <a:r>
              <a:rPr lang="fr-FR" sz="2000" dirty="0" err="1"/>
              <a:t>efficiency</a:t>
            </a:r>
            <a:r>
              <a:rPr lang="fr-FR" sz="2000" dirty="0"/>
              <a:t> Axial fan</a:t>
            </a:r>
          </a:p>
        </p:txBody>
      </p:sp>
      <p:cxnSp>
        <p:nvCxnSpPr>
          <p:cNvPr id="32" name="Elbow Connector 31"/>
          <p:cNvCxnSpPr>
            <a:endCxn id="38" idx="3"/>
          </p:cNvCxnSpPr>
          <p:nvPr/>
        </p:nvCxnSpPr>
        <p:spPr>
          <a:xfrm rot="10800000" flipV="1">
            <a:off x="5110633" y="5261433"/>
            <a:ext cx="808554" cy="576765"/>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166580" y="5484256"/>
            <a:ext cx="1944053" cy="707886"/>
          </a:xfrm>
          <a:prstGeom prst="rect">
            <a:avLst/>
          </a:prstGeom>
          <a:noFill/>
        </p:spPr>
        <p:txBody>
          <a:bodyPr wrap="square" rtlCol="0">
            <a:spAutoFit/>
          </a:bodyPr>
          <a:lstStyle/>
          <a:p>
            <a:r>
              <a:rPr lang="fr-FR" sz="2000" b="1" dirty="0" err="1">
                <a:solidFill>
                  <a:schemeClr val="accent1"/>
                </a:solidFill>
              </a:rPr>
              <a:t>Barometric</a:t>
            </a:r>
            <a:r>
              <a:rPr lang="fr-FR" sz="2000" b="1" dirty="0">
                <a:solidFill>
                  <a:schemeClr val="accent1"/>
                </a:solidFill>
              </a:rPr>
              <a:t> relief damper</a:t>
            </a:r>
          </a:p>
        </p:txBody>
      </p:sp>
      <p:grpSp>
        <p:nvGrpSpPr>
          <p:cNvPr id="39" name="Group 38"/>
          <p:cNvGrpSpPr/>
          <p:nvPr/>
        </p:nvGrpSpPr>
        <p:grpSpPr>
          <a:xfrm>
            <a:off x="797909" y="2601274"/>
            <a:ext cx="3181199" cy="2152592"/>
            <a:chOff x="1106187" y="2324970"/>
            <a:chExt cx="4516216" cy="3558231"/>
          </a:xfrm>
        </p:grpSpPr>
        <p:pic>
          <p:nvPicPr>
            <p:cNvPr id="40" name="Picture 3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6187" y="2324970"/>
              <a:ext cx="4516216" cy="3558231"/>
            </a:xfrm>
            <a:prstGeom prst="rect">
              <a:avLst/>
            </a:prstGeom>
          </p:spPr>
        </p:pic>
        <p:grpSp>
          <p:nvGrpSpPr>
            <p:cNvPr id="41" name="Group 40"/>
            <p:cNvGrpSpPr/>
            <p:nvPr/>
          </p:nvGrpSpPr>
          <p:grpSpPr>
            <a:xfrm>
              <a:off x="2644344" y="3825458"/>
              <a:ext cx="2417532" cy="1843947"/>
              <a:chOff x="2644344" y="3825458"/>
              <a:chExt cx="2417532" cy="1843947"/>
            </a:xfrm>
          </p:grpSpPr>
          <p:sp>
            <p:nvSpPr>
              <p:cNvPr id="42" name="Rectangle 14"/>
              <p:cNvSpPr/>
              <p:nvPr/>
            </p:nvSpPr>
            <p:spPr bwMode="auto">
              <a:xfrm>
                <a:off x="2663780" y="4596715"/>
                <a:ext cx="975133" cy="1049160"/>
              </a:xfrm>
              <a:custGeom>
                <a:avLst/>
                <a:gdLst>
                  <a:gd name="connsiteX0" fmla="*/ 0 w 1359243"/>
                  <a:gd name="connsiteY0" fmla="*/ 0 h 1040738"/>
                  <a:gd name="connsiteX1" fmla="*/ 1359243 w 1359243"/>
                  <a:gd name="connsiteY1" fmla="*/ 0 h 1040738"/>
                  <a:gd name="connsiteX2" fmla="*/ 1359243 w 1359243"/>
                  <a:gd name="connsiteY2" fmla="*/ 1040738 h 1040738"/>
                  <a:gd name="connsiteX3" fmla="*/ 0 w 1359243"/>
                  <a:gd name="connsiteY3" fmla="*/ 1040738 h 1040738"/>
                  <a:gd name="connsiteX4" fmla="*/ 0 w 1359243"/>
                  <a:gd name="connsiteY4" fmla="*/ 0 h 1040738"/>
                  <a:gd name="connsiteX0" fmla="*/ 37071 w 1396314"/>
                  <a:gd name="connsiteY0" fmla="*/ 0 h 1040738"/>
                  <a:gd name="connsiteX1" fmla="*/ 1396314 w 1396314"/>
                  <a:gd name="connsiteY1" fmla="*/ 0 h 1040738"/>
                  <a:gd name="connsiteX2" fmla="*/ 1396314 w 1396314"/>
                  <a:gd name="connsiteY2" fmla="*/ 1040738 h 1040738"/>
                  <a:gd name="connsiteX3" fmla="*/ 0 w 1396314"/>
                  <a:gd name="connsiteY3" fmla="*/ 904814 h 1040738"/>
                  <a:gd name="connsiteX4" fmla="*/ 37071 w 1396314"/>
                  <a:gd name="connsiteY4" fmla="*/ 0 h 1040738"/>
                  <a:gd name="connsiteX0" fmla="*/ 37071 w 1396314"/>
                  <a:gd name="connsiteY0" fmla="*/ 0 h 1164305"/>
                  <a:gd name="connsiteX1" fmla="*/ 1396314 w 1396314"/>
                  <a:gd name="connsiteY1" fmla="*/ 0 h 1164305"/>
                  <a:gd name="connsiteX2" fmla="*/ 1062681 w 1396314"/>
                  <a:gd name="connsiteY2" fmla="*/ 1164305 h 1164305"/>
                  <a:gd name="connsiteX3" fmla="*/ 0 w 1396314"/>
                  <a:gd name="connsiteY3" fmla="*/ 904814 h 1164305"/>
                  <a:gd name="connsiteX4" fmla="*/ 37071 w 1396314"/>
                  <a:gd name="connsiteY4" fmla="*/ 0 h 1164305"/>
                  <a:gd name="connsiteX0" fmla="*/ 37071 w 1062682"/>
                  <a:gd name="connsiteY0" fmla="*/ 0 h 1164305"/>
                  <a:gd name="connsiteX1" fmla="*/ 1062682 w 1062682"/>
                  <a:gd name="connsiteY1" fmla="*/ 74140 h 1164305"/>
                  <a:gd name="connsiteX2" fmla="*/ 1062681 w 1062682"/>
                  <a:gd name="connsiteY2" fmla="*/ 1164305 h 1164305"/>
                  <a:gd name="connsiteX3" fmla="*/ 0 w 1062682"/>
                  <a:gd name="connsiteY3" fmla="*/ 904814 h 1164305"/>
                  <a:gd name="connsiteX4" fmla="*/ 37071 w 1062682"/>
                  <a:gd name="connsiteY4" fmla="*/ 0 h 1164305"/>
                  <a:gd name="connsiteX0" fmla="*/ 24714 w 1062682"/>
                  <a:gd name="connsiteY0" fmla="*/ 0 h 1139591"/>
                  <a:gd name="connsiteX1" fmla="*/ 1062682 w 1062682"/>
                  <a:gd name="connsiteY1" fmla="*/ 49426 h 1139591"/>
                  <a:gd name="connsiteX2" fmla="*/ 1062681 w 1062682"/>
                  <a:gd name="connsiteY2" fmla="*/ 1139591 h 1139591"/>
                  <a:gd name="connsiteX3" fmla="*/ 0 w 1062682"/>
                  <a:gd name="connsiteY3" fmla="*/ 880100 h 1139591"/>
                  <a:gd name="connsiteX4" fmla="*/ 24714 w 1062682"/>
                  <a:gd name="connsiteY4" fmla="*/ 0 h 1139591"/>
                  <a:gd name="connsiteX0" fmla="*/ 24714 w 1062682"/>
                  <a:gd name="connsiteY0" fmla="*/ 0 h 1139591"/>
                  <a:gd name="connsiteX1" fmla="*/ 1062682 w 1062682"/>
                  <a:gd name="connsiteY1" fmla="*/ 61783 h 1139591"/>
                  <a:gd name="connsiteX2" fmla="*/ 1062681 w 1062682"/>
                  <a:gd name="connsiteY2" fmla="*/ 1139591 h 1139591"/>
                  <a:gd name="connsiteX3" fmla="*/ 0 w 1062682"/>
                  <a:gd name="connsiteY3" fmla="*/ 880100 h 1139591"/>
                  <a:gd name="connsiteX4" fmla="*/ 24714 w 1062682"/>
                  <a:gd name="connsiteY4" fmla="*/ 0 h 1139591"/>
                  <a:gd name="connsiteX0" fmla="*/ 24714 w 1062681"/>
                  <a:gd name="connsiteY0" fmla="*/ 0 h 1139591"/>
                  <a:gd name="connsiteX1" fmla="*/ 1050325 w 1062681"/>
                  <a:gd name="connsiteY1" fmla="*/ 172993 h 1139591"/>
                  <a:gd name="connsiteX2" fmla="*/ 1062681 w 1062681"/>
                  <a:gd name="connsiteY2" fmla="*/ 1139591 h 1139591"/>
                  <a:gd name="connsiteX3" fmla="*/ 0 w 1062681"/>
                  <a:gd name="connsiteY3" fmla="*/ 880100 h 1139591"/>
                  <a:gd name="connsiteX4" fmla="*/ 24714 w 1062681"/>
                  <a:gd name="connsiteY4" fmla="*/ 0 h 1139591"/>
                  <a:gd name="connsiteX0" fmla="*/ 1 w 1037968"/>
                  <a:gd name="connsiteY0" fmla="*/ 0 h 1139591"/>
                  <a:gd name="connsiteX1" fmla="*/ 1025612 w 1037968"/>
                  <a:gd name="connsiteY1" fmla="*/ 172993 h 1139591"/>
                  <a:gd name="connsiteX2" fmla="*/ 1037968 w 1037968"/>
                  <a:gd name="connsiteY2" fmla="*/ 1139591 h 1139591"/>
                  <a:gd name="connsiteX3" fmla="*/ 6192 w 1037968"/>
                  <a:gd name="connsiteY3" fmla="*/ 934878 h 1139591"/>
                  <a:gd name="connsiteX4" fmla="*/ 1 w 1037968"/>
                  <a:gd name="connsiteY4" fmla="*/ 0 h 113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968" h="1139591">
                    <a:moveTo>
                      <a:pt x="1" y="0"/>
                    </a:moveTo>
                    <a:lnTo>
                      <a:pt x="1025612" y="172993"/>
                    </a:lnTo>
                    <a:cubicBezTo>
                      <a:pt x="1025612" y="536381"/>
                      <a:pt x="1037968" y="776203"/>
                      <a:pt x="1037968" y="1139591"/>
                    </a:cubicBezTo>
                    <a:lnTo>
                      <a:pt x="6192" y="934878"/>
                    </a:lnTo>
                    <a:cubicBezTo>
                      <a:pt x="4128" y="623252"/>
                      <a:pt x="2065" y="311626"/>
                      <a:pt x="1" y="0"/>
                    </a:cubicBezTo>
                    <a:close/>
                  </a:path>
                </a:pathLst>
              </a:cu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a typeface="ＭＳ Ｐゴシック" charset="0"/>
                </a:endParaRPr>
              </a:p>
            </p:txBody>
          </p:sp>
          <p:cxnSp>
            <p:nvCxnSpPr>
              <p:cNvPr id="45" name="Straight Connector 44"/>
              <p:cNvCxnSpPr/>
              <p:nvPr/>
            </p:nvCxnSpPr>
            <p:spPr bwMode="auto">
              <a:xfrm flipV="1">
                <a:off x="2644344" y="3825459"/>
                <a:ext cx="1745412" cy="771257"/>
              </a:xfrm>
              <a:prstGeom prst="line">
                <a:avLst/>
              </a:prstGeom>
              <a:solidFill>
                <a:srgbClr val="D52B1E"/>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Straight Connector 45"/>
              <p:cNvCxnSpPr/>
              <p:nvPr/>
            </p:nvCxnSpPr>
            <p:spPr bwMode="auto">
              <a:xfrm flipV="1">
                <a:off x="3563204" y="4018072"/>
                <a:ext cx="1498672" cy="739290"/>
              </a:xfrm>
              <a:prstGeom prst="line">
                <a:avLst/>
              </a:prstGeom>
              <a:solidFill>
                <a:srgbClr val="D52B1E"/>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Straight Connector 46"/>
              <p:cNvCxnSpPr/>
              <p:nvPr/>
            </p:nvCxnSpPr>
            <p:spPr bwMode="auto">
              <a:xfrm>
                <a:off x="4389756" y="3825458"/>
                <a:ext cx="672120" cy="181634"/>
              </a:xfrm>
              <a:prstGeom prst="line">
                <a:avLst/>
              </a:prstGeom>
              <a:solidFill>
                <a:srgbClr val="D52B1E"/>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Straight Connector 47"/>
              <p:cNvCxnSpPr/>
              <p:nvPr/>
            </p:nvCxnSpPr>
            <p:spPr bwMode="auto">
              <a:xfrm flipV="1">
                <a:off x="3646389" y="4918008"/>
                <a:ext cx="1391225" cy="751397"/>
              </a:xfrm>
              <a:prstGeom prst="line">
                <a:avLst/>
              </a:prstGeom>
              <a:solidFill>
                <a:srgbClr val="D52B1E"/>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Connector 48"/>
              <p:cNvCxnSpPr/>
              <p:nvPr/>
            </p:nvCxnSpPr>
            <p:spPr bwMode="auto">
              <a:xfrm flipV="1">
                <a:off x="5061251" y="4007092"/>
                <a:ext cx="0" cy="920926"/>
              </a:xfrm>
              <a:prstGeom prst="line">
                <a:avLst/>
              </a:prstGeom>
              <a:solidFill>
                <a:srgbClr val="D52B1E"/>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cxnSp>
        <p:nvCxnSpPr>
          <p:cNvPr id="66" name="Elbow Connector 65"/>
          <p:cNvCxnSpPr>
            <a:endCxn id="67" idx="0"/>
          </p:cNvCxnSpPr>
          <p:nvPr/>
        </p:nvCxnSpPr>
        <p:spPr>
          <a:xfrm rot="5400000">
            <a:off x="8728933" y="6556927"/>
            <a:ext cx="1093779" cy="1077358"/>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765116" y="7642496"/>
            <a:ext cx="1944053" cy="707886"/>
          </a:xfrm>
          <a:prstGeom prst="rect">
            <a:avLst/>
          </a:prstGeom>
          <a:noFill/>
        </p:spPr>
        <p:txBody>
          <a:bodyPr wrap="square" rtlCol="0">
            <a:spAutoFit/>
          </a:bodyPr>
          <a:lstStyle/>
          <a:p>
            <a:pPr algn="ctr"/>
            <a:r>
              <a:rPr lang="fr-FR" sz="2000" b="1" dirty="0">
                <a:solidFill>
                  <a:schemeClr val="accent1"/>
                </a:solidFill>
              </a:rPr>
              <a:t>Scroll </a:t>
            </a:r>
            <a:r>
              <a:rPr lang="fr-FR" sz="2000" b="1" dirty="0" err="1">
                <a:solidFill>
                  <a:schemeClr val="accent1"/>
                </a:solidFill>
              </a:rPr>
              <a:t>compressor</a:t>
            </a:r>
            <a:endParaRPr lang="fr-FR" sz="2000" b="1" dirty="0">
              <a:solidFill>
                <a:schemeClr val="accent1"/>
              </a:solidFill>
            </a:endParaRPr>
          </a:p>
        </p:txBody>
      </p:sp>
      <p:cxnSp>
        <p:nvCxnSpPr>
          <p:cNvPr id="70" name="Elbow Connector 69"/>
          <p:cNvCxnSpPr>
            <a:endCxn id="71" idx="2"/>
          </p:cNvCxnSpPr>
          <p:nvPr/>
        </p:nvCxnSpPr>
        <p:spPr>
          <a:xfrm rot="5400000" flipH="1" flipV="1">
            <a:off x="8377591" y="3551446"/>
            <a:ext cx="2603795" cy="1884692"/>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9649807" y="2791784"/>
            <a:ext cx="1944053" cy="400110"/>
          </a:xfrm>
          <a:prstGeom prst="rect">
            <a:avLst/>
          </a:prstGeom>
          <a:noFill/>
        </p:spPr>
        <p:txBody>
          <a:bodyPr wrap="square" rtlCol="0">
            <a:spAutoFit/>
          </a:bodyPr>
          <a:lstStyle/>
          <a:p>
            <a:pPr algn="ctr"/>
            <a:r>
              <a:rPr lang="fr-FR" sz="2000" b="1" dirty="0">
                <a:solidFill>
                  <a:schemeClr val="accent1"/>
                </a:solidFill>
              </a:rPr>
              <a:t>4-way valve</a:t>
            </a:r>
          </a:p>
        </p:txBody>
      </p:sp>
      <p:cxnSp>
        <p:nvCxnSpPr>
          <p:cNvPr id="72" name="Elbow Connector 71"/>
          <p:cNvCxnSpPr>
            <a:endCxn id="74" idx="2"/>
          </p:cNvCxnSpPr>
          <p:nvPr/>
        </p:nvCxnSpPr>
        <p:spPr>
          <a:xfrm rot="5400000" flipH="1" flipV="1">
            <a:off x="8233924" y="3214656"/>
            <a:ext cx="1115757" cy="348742"/>
          </a:xfrm>
          <a:prstGeom prst="bentConnector3">
            <a:avLst>
              <a:gd name="adj1" fmla="val 50000"/>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8117844" y="1938596"/>
            <a:ext cx="1696658" cy="892552"/>
          </a:xfrm>
          <a:prstGeom prst="rect">
            <a:avLst/>
          </a:prstGeom>
          <a:noFill/>
        </p:spPr>
        <p:txBody>
          <a:bodyPr wrap="square" rtlCol="0">
            <a:spAutoFit/>
          </a:bodyPr>
          <a:lstStyle/>
          <a:p>
            <a:pPr algn="ctr"/>
            <a:r>
              <a:rPr lang="fr-FR" sz="2000" b="1" dirty="0" err="1">
                <a:solidFill>
                  <a:schemeClr val="accent1"/>
                </a:solidFill>
              </a:rPr>
              <a:t>Recovery</a:t>
            </a:r>
            <a:r>
              <a:rPr lang="fr-FR" sz="2000" b="1" dirty="0">
                <a:solidFill>
                  <a:schemeClr val="accent1"/>
                </a:solidFill>
              </a:rPr>
              <a:t> </a:t>
            </a:r>
            <a:r>
              <a:rPr lang="fr-FR" sz="2000" b="1" dirty="0" err="1">
                <a:solidFill>
                  <a:schemeClr val="accent1"/>
                </a:solidFill>
              </a:rPr>
              <a:t>coil</a:t>
            </a:r>
            <a:endParaRPr lang="fr-FR" sz="2000" b="1" dirty="0">
              <a:solidFill>
                <a:schemeClr val="accent1"/>
              </a:solidFill>
            </a:endParaRPr>
          </a:p>
          <a:p>
            <a:pPr algn="ctr"/>
            <a:r>
              <a:rPr lang="fr-FR" sz="1600" dirty="0" err="1"/>
              <a:t>Between</a:t>
            </a:r>
            <a:r>
              <a:rPr lang="fr-FR" sz="1600" dirty="0"/>
              <a:t> </a:t>
            </a:r>
            <a:r>
              <a:rPr lang="fr-FR" sz="1600" dirty="0" err="1"/>
              <a:t>Filters</a:t>
            </a:r>
            <a:r>
              <a:rPr lang="fr-FR" sz="1600" dirty="0"/>
              <a:t> and indoor </a:t>
            </a:r>
            <a:r>
              <a:rPr lang="fr-FR" sz="1600" dirty="0" err="1"/>
              <a:t>coil</a:t>
            </a:r>
            <a:endParaRPr lang="fr-FR" sz="1600" b="1" dirty="0">
              <a:solidFill>
                <a:schemeClr val="accent1"/>
              </a:solidFill>
            </a:endParaRPr>
          </a:p>
        </p:txBody>
      </p:sp>
      <p:cxnSp>
        <p:nvCxnSpPr>
          <p:cNvPr id="75" name="Elbow Connector 74"/>
          <p:cNvCxnSpPr>
            <a:endCxn id="79" idx="2"/>
          </p:cNvCxnSpPr>
          <p:nvPr/>
        </p:nvCxnSpPr>
        <p:spPr>
          <a:xfrm rot="16200000" flipV="1">
            <a:off x="5578383" y="3386054"/>
            <a:ext cx="1842681" cy="1696464"/>
          </a:xfrm>
          <a:prstGeom prst="bentConnector3">
            <a:avLst>
              <a:gd name="adj1" fmla="val 85758"/>
            </a:avLst>
          </a:prstGeom>
          <a:ln cap="r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4803162" y="2912835"/>
            <a:ext cx="1696658" cy="400110"/>
          </a:xfrm>
          <a:prstGeom prst="rect">
            <a:avLst/>
          </a:prstGeom>
          <a:noFill/>
        </p:spPr>
        <p:txBody>
          <a:bodyPr wrap="square" rtlCol="0">
            <a:spAutoFit/>
          </a:bodyPr>
          <a:lstStyle/>
          <a:p>
            <a:pPr algn="ctr"/>
            <a:r>
              <a:rPr lang="fr-FR" sz="2000" b="1" dirty="0" err="1">
                <a:solidFill>
                  <a:schemeClr val="accent1"/>
                </a:solidFill>
              </a:rPr>
              <a:t>Exhaust</a:t>
            </a:r>
            <a:r>
              <a:rPr lang="fr-FR" sz="2000" b="1" dirty="0">
                <a:solidFill>
                  <a:schemeClr val="accent1"/>
                </a:solidFill>
              </a:rPr>
              <a:t> </a:t>
            </a:r>
            <a:r>
              <a:rPr lang="fr-FR" sz="2000" b="1" dirty="0" err="1">
                <a:solidFill>
                  <a:schemeClr val="accent1"/>
                </a:solidFill>
              </a:rPr>
              <a:t>coil</a:t>
            </a:r>
            <a:endParaRPr lang="fr-FR" sz="2000" b="1" dirty="0">
              <a:solidFill>
                <a:schemeClr val="accent1"/>
              </a:solidFill>
            </a:endParaRPr>
          </a:p>
        </p:txBody>
      </p:sp>
    </p:spTree>
    <p:extLst>
      <p:ext uri="{BB962C8B-B14F-4D97-AF65-F5344CB8AC3E}">
        <p14:creationId xmlns:p14="http://schemas.microsoft.com/office/powerpoint/2010/main" val="243408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702596" y="3393618"/>
            <a:ext cx="1961068" cy="1531958"/>
          </a:xfrm>
          <a:prstGeom prst="rect">
            <a:avLst/>
          </a:prstGeom>
        </p:spPr>
        <p:txBody>
          <a:bodyPr wrap="square">
            <a:spAutoFit/>
          </a:bodyPr>
          <a:lstStyle>
            <a:defPPr>
              <a:defRPr lang="en-US"/>
            </a:defPPr>
            <a:lvl1pPr marL="171450" indent="-171450">
              <a:buFont typeface="Arial" panose="020B0604020202020204" pitchFamily="34" charset="0"/>
              <a:buChar char="•"/>
              <a:defRPr sz="1100"/>
            </a:lvl1pPr>
          </a:lstStyle>
          <a:p>
            <a:pPr marL="243013" indent="-243013" defTabSz="1296071">
              <a:defRPr/>
            </a:pPr>
            <a:r>
              <a:rPr lang="fr-FR" sz="1559" kern="0" dirty="0" err="1">
                <a:solidFill>
                  <a:srgbClr val="5F5F5F"/>
                </a:solidFill>
              </a:rPr>
              <a:t>Remote</a:t>
            </a:r>
            <a:r>
              <a:rPr lang="fr-FR" sz="1559" kern="0" dirty="0">
                <a:solidFill>
                  <a:srgbClr val="5F5F5F"/>
                </a:solidFill>
              </a:rPr>
              <a:t> monitoring and control</a:t>
            </a:r>
          </a:p>
          <a:p>
            <a:pPr marL="243013" indent="-243013" defTabSz="1296071">
              <a:defRPr/>
            </a:pPr>
            <a:r>
              <a:rPr lang="fr-FR" sz="1559" kern="0" dirty="0" err="1">
                <a:solidFill>
                  <a:srgbClr val="5F5F5F"/>
                </a:solidFill>
              </a:rPr>
              <a:t>Alarm</a:t>
            </a:r>
            <a:r>
              <a:rPr lang="fr-FR" sz="1559" kern="0" dirty="0">
                <a:solidFill>
                  <a:srgbClr val="5F5F5F"/>
                </a:solidFill>
              </a:rPr>
              <a:t> and </a:t>
            </a:r>
            <a:r>
              <a:rPr lang="fr-FR" sz="1559" kern="0" dirty="0" err="1">
                <a:solidFill>
                  <a:srgbClr val="5F5F5F"/>
                </a:solidFill>
              </a:rPr>
              <a:t>event</a:t>
            </a:r>
            <a:r>
              <a:rPr lang="fr-FR" sz="1559" kern="0" dirty="0">
                <a:solidFill>
                  <a:srgbClr val="5F5F5F"/>
                </a:solidFill>
              </a:rPr>
              <a:t> </a:t>
            </a:r>
            <a:r>
              <a:rPr lang="fr-FR" sz="1559" kern="0" dirty="0" err="1">
                <a:solidFill>
                  <a:srgbClr val="5F5F5F"/>
                </a:solidFill>
              </a:rPr>
              <a:t>reporting</a:t>
            </a:r>
            <a:endParaRPr lang="fr-FR" sz="1559" kern="0" dirty="0">
              <a:solidFill>
                <a:srgbClr val="5F5F5F"/>
              </a:solidFill>
            </a:endParaRPr>
          </a:p>
          <a:p>
            <a:pPr marL="243013" indent="-243013" defTabSz="1296071">
              <a:defRPr/>
            </a:pPr>
            <a:r>
              <a:rPr lang="fr-FR" sz="1559" kern="0" dirty="0" err="1">
                <a:solidFill>
                  <a:srgbClr val="5F5F5F"/>
                </a:solidFill>
              </a:rPr>
              <a:t>Trending</a:t>
            </a:r>
            <a:r>
              <a:rPr lang="fr-FR" sz="1559" kern="0" dirty="0">
                <a:solidFill>
                  <a:srgbClr val="5F5F5F"/>
                </a:solidFill>
              </a:rPr>
              <a:t> </a:t>
            </a:r>
            <a:r>
              <a:rPr lang="fr-FR" sz="1559" kern="0" dirty="0" err="1">
                <a:solidFill>
                  <a:srgbClr val="5F5F5F"/>
                </a:solidFill>
              </a:rPr>
              <a:t>analytics</a:t>
            </a:r>
            <a:endParaRPr lang="fr-FR" sz="1559" kern="0" dirty="0">
              <a:solidFill>
                <a:srgbClr val="5F5F5F"/>
              </a:solidFill>
            </a:endParaRPr>
          </a:p>
        </p:txBody>
      </p:sp>
      <p:pic>
        <p:nvPicPr>
          <p:cNvPr id="41" name="Picture 40"/>
          <p:cNvPicPr>
            <a:picLocks noChangeAspect="1"/>
          </p:cNvPicPr>
          <p:nvPr/>
        </p:nvPicPr>
        <p:blipFill>
          <a:blip r:embed="rId3"/>
          <a:stretch>
            <a:fillRect/>
          </a:stretch>
        </p:blipFill>
        <p:spPr>
          <a:xfrm>
            <a:off x="10901868" y="1593275"/>
            <a:ext cx="1684049" cy="1036933"/>
          </a:xfrm>
          <a:prstGeom prst="rect">
            <a:avLst/>
          </a:prstGeom>
        </p:spPr>
      </p:pic>
      <p:sp>
        <p:nvSpPr>
          <p:cNvPr id="42" name="TextBox 41"/>
          <p:cNvSpPr txBox="1"/>
          <p:nvPr/>
        </p:nvSpPr>
        <p:spPr>
          <a:xfrm>
            <a:off x="6591076" y="3498824"/>
            <a:ext cx="1834753" cy="397673"/>
          </a:xfrm>
          <a:prstGeom prst="rect">
            <a:avLst/>
          </a:prstGeom>
          <a:noFill/>
        </p:spPr>
        <p:txBody>
          <a:bodyPr wrap="square" rtlCol="0">
            <a:spAutoFit/>
          </a:bodyPr>
          <a:lstStyle/>
          <a:p>
            <a:pPr algn="ctr" defTabSz="1296071">
              <a:defRPr/>
            </a:pPr>
            <a:r>
              <a:rPr lang="fr-FR" sz="1984" b="1" kern="0" dirty="0" err="1">
                <a:solidFill>
                  <a:schemeClr val="accent1"/>
                </a:solidFill>
              </a:rPr>
              <a:t>Comfort</a:t>
            </a:r>
            <a:endParaRPr lang="en-US" sz="1984" b="1" kern="0" dirty="0">
              <a:solidFill>
                <a:schemeClr val="accent1"/>
              </a:solidFill>
            </a:endParaRPr>
          </a:p>
        </p:txBody>
      </p:sp>
      <p:sp>
        <p:nvSpPr>
          <p:cNvPr id="43" name="TextBox 42"/>
          <p:cNvSpPr txBox="1"/>
          <p:nvPr/>
        </p:nvSpPr>
        <p:spPr>
          <a:xfrm>
            <a:off x="6534642" y="3029868"/>
            <a:ext cx="4142287" cy="441339"/>
          </a:xfrm>
          <a:prstGeom prst="rect">
            <a:avLst/>
          </a:prstGeom>
          <a:noFill/>
        </p:spPr>
        <p:txBody>
          <a:bodyPr wrap="square" rtlCol="0">
            <a:spAutoFit/>
          </a:bodyPr>
          <a:lstStyle/>
          <a:p>
            <a:pPr algn="ctr" defTabSz="1296071">
              <a:defRPr/>
            </a:pPr>
            <a:r>
              <a:rPr lang="fr-FR" sz="2268" b="1" kern="0" dirty="0">
                <a:solidFill>
                  <a:srgbClr val="5F5F5F"/>
                </a:solidFill>
              </a:rPr>
              <a:t>Tracer Concierge™</a:t>
            </a:r>
            <a:endParaRPr lang="en-US" sz="2268" b="1" kern="0" dirty="0">
              <a:solidFill>
                <a:srgbClr val="5F5F5F"/>
              </a:solidFill>
            </a:endParaRPr>
          </a:p>
        </p:txBody>
      </p:sp>
      <p:sp>
        <p:nvSpPr>
          <p:cNvPr id="44" name="TextBox 43"/>
          <p:cNvSpPr txBox="1"/>
          <p:nvPr/>
        </p:nvSpPr>
        <p:spPr>
          <a:xfrm>
            <a:off x="10075628" y="2726660"/>
            <a:ext cx="2394297" cy="441339"/>
          </a:xfrm>
          <a:prstGeom prst="rect">
            <a:avLst/>
          </a:prstGeom>
          <a:noFill/>
        </p:spPr>
        <p:txBody>
          <a:bodyPr wrap="square" rtlCol="0">
            <a:spAutoFit/>
          </a:bodyPr>
          <a:lstStyle/>
          <a:p>
            <a:pPr algn="r" defTabSz="1296071">
              <a:defRPr/>
            </a:pPr>
            <a:r>
              <a:rPr lang="fr-FR" sz="2268" b="1" kern="0" dirty="0">
                <a:solidFill>
                  <a:srgbClr val="5F5F5F"/>
                </a:solidFill>
              </a:rPr>
              <a:t>Tracer SC</a:t>
            </a:r>
            <a:endParaRPr lang="en-US" sz="2268" b="1" kern="0" dirty="0">
              <a:solidFill>
                <a:srgbClr val="5F5F5F"/>
              </a:solidFill>
            </a:endParaRPr>
          </a:p>
        </p:txBody>
      </p:sp>
      <p:cxnSp>
        <p:nvCxnSpPr>
          <p:cNvPr id="47" name="Straight Connector 46"/>
          <p:cNvCxnSpPr/>
          <p:nvPr/>
        </p:nvCxnSpPr>
        <p:spPr>
          <a:xfrm flipH="1">
            <a:off x="2549808" y="3513489"/>
            <a:ext cx="479" cy="4298907"/>
          </a:xfrm>
          <a:prstGeom prst="line">
            <a:avLst/>
          </a:prstGeom>
          <a:noFill/>
          <a:ln w="10000" cap="flat" cmpd="sng" algn="ctr">
            <a:solidFill>
              <a:srgbClr val="DDDDDD"/>
            </a:solidFill>
            <a:prstDash val="solid"/>
          </a:ln>
          <a:effectLst/>
        </p:spPr>
      </p:cxnSp>
      <p:cxnSp>
        <p:nvCxnSpPr>
          <p:cNvPr id="49" name="Straight Connector 48"/>
          <p:cNvCxnSpPr/>
          <p:nvPr/>
        </p:nvCxnSpPr>
        <p:spPr>
          <a:xfrm flipH="1">
            <a:off x="10718141" y="1586328"/>
            <a:ext cx="35362" cy="6228303"/>
          </a:xfrm>
          <a:prstGeom prst="line">
            <a:avLst/>
          </a:prstGeom>
          <a:noFill/>
          <a:ln w="10000" cap="flat" cmpd="sng" algn="ctr">
            <a:solidFill>
              <a:srgbClr val="DDDDDD"/>
            </a:solidFill>
            <a:prstDash val="solid"/>
          </a:ln>
          <a:effectLst/>
        </p:spPr>
      </p:cxnSp>
      <p:sp>
        <p:nvSpPr>
          <p:cNvPr id="50" name="TextBox 49"/>
          <p:cNvSpPr txBox="1"/>
          <p:nvPr/>
        </p:nvSpPr>
        <p:spPr>
          <a:xfrm>
            <a:off x="291627" y="5155974"/>
            <a:ext cx="2173505" cy="703078"/>
          </a:xfrm>
          <a:prstGeom prst="rect">
            <a:avLst/>
          </a:prstGeom>
          <a:noFill/>
        </p:spPr>
        <p:txBody>
          <a:bodyPr wrap="square" rtlCol="0">
            <a:spAutoFit/>
          </a:bodyPr>
          <a:lstStyle/>
          <a:p>
            <a:pPr algn="r" defTabSz="1296071">
              <a:defRPr/>
            </a:pPr>
            <a:r>
              <a:rPr lang="fr-FR" sz="2268" b="1" kern="0" dirty="0">
                <a:solidFill>
                  <a:srgbClr val="5F5F5F"/>
                </a:solidFill>
              </a:rPr>
              <a:t>CH536 </a:t>
            </a:r>
          </a:p>
          <a:p>
            <a:pPr algn="r" defTabSz="1296071">
              <a:defRPr/>
            </a:pPr>
            <a:r>
              <a:rPr lang="fr-FR" sz="1701" b="1" kern="0" dirty="0">
                <a:solidFill>
                  <a:srgbClr val="5F5F5F"/>
                </a:solidFill>
              </a:rPr>
              <a:t>Unit </a:t>
            </a:r>
            <a:r>
              <a:rPr lang="fr-FR" sz="1701" b="1" kern="0" dirty="0" err="1">
                <a:solidFill>
                  <a:srgbClr val="5F5F5F"/>
                </a:solidFill>
              </a:rPr>
              <a:t>controller</a:t>
            </a:r>
            <a:endParaRPr lang="en-US" sz="1701" b="1" kern="0" dirty="0">
              <a:solidFill>
                <a:srgbClr val="5F5F5F"/>
              </a:solidFill>
            </a:endParaRPr>
          </a:p>
        </p:txBody>
      </p:sp>
      <p:pic>
        <p:nvPicPr>
          <p:cNvPr id="51" name="Picture 2" descr="http://www.i-acs.co.uk/store/media/catalog/product/cache/1/small_image/295x295/9df78eab33525d08d6e5fb8d27136e95/p/h/ph_pco5plus_1.jpg"/>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71808" y="4488112"/>
            <a:ext cx="1409828" cy="8092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flipH="1">
            <a:off x="6597161" y="2170077"/>
            <a:ext cx="31645" cy="5593678"/>
          </a:xfrm>
          <a:prstGeom prst="line">
            <a:avLst/>
          </a:prstGeom>
          <a:noFill/>
          <a:ln w="10000" cap="flat" cmpd="sng" algn="ctr">
            <a:solidFill>
              <a:srgbClr val="DDDDDD"/>
            </a:solidFill>
            <a:prstDash val="solid"/>
          </a:ln>
          <a:effectLst/>
        </p:spPr>
      </p:cxnSp>
      <p:sp>
        <p:nvSpPr>
          <p:cNvPr id="55" name="TextBox 54"/>
          <p:cNvSpPr txBox="1"/>
          <p:nvPr/>
        </p:nvSpPr>
        <p:spPr>
          <a:xfrm>
            <a:off x="2341978" y="5013946"/>
            <a:ext cx="2173505" cy="703078"/>
          </a:xfrm>
          <a:prstGeom prst="rect">
            <a:avLst/>
          </a:prstGeom>
          <a:noFill/>
        </p:spPr>
        <p:txBody>
          <a:bodyPr wrap="square" rtlCol="0">
            <a:spAutoFit/>
          </a:bodyPr>
          <a:lstStyle/>
          <a:p>
            <a:pPr algn="r" defTabSz="1296071">
              <a:defRPr/>
            </a:pPr>
            <a:r>
              <a:rPr lang="fr-FR" sz="2268" b="1" kern="0" dirty="0">
                <a:solidFill>
                  <a:srgbClr val="5F5F5F"/>
                </a:solidFill>
              </a:rPr>
              <a:t>THS04 </a:t>
            </a:r>
          </a:p>
          <a:p>
            <a:pPr algn="r" defTabSz="1296071">
              <a:defRPr/>
            </a:pPr>
            <a:r>
              <a:rPr lang="fr-FR" sz="1701" b="1" kern="0" dirty="0">
                <a:solidFill>
                  <a:srgbClr val="5F5F5F"/>
                </a:solidFill>
              </a:rPr>
              <a:t>User interface</a:t>
            </a:r>
            <a:endParaRPr lang="en-US" sz="1701" b="1" kern="0" dirty="0">
              <a:solidFill>
                <a:srgbClr val="5F5F5F"/>
              </a:solidFill>
            </a:endParaRPr>
          </a:p>
        </p:txBody>
      </p:sp>
      <p:cxnSp>
        <p:nvCxnSpPr>
          <p:cNvPr id="58" name="Straight Connector 57"/>
          <p:cNvCxnSpPr/>
          <p:nvPr/>
        </p:nvCxnSpPr>
        <p:spPr>
          <a:xfrm>
            <a:off x="12776504" y="1546872"/>
            <a:ext cx="1" cy="6267758"/>
          </a:xfrm>
          <a:prstGeom prst="line">
            <a:avLst/>
          </a:prstGeom>
          <a:noFill/>
          <a:ln w="10000" cap="flat" cmpd="sng" algn="ctr">
            <a:solidFill>
              <a:srgbClr val="DDDDDD"/>
            </a:solidFill>
            <a:prstDash val="solid"/>
          </a:ln>
          <a:effectLst/>
        </p:spPr>
      </p:cxnSp>
      <p:sp>
        <p:nvSpPr>
          <p:cNvPr id="60" name="Rectangle 59"/>
          <p:cNvSpPr/>
          <p:nvPr/>
        </p:nvSpPr>
        <p:spPr>
          <a:xfrm>
            <a:off x="8484913" y="3986706"/>
            <a:ext cx="2356663" cy="2491708"/>
          </a:xfrm>
          <a:prstGeom prst="rect">
            <a:avLst/>
          </a:prstGeom>
        </p:spPr>
        <p:txBody>
          <a:bodyPr wrap="square">
            <a:spAutoFit/>
          </a:bodyPr>
          <a:lstStyle/>
          <a:p>
            <a:pPr marL="243013" indent="-243013">
              <a:buFont typeface="Arial" panose="020B0604020202020204" pitchFamily="34" charset="0"/>
              <a:buChar char="•"/>
              <a:defRPr/>
            </a:pPr>
            <a:r>
              <a:rPr lang="en-US" sz="1559" kern="0" dirty="0">
                <a:solidFill>
                  <a:srgbClr val="5F5F5F"/>
                </a:solidFill>
              </a:rPr>
              <a:t>Manage HVAC settings and schedule</a:t>
            </a:r>
          </a:p>
          <a:p>
            <a:pPr marL="243013" indent="-243013">
              <a:buFont typeface="Arial" panose="020B0604020202020204" pitchFamily="34" charset="0"/>
              <a:buChar char="•"/>
              <a:defRPr/>
            </a:pPr>
            <a:r>
              <a:rPr lang="en-US" sz="1559" kern="0" dirty="0">
                <a:solidFill>
                  <a:srgbClr val="5F5F5F"/>
                </a:solidFill>
              </a:rPr>
              <a:t>Manage lighting schedules</a:t>
            </a:r>
          </a:p>
          <a:p>
            <a:pPr marL="243013" indent="-243013" defTabSz="1296071">
              <a:buFont typeface="Arial" panose="020B0604020202020204" pitchFamily="34" charset="0"/>
              <a:buChar char="•"/>
              <a:defRPr/>
            </a:pPr>
            <a:r>
              <a:rPr lang="en-US" sz="1559" kern="0" dirty="0">
                <a:solidFill>
                  <a:srgbClr val="5F5F5F"/>
                </a:solidFill>
              </a:rPr>
              <a:t>Make allowable temperature and humidity set point changes</a:t>
            </a:r>
          </a:p>
          <a:p>
            <a:pPr marL="243013" indent="-243013" defTabSz="1296071">
              <a:buFont typeface="Arial" panose="020B0604020202020204" pitchFamily="34" charset="0"/>
              <a:buChar char="•"/>
              <a:defRPr/>
            </a:pPr>
            <a:r>
              <a:rPr lang="en-US" sz="1559" kern="0" dirty="0">
                <a:solidFill>
                  <a:srgbClr val="5F5F5F"/>
                </a:solidFill>
              </a:rPr>
              <a:t>Alarm push notifications</a:t>
            </a:r>
          </a:p>
        </p:txBody>
      </p:sp>
      <p:sp>
        <p:nvSpPr>
          <p:cNvPr id="61" name="Rectangle 60"/>
          <p:cNvSpPr/>
          <p:nvPr/>
        </p:nvSpPr>
        <p:spPr>
          <a:xfrm>
            <a:off x="179683" y="5857774"/>
            <a:ext cx="2416031" cy="1618841"/>
          </a:xfrm>
          <a:prstGeom prst="rect">
            <a:avLst/>
          </a:prstGeom>
        </p:spPr>
        <p:txBody>
          <a:bodyPr wrap="square">
            <a:spAutoFit/>
          </a:bodyPr>
          <a:lstStyle/>
          <a:p>
            <a:pPr marL="243013" indent="-243013" defTabSz="1296071">
              <a:buFont typeface="Arial" panose="020B0604020202020204" pitchFamily="34" charset="0"/>
              <a:buChar char="•"/>
              <a:defRPr/>
            </a:pPr>
            <a:r>
              <a:rPr lang="fr-FR" sz="1417" kern="0" dirty="0" err="1">
                <a:solidFill>
                  <a:srgbClr val="5F5F5F"/>
                </a:solidFill>
              </a:rPr>
              <a:t>Temperature</a:t>
            </a:r>
            <a:r>
              <a:rPr lang="fr-FR" sz="1417" kern="0" dirty="0">
                <a:solidFill>
                  <a:srgbClr val="5F5F5F"/>
                </a:solidFill>
              </a:rPr>
              <a:t> and </a:t>
            </a:r>
            <a:r>
              <a:rPr lang="fr-FR" sz="1417" kern="0" dirty="0" err="1">
                <a:solidFill>
                  <a:srgbClr val="5F5F5F"/>
                </a:solidFill>
              </a:rPr>
              <a:t>airflow</a:t>
            </a:r>
            <a:r>
              <a:rPr lang="fr-FR" sz="1417" kern="0" dirty="0">
                <a:solidFill>
                  <a:srgbClr val="5F5F5F"/>
                </a:solidFill>
              </a:rPr>
              <a:t> control</a:t>
            </a:r>
          </a:p>
          <a:p>
            <a:pPr marL="243013" indent="-243013" defTabSz="1296071">
              <a:buFont typeface="Arial" panose="020B0604020202020204" pitchFamily="34" charset="0"/>
              <a:buChar char="•"/>
              <a:defRPr/>
            </a:pPr>
            <a:r>
              <a:rPr lang="fr-FR" sz="1417" kern="0" dirty="0" err="1">
                <a:solidFill>
                  <a:srgbClr val="5F5F5F"/>
                </a:solidFill>
              </a:rPr>
              <a:t>Fresh</a:t>
            </a:r>
            <a:r>
              <a:rPr lang="fr-FR" sz="1417" kern="0" dirty="0">
                <a:solidFill>
                  <a:srgbClr val="5F5F5F"/>
                </a:solidFill>
              </a:rPr>
              <a:t> air management</a:t>
            </a:r>
          </a:p>
          <a:p>
            <a:pPr marL="243013" indent="-243013" defTabSz="1296071">
              <a:buFont typeface="Arial" panose="020B0604020202020204" pitchFamily="34" charset="0"/>
              <a:buChar char="•"/>
              <a:defRPr/>
            </a:pPr>
            <a:r>
              <a:rPr lang="fr-FR" sz="1417" kern="0" dirty="0">
                <a:solidFill>
                  <a:srgbClr val="5F5F5F"/>
                </a:solidFill>
              </a:rPr>
              <a:t>Free </a:t>
            </a:r>
            <a:r>
              <a:rPr lang="fr-FR" sz="1417" kern="0" dirty="0" err="1">
                <a:solidFill>
                  <a:srgbClr val="5F5F5F"/>
                </a:solidFill>
              </a:rPr>
              <a:t>cooling</a:t>
            </a:r>
            <a:r>
              <a:rPr lang="fr-FR" sz="1417" kern="0" dirty="0">
                <a:solidFill>
                  <a:srgbClr val="5F5F5F"/>
                </a:solidFill>
              </a:rPr>
              <a:t> and </a:t>
            </a:r>
            <a:r>
              <a:rPr lang="fr-FR" sz="1417" kern="0" dirty="0" err="1">
                <a:solidFill>
                  <a:srgbClr val="5F5F5F"/>
                </a:solidFill>
              </a:rPr>
              <a:t>heat</a:t>
            </a:r>
            <a:r>
              <a:rPr lang="fr-FR" sz="1417" kern="0" dirty="0">
                <a:solidFill>
                  <a:srgbClr val="5F5F5F"/>
                </a:solidFill>
              </a:rPr>
              <a:t> </a:t>
            </a:r>
            <a:r>
              <a:rPr lang="fr-FR" sz="1417" kern="0" dirty="0" err="1">
                <a:solidFill>
                  <a:srgbClr val="5F5F5F"/>
                </a:solidFill>
              </a:rPr>
              <a:t>recovery</a:t>
            </a:r>
            <a:r>
              <a:rPr lang="fr-FR" sz="1417" kern="0" dirty="0">
                <a:solidFill>
                  <a:srgbClr val="5F5F5F"/>
                </a:solidFill>
              </a:rPr>
              <a:t> control</a:t>
            </a:r>
          </a:p>
          <a:p>
            <a:pPr marL="243013" indent="-243013" defTabSz="1296071">
              <a:buFont typeface="Arial" panose="020B0604020202020204" pitchFamily="34" charset="0"/>
              <a:buChar char="•"/>
              <a:defRPr/>
            </a:pPr>
            <a:r>
              <a:rPr lang="fr-FR" sz="1417" kern="0" dirty="0" err="1">
                <a:solidFill>
                  <a:srgbClr val="5F5F5F"/>
                </a:solidFill>
              </a:rPr>
              <a:t>Auxiliary</a:t>
            </a:r>
            <a:r>
              <a:rPr lang="fr-FR" sz="1417" kern="0" dirty="0">
                <a:solidFill>
                  <a:srgbClr val="5F5F5F"/>
                </a:solidFill>
              </a:rPr>
              <a:t> </a:t>
            </a:r>
            <a:r>
              <a:rPr lang="fr-FR" sz="1417" kern="0" dirty="0" err="1">
                <a:solidFill>
                  <a:srgbClr val="5F5F5F"/>
                </a:solidFill>
              </a:rPr>
              <a:t>heating</a:t>
            </a:r>
            <a:r>
              <a:rPr lang="fr-FR" sz="1417" kern="0" dirty="0">
                <a:solidFill>
                  <a:srgbClr val="5F5F5F"/>
                </a:solidFill>
              </a:rPr>
              <a:t> control</a:t>
            </a:r>
          </a:p>
          <a:p>
            <a:pPr marL="243013" indent="-243013" defTabSz="1296071">
              <a:buFont typeface="Arial" panose="020B0604020202020204" pitchFamily="34" charset="0"/>
              <a:buChar char="•"/>
              <a:defRPr/>
            </a:pPr>
            <a:r>
              <a:rPr lang="fr-FR" sz="1417" kern="0" dirty="0" err="1">
                <a:solidFill>
                  <a:srgbClr val="5F5F5F"/>
                </a:solidFill>
              </a:rPr>
              <a:t>LONTalk</a:t>
            </a:r>
            <a:r>
              <a:rPr lang="fr-FR" sz="1417" kern="0" dirty="0">
                <a:solidFill>
                  <a:srgbClr val="5F5F5F"/>
                </a:solidFill>
              </a:rPr>
              <a:t>, </a:t>
            </a:r>
            <a:r>
              <a:rPr lang="fr-FR" sz="1417" kern="0" dirty="0" err="1">
                <a:solidFill>
                  <a:srgbClr val="5F5F5F"/>
                </a:solidFill>
              </a:rPr>
              <a:t>ModBus</a:t>
            </a:r>
            <a:r>
              <a:rPr lang="fr-FR" sz="1417" kern="0" dirty="0">
                <a:solidFill>
                  <a:srgbClr val="5F5F5F"/>
                </a:solidFill>
              </a:rPr>
              <a:t>, </a:t>
            </a:r>
            <a:r>
              <a:rPr lang="fr-FR" sz="1417" kern="0" dirty="0" err="1">
                <a:solidFill>
                  <a:srgbClr val="5F5F5F"/>
                </a:solidFill>
              </a:rPr>
              <a:t>BacNet</a:t>
            </a:r>
            <a:endParaRPr lang="fr-FR" sz="1417" kern="0" dirty="0">
              <a:solidFill>
                <a:srgbClr val="5F5F5F"/>
              </a:solidFill>
            </a:endParaRPr>
          </a:p>
        </p:txBody>
      </p:sp>
      <p:sp>
        <p:nvSpPr>
          <p:cNvPr id="62" name="Rectangle 61"/>
          <p:cNvSpPr/>
          <p:nvPr/>
        </p:nvSpPr>
        <p:spPr>
          <a:xfrm>
            <a:off x="2526337" y="5750339"/>
            <a:ext cx="2068253" cy="1292020"/>
          </a:xfrm>
          <a:prstGeom prst="rect">
            <a:avLst/>
          </a:prstGeom>
        </p:spPr>
        <p:txBody>
          <a:bodyPr wrap="square">
            <a:spAutoFit/>
          </a:bodyPr>
          <a:lstStyle/>
          <a:p>
            <a:pPr marL="243013" indent="-243013" defTabSz="1296071">
              <a:buFont typeface="Arial" panose="020B0604020202020204" pitchFamily="34" charset="0"/>
              <a:buChar char="•"/>
              <a:defRPr/>
            </a:pPr>
            <a:r>
              <a:rPr lang="fr-FR" sz="1559" kern="0" dirty="0" err="1">
                <a:solidFill>
                  <a:srgbClr val="5F5F5F"/>
                </a:solidFill>
              </a:rPr>
              <a:t>Temperature</a:t>
            </a:r>
            <a:r>
              <a:rPr lang="fr-FR" sz="1559" kern="0" dirty="0">
                <a:solidFill>
                  <a:srgbClr val="5F5F5F"/>
                </a:solidFill>
              </a:rPr>
              <a:t> and </a:t>
            </a:r>
            <a:r>
              <a:rPr lang="fr-FR" sz="1559" kern="0" dirty="0" err="1">
                <a:solidFill>
                  <a:srgbClr val="5F5F5F"/>
                </a:solidFill>
              </a:rPr>
              <a:t>humidity</a:t>
            </a:r>
            <a:r>
              <a:rPr lang="fr-FR" sz="1559" kern="0" dirty="0">
                <a:solidFill>
                  <a:srgbClr val="5F5F5F"/>
                </a:solidFill>
              </a:rPr>
              <a:t> </a:t>
            </a:r>
            <a:r>
              <a:rPr lang="fr-FR" sz="1559" kern="0" dirty="0" err="1">
                <a:solidFill>
                  <a:srgbClr val="5F5F5F"/>
                </a:solidFill>
              </a:rPr>
              <a:t>setpoint</a:t>
            </a:r>
            <a:r>
              <a:rPr lang="fr-FR" sz="1559" kern="0" dirty="0">
                <a:solidFill>
                  <a:srgbClr val="5F5F5F"/>
                </a:solidFill>
              </a:rPr>
              <a:t> </a:t>
            </a:r>
            <a:r>
              <a:rPr lang="fr-FR" sz="1559" kern="0" dirty="0" err="1">
                <a:solidFill>
                  <a:srgbClr val="5F5F5F"/>
                </a:solidFill>
              </a:rPr>
              <a:t>adjustment</a:t>
            </a:r>
            <a:endParaRPr lang="fr-FR" sz="1559" kern="0" dirty="0">
              <a:solidFill>
                <a:srgbClr val="5F5F5F"/>
              </a:solidFill>
            </a:endParaRPr>
          </a:p>
          <a:p>
            <a:pPr marL="243013" indent="-243013" defTabSz="1296071">
              <a:buFont typeface="Arial" panose="020B0604020202020204" pitchFamily="34" charset="0"/>
              <a:buChar char="•"/>
              <a:defRPr/>
            </a:pPr>
            <a:r>
              <a:rPr lang="fr-FR" sz="1559" kern="0" dirty="0" err="1">
                <a:solidFill>
                  <a:srgbClr val="5F5F5F"/>
                </a:solidFill>
              </a:rPr>
              <a:t>Fresh</a:t>
            </a:r>
            <a:r>
              <a:rPr lang="fr-FR" sz="1559" kern="0" dirty="0">
                <a:solidFill>
                  <a:srgbClr val="5F5F5F"/>
                </a:solidFill>
              </a:rPr>
              <a:t> air management</a:t>
            </a:r>
          </a:p>
        </p:txBody>
      </p:sp>
      <p:pic>
        <p:nvPicPr>
          <p:cNvPr id="63" name="Picture 2"/>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33381" y="3480833"/>
            <a:ext cx="1283144" cy="100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10694336" y="5495406"/>
            <a:ext cx="1969327" cy="1052083"/>
          </a:xfrm>
          <a:prstGeom prst="rect">
            <a:avLst/>
          </a:prstGeom>
        </p:spPr>
        <p:txBody>
          <a:bodyPr wrap="square">
            <a:spAutoFit/>
          </a:bodyPr>
          <a:lstStyle>
            <a:defPPr>
              <a:defRPr lang="en-US"/>
            </a:defPPr>
            <a:lvl1pPr marL="171450" indent="-171450">
              <a:buFont typeface="Arial" panose="020B0604020202020204" pitchFamily="34" charset="0"/>
              <a:buChar char="•"/>
              <a:defRPr sz="1100"/>
            </a:lvl1pPr>
          </a:lstStyle>
          <a:p>
            <a:pPr marL="243013" indent="-243013" defTabSz="1296071">
              <a:defRPr/>
            </a:pPr>
            <a:r>
              <a:rPr lang="fr-FR" sz="1559" b="1" kern="0" dirty="0" err="1">
                <a:solidFill>
                  <a:srgbClr val="5F5F5F"/>
                </a:solidFill>
              </a:rPr>
              <a:t>BacNet</a:t>
            </a:r>
            <a:r>
              <a:rPr lang="fr-FR" sz="1559" b="1" kern="0" dirty="0">
                <a:solidFill>
                  <a:srgbClr val="5F5F5F"/>
                </a:solidFill>
              </a:rPr>
              <a:t> MS/TP interface</a:t>
            </a:r>
          </a:p>
          <a:p>
            <a:pPr marL="243013" indent="-243013" defTabSz="1296071">
              <a:defRPr/>
            </a:pPr>
            <a:r>
              <a:rPr lang="fr-FR" sz="1559" b="1" kern="0" dirty="0">
                <a:solidFill>
                  <a:srgbClr val="5F5F5F"/>
                </a:solidFill>
              </a:rPr>
              <a:t>Web-</a:t>
            </a:r>
            <a:r>
              <a:rPr lang="fr-FR" sz="1559" b="1" kern="0" dirty="0" err="1">
                <a:solidFill>
                  <a:srgbClr val="5F5F5F"/>
                </a:solidFill>
              </a:rPr>
              <a:t>based</a:t>
            </a:r>
            <a:endParaRPr lang="fr-FR" sz="1559" b="1" kern="0" dirty="0">
              <a:solidFill>
                <a:srgbClr val="5F5F5F"/>
              </a:solidFill>
            </a:endParaRPr>
          </a:p>
          <a:p>
            <a:pPr marL="243013" indent="-243013" defTabSz="1296071">
              <a:defRPr/>
            </a:pPr>
            <a:r>
              <a:rPr lang="fr-FR" sz="1559" b="1" kern="0" dirty="0">
                <a:solidFill>
                  <a:srgbClr val="5F5F5F"/>
                </a:solidFill>
              </a:rPr>
              <a:t>Mobile </a:t>
            </a:r>
            <a:r>
              <a:rPr lang="fr-FR" sz="1559" b="1" kern="0" dirty="0" err="1">
                <a:solidFill>
                  <a:srgbClr val="5F5F5F"/>
                </a:solidFill>
              </a:rPr>
              <a:t>app</a:t>
            </a:r>
            <a:endParaRPr lang="en-US" sz="1559" b="1" kern="0" dirty="0">
              <a:solidFill>
                <a:srgbClr val="5F5F5F"/>
              </a:solidFill>
            </a:endParaRPr>
          </a:p>
        </p:txBody>
      </p:sp>
      <p:cxnSp>
        <p:nvCxnSpPr>
          <p:cNvPr id="68" name="Straight Connector 67"/>
          <p:cNvCxnSpPr/>
          <p:nvPr/>
        </p:nvCxnSpPr>
        <p:spPr>
          <a:xfrm>
            <a:off x="4576379" y="2880669"/>
            <a:ext cx="5200" cy="4991288"/>
          </a:xfrm>
          <a:prstGeom prst="line">
            <a:avLst/>
          </a:prstGeom>
          <a:noFill/>
          <a:ln w="10000" cap="flat" cmpd="sng" algn="ctr">
            <a:solidFill>
              <a:srgbClr val="DDDDDD"/>
            </a:solidFill>
            <a:prstDash val="solid"/>
          </a:ln>
          <a:effectLst/>
        </p:spPr>
      </p:cxnSp>
      <p:sp>
        <p:nvSpPr>
          <p:cNvPr id="69" name="Rectangle 68"/>
          <p:cNvSpPr/>
          <p:nvPr/>
        </p:nvSpPr>
        <p:spPr>
          <a:xfrm>
            <a:off x="4534629" y="5260585"/>
            <a:ext cx="2047876" cy="2011833"/>
          </a:xfrm>
          <a:prstGeom prst="rect">
            <a:avLst/>
          </a:prstGeom>
        </p:spPr>
        <p:txBody>
          <a:bodyPr wrap="square">
            <a:spAutoFit/>
          </a:bodyPr>
          <a:lstStyle/>
          <a:p>
            <a:pPr marL="243013" indent="-243013" defTabSz="1296071">
              <a:buFont typeface="Arial" panose="020B0604020202020204" pitchFamily="34" charset="0"/>
              <a:buChar char="•"/>
              <a:defRPr/>
            </a:pPr>
            <a:r>
              <a:rPr lang="fr-FR" sz="1559" kern="0" dirty="0">
                <a:solidFill>
                  <a:srgbClr val="5F5F5F"/>
                </a:solidFill>
              </a:rPr>
              <a:t>Read and </a:t>
            </a:r>
            <a:r>
              <a:rPr lang="fr-FR" sz="1559" kern="0" dirty="0" err="1">
                <a:solidFill>
                  <a:srgbClr val="5F5F5F"/>
                </a:solidFill>
              </a:rPr>
              <a:t>modify</a:t>
            </a:r>
            <a:r>
              <a:rPr lang="fr-FR" sz="1559" kern="0" dirty="0">
                <a:solidFill>
                  <a:srgbClr val="5F5F5F"/>
                </a:solidFill>
              </a:rPr>
              <a:t> unit </a:t>
            </a:r>
            <a:r>
              <a:rPr lang="fr-FR" sz="1559" kern="0" dirty="0" err="1">
                <a:solidFill>
                  <a:srgbClr val="5F5F5F"/>
                </a:solidFill>
              </a:rPr>
              <a:t>parameters</a:t>
            </a:r>
            <a:endParaRPr lang="fr-FR" sz="1559" kern="0" dirty="0">
              <a:solidFill>
                <a:srgbClr val="5F5F5F"/>
              </a:solidFill>
            </a:endParaRPr>
          </a:p>
          <a:p>
            <a:pPr marL="243013" indent="-243013" defTabSz="1296071">
              <a:buFont typeface="Arial" panose="020B0604020202020204" pitchFamily="34" charset="0"/>
              <a:buChar char="•"/>
              <a:defRPr/>
            </a:pPr>
            <a:r>
              <a:rPr lang="fr-FR" sz="1559" kern="0" dirty="0" err="1">
                <a:solidFill>
                  <a:srgbClr val="5F5F5F"/>
                </a:solidFill>
              </a:rPr>
              <a:t>Alarm</a:t>
            </a:r>
            <a:r>
              <a:rPr lang="fr-FR" sz="1559" kern="0" dirty="0">
                <a:solidFill>
                  <a:srgbClr val="5F5F5F"/>
                </a:solidFill>
              </a:rPr>
              <a:t> management</a:t>
            </a:r>
          </a:p>
          <a:p>
            <a:pPr marL="243013" indent="-243013" defTabSz="1296071">
              <a:buFont typeface="Arial" panose="020B0604020202020204" pitchFamily="34" charset="0"/>
              <a:buChar char="•"/>
              <a:defRPr/>
            </a:pPr>
            <a:r>
              <a:rPr lang="fr-FR" sz="1559" kern="0" dirty="0" err="1">
                <a:solidFill>
                  <a:srgbClr val="5F5F5F"/>
                </a:solidFill>
              </a:rPr>
              <a:t>Remote</a:t>
            </a:r>
            <a:r>
              <a:rPr lang="fr-FR" sz="1559" kern="0" dirty="0">
                <a:solidFill>
                  <a:srgbClr val="5F5F5F"/>
                </a:solidFill>
              </a:rPr>
              <a:t> unit control</a:t>
            </a:r>
          </a:p>
          <a:p>
            <a:pPr marL="243013" indent="-243013" defTabSz="1296071">
              <a:buFont typeface="Arial" panose="020B0604020202020204" pitchFamily="34" charset="0"/>
              <a:buChar char="•"/>
              <a:defRPr/>
            </a:pPr>
            <a:r>
              <a:rPr lang="fr-FR" sz="1559" kern="0" dirty="0">
                <a:solidFill>
                  <a:srgbClr val="5F5F5F"/>
                </a:solidFill>
              </a:rPr>
              <a:t>Can </a:t>
            </a:r>
            <a:r>
              <a:rPr lang="fr-FR" sz="1559" kern="0" dirty="0" err="1">
                <a:solidFill>
                  <a:srgbClr val="5F5F5F"/>
                </a:solidFill>
              </a:rPr>
              <a:t>be</a:t>
            </a:r>
            <a:r>
              <a:rPr lang="fr-FR" sz="1559" kern="0" dirty="0">
                <a:solidFill>
                  <a:srgbClr val="5F5F5F"/>
                </a:solidFill>
              </a:rPr>
              <a:t> </a:t>
            </a:r>
            <a:r>
              <a:rPr lang="fr-FR" sz="1559" kern="0" dirty="0" err="1">
                <a:solidFill>
                  <a:srgbClr val="5F5F5F"/>
                </a:solidFill>
              </a:rPr>
              <a:t>mounted</a:t>
            </a:r>
            <a:r>
              <a:rPr lang="fr-FR" sz="1559" kern="0" dirty="0">
                <a:solidFill>
                  <a:srgbClr val="5F5F5F"/>
                </a:solidFill>
              </a:rPr>
              <a:t> </a:t>
            </a:r>
            <a:r>
              <a:rPr lang="fr-FR" sz="1559" kern="0" dirty="0" err="1">
                <a:solidFill>
                  <a:srgbClr val="5F5F5F"/>
                </a:solidFill>
              </a:rPr>
              <a:t>inside</a:t>
            </a:r>
            <a:r>
              <a:rPr lang="fr-FR" sz="1559" kern="0" dirty="0">
                <a:solidFill>
                  <a:srgbClr val="5F5F5F"/>
                </a:solidFill>
              </a:rPr>
              <a:t> the building</a:t>
            </a:r>
          </a:p>
          <a:p>
            <a:pPr marL="243013" indent="-243013" defTabSz="1296071">
              <a:buFont typeface="Arial" panose="020B0604020202020204" pitchFamily="34" charset="0"/>
              <a:buChar char="•"/>
              <a:defRPr/>
            </a:pPr>
            <a:endParaRPr lang="fr-FR" sz="1559" kern="0" dirty="0">
              <a:solidFill>
                <a:srgbClr val="5F5F5F"/>
              </a:solidFill>
            </a:endParaRPr>
          </a:p>
        </p:txBody>
      </p:sp>
      <p:sp>
        <p:nvSpPr>
          <p:cNvPr id="74" name="TextBox 73"/>
          <p:cNvSpPr txBox="1"/>
          <p:nvPr/>
        </p:nvSpPr>
        <p:spPr>
          <a:xfrm>
            <a:off x="8863157" y="8206494"/>
            <a:ext cx="4054208" cy="484876"/>
          </a:xfrm>
          <a:prstGeom prst="rect">
            <a:avLst/>
          </a:prstGeom>
          <a:noFill/>
        </p:spPr>
        <p:txBody>
          <a:bodyPr wrap="square" rtlCol="0">
            <a:spAutoFit/>
          </a:bodyPr>
          <a:lstStyle>
            <a:defPPr>
              <a:defRPr lang="en-US"/>
            </a:defPPr>
            <a:lvl1pPr algn="r">
              <a:defRPr sz="2000" b="1" i="1">
                <a:solidFill>
                  <a:schemeClr val="accent5"/>
                </a:solidFill>
              </a:defRPr>
            </a:lvl1pPr>
          </a:lstStyle>
          <a:p>
            <a:pPr defTabSz="1296071">
              <a:defRPr/>
            </a:pPr>
            <a:r>
              <a:rPr lang="fr-FR" sz="2551" kern="0" dirty="0">
                <a:solidFill>
                  <a:schemeClr val="accent2"/>
                </a:solidFill>
              </a:rPr>
              <a:t>Installation size</a:t>
            </a:r>
            <a:endParaRPr lang="en-US" sz="2551" kern="0" dirty="0">
              <a:solidFill>
                <a:schemeClr val="accent2"/>
              </a:solidFill>
            </a:endParaRPr>
          </a:p>
        </p:txBody>
      </p:sp>
      <p:sp>
        <p:nvSpPr>
          <p:cNvPr id="70" name="TextBox 69"/>
          <p:cNvSpPr txBox="1"/>
          <p:nvPr/>
        </p:nvSpPr>
        <p:spPr>
          <a:xfrm>
            <a:off x="6794223" y="6780647"/>
            <a:ext cx="3780982" cy="812145"/>
          </a:xfrm>
          <a:prstGeom prst="rect">
            <a:avLst/>
          </a:prstGeom>
          <a:ln>
            <a:solidFill>
              <a:schemeClr val="accent1"/>
            </a:solidFill>
          </a:ln>
        </p:spPr>
        <p:txBody>
          <a:bodyPr wrap="square">
            <a:spAutoFit/>
          </a:bodyPr>
          <a:lstStyle>
            <a:defPPr>
              <a:defRPr lang="en-US"/>
            </a:defPPr>
            <a:lvl1pPr marL="171450" indent="-171450">
              <a:buFont typeface="Arial" panose="020B0604020202020204" pitchFamily="34" charset="0"/>
              <a:buChar char="•"/>
              <a:defRPr sz="1100"/>
            </a:lvl1pPr>
          </a:lstStyle>
          <a:p>
            <a:pPr marL="243013" indent="-243013" algn="ctr" defTabSz="1296071">
              <a:defRPr/>
            </a:pPr>
            <a:r>
              <a:rPr lang="fr-FR" sz="1559" b="1" kern="0" dirty="0" err="1">
                <a:solidFill>
                  <a:srgbClr val="5F5F5F"/>
                </a:solidFill>
              </a:rPr>
              <a:t>BacNet</a:t>
            </a:r>
            <a:r>
              <a:rPr lang="fr-FR" sz="1559" b="1" kern="0" dirty="0">
                <a:solidFill>
                  <a:srgbClr val="5F5F5F"/>
                </a:solidFill>
              </a:rPr>
              <a:t> MS/TP interface</a:t>
            </a:r>
          </a:p>
          <a:p>
            <a:pPr marL="243013" indent="-243013" algn="ctr" defTabSz="1296071">
              <a:defRPr/>
            </a:pPr>
            <a:r>
              <a:rPr lang="fr-FR" sz="1559" b="1" kern="0" dirty="0">
                <a:solidFill>
                  <a:srgbClr val="5F5F5F"/>
                </a:solidFill>
              </a:rPr>
              <a:t>Mobile </a:t>
            </a:r>
            <a:r>
              <a:rPr lang="fr-FR" sz="1559" b="1" kern="0" dirty="0" err="1">
                <a:solidFill>
                  <a:srgbClr val="5F5F5F"/>
                </a:solidFill>
              </a:rPr>
              <a:t>app</a:t>
            </a:r>
            <a:endParaRPr lang="fr-FR" sz="1559" b="1" kern="0" dirty="0">
              <a:solidFill>
                <a:srgbClr val="5F5F5F"/>
              </a:solidFill>
            </a:endParaRPr>
          </a:p>
          <a:p>
            <a:pPr marL="243013" indent="-243013" algn="ctr" defTabSz="1296071">
              <a:defRPr/>
            </a:pPr>
            <a:r>
              <a:rPr lang="fr-FR" sz="1559" b="1" kern="0" dirty="0" err="1">
                <a:solidFill>
                  <a:srgbClr val="5F5F5F"/>
                </a:solidFill>
              </a:rPr>
              <a:t>Optional</a:t>
            </a:r>
            <a:r>
              <a:rPr lang="fr-FR" sz="1559" b="1" kern="0" dirty="0">
                <a:solidFill>
                  <a:srgbClr val="5F5F5F"/>
                </a:solidFill>
              </a:rPr>
              <a:t> </a:t>
            </a:r>
            <a:r>
              <a:rPr lang="fr-FR" sz="1559" b="1" kern="0" dirty="0" err="1">
                <a:solidFill>
                  <a:srgbClr val="5F5F5F"/>
                </a:solidFill>
              </a:rPr>
              <a:t>tablet</a:t>
            </a:r>
            <a:r>
              <a:rPr lang="fr-FR" sz="1559" b="1" kern="0" dirty="0">
                <a:solidFill>
                  <a:srgbClr val="5F5F5F"/>
                </a:solidFill>
              </a:rPr>
              <a:t> display</a:t>
            </a:r>
            <a:endParaRPr lang="en-US" sz="1559" b="1" kern="0" dirty="0">
              <a:solidFill>
                <a:srgbClr val="5F5F5F"/>
              </a:solidFill>
            </a:endParaRPr>
          </a:p>
        </p:txBody>
      </p:sp>
      <p:sp>
        <p:nvSpPr>
          <p:cNvPr id="72" name="Rectangle 71"/>
          <p:cNvSpPr/>
          <p:nvPr/>
        </p:nvSpPr>
        <p:spPr>
          <a:xfrm>
            <a:off x="6719301" y="3991140"/>
            <a:ext cx="2069564" cy="2251770"/>
          </a:xfrm>
          <a:prstGeom prst="rect">
            <a:avLst/>
          </a:prstGeom>
        </p:spPr>
        <p:txBody>
          <a:bodyPr wrap="square">
            <a:spAutoFit/>
          </a:bodyPr>
          <a:lstStyle/>
          <a:p>
            <a:pPr marL="243013" indent="-243013" defTabSz="1296071">
              <a:buFont typeface="Arial" panose="020B0604020202020204" pitchFamily="34" charset="0"/>
              <a:buChar char="•"/>
              <a:defRPr/>
            </a:pPr>
            <a:r>
              <a:rPr lang="en-US" sz="1559" kern="0" dirty="0">
                <a:solidFill>
                  <a:srgbClr val="5F5F5F"/>
                </a:solidFill>
              </a:rPr>
              <a:t>Manage HVAC settings and schedule</a:t>
            </a:r>
          </a:p>
          <a:p>
            <a:pPr marL="243013" indent="-243013" defTabSz="1296071">
              <a:buFont typeface="Arial" panose="020B0604020202020204" pitchFamily="34" charset="0"/>
              <a:buChar char="•"/>
              <a:defRPr/>
            </a:pPr>
            <a:r>
              <a:rPr lang="en-US" sz="1559" kern="0" dirty="0">
                <a:solidFill>
                  <a:srgbClr val="5F5F5F"/>
                </a:solidFill>
              </a:rPr>
              <a:t>Make allowable temperature and humidity set point changes</a:t>
            </a:r>
          </a:p>
          <a:p>
            <a:pPr marL="243013" indent="-243013" defTabSz="1296071">
              <a:buFont typeface="Arial" panose="020B0604020202020204" pitchFamily="34" charset="0"/>
              <a:buChar char="•"/>
              <a:defRPr/>
            </a:pPr>
            <a:r>
              <a:rPr lang="en-US" sz="1559" kern="0" dirty="0">
                <a:solidFill>
                  <a:srgbClr val="5F5F5F"/>
                </a:solidFill>
              </a:rPr>
              <a:t>Alarm push notifications</a:t>
            </a:r>
          </a:p>
        </p:txBody>
      </p:sp>
      <p:grpSp>
        <p:nvGrpSpPr>
          <p:cNvPr id="75" name="Group 74"/>
          <p:cNvGrpSpPr/>
          <p:nvPr/>
        </p:nvGrpSpPr>
        <p:grpSpPr>
          <a:xfrm>
            <a:off x="9376992" y="1914316"/>
            <a:ext cx="686733" cy="1015607"/>
            <a:chOff x="2038695" y="5164579"/>
            <a:chExt cx="654284" cy="980174"/>
          </a:xfrm>
        </p:grpSpPr>
        <p:pic>
          <p:nvPicPr>
            <p:cNvPr id="76" name="Picture 7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2038695" y="5164579"/>
              <a:ext cx="181283" cy="181283"/>
            </a:xfrm>
            <a:prstGeom prst="rect">
              <a:avLst/>
            </a:prstGeom>
          </p:spPr>
        </p:pic>
        <p:pic>
          <p:nvPicPr>
            <p:cNvPr id="77" name="Picture 7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17308" y="5249334"/>
              <a:ext cx="475671" cy="895419"/>
            </a:xfrm>
            <a:prstGeom prst="rect">
              <a:avLst/>
            </a:prstGeom>
          </p:spPr>
        </p:pic>
      </p:grpSp>
      <p:sp>
        <p:nvSpPr>
          <p:cNvPr id="79" name="TextBox 78"/>
          <p:cNvSpPr txBox="1"/>
          <p:nvPr/>
        </p:nvSpPr>
        <p:spPr>
          <a:xfrm>
            <a:off x="8484913" y="3531619"/>
            <a:ext cx="2173505" cy="397673"/>
          </a:xfrm>
          <a:prstGeom prst="rect">
            <a:avLst/>
          </a:prstGeom>
          <a:noFill/>
        </p:spPr>
        <p:txBody>
          <a:bodyPr wrap="square" rtlCol="0">
            <a:spAutoFit/>
          </a:bodyPr>
          <a:lstStyle/>
          <a:p>
            <a:pPr algn="ctr" defTabSz="1296071">
              <a:defRPr/>
            </a:pPr>
            <a:r>
              <a:rPr lang="fr-FR" sz="1984" b="1" kern="0" dirty="0">
                <a:solidFill>
                  <a:schemeClr val="accent1"/>
                </a:solidFill>
              </a:rPr>
              <a:t>Advanced</a:t>
            </a:r>
            <a:endParaRPr lang="en-US" sz="1984" b="1" kern="0" dirty="0">
              <a:solidFill>
                <a:schemeClr val="accent1"/>
              </a:solidFill>
            </a:endParaRPr>
          </a:p>
        </p:txBody>
      </p:sp>
      <p:pic>
        <p:nvPicPr>
          <p:cNvPr id="80" name="Picture 7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55389" y="1843825"/>
            <a:ext cx="1831016" cy="1111485"/>
          </a:xfrm>
          <a:prstGeom prst="rect">
            <a:avLst/>
          </a:prstGeom>
        </p:spPr>
      </p:pic>
      <p:sp>
        <p:nvSpPr>
          <p:cNvPr id="82" name="TextBox 81"/>
          <p:cNvSpPr txBox="1"/>
          <p:nvPr/>
        </p:nvSpPr>
        <p:spPr>
          <a:xfrm>
            <a:off x="4355299" y="4473157"/>
            <a:ext cx="2173505" cy="703078"/>
          </a:xfrm>
          <a:prstGeom prst="rect">
            <a:avLst/>
          </a:prstGeom>
          <a:noFill/>
        </p:spPr>
        <p:txBody>
          <a:bodyPr wrap="square" rtlCol="0">
            <a:spAutoFit/>
          </a:bodyPr>
          <a:lstStyle/>
          <a:p>
            <a:pPr algn="r" defTabSz="1296071">
              <a:defRPr/>
            </a:pPr>
            <a:r>
              <a:rPr lang="en-US" sz="2268" b="1" kern="0" dirty="0">
                <a:solidFill>
                  <a:srgbClr val="5F5F5F"/>
                </a:solidFill>
              </a:rPr>
              <a:t>PGD </a:t>
            </a:r>
          </a:p>
          <a:p>
            <a:pPr algn="r" defTabSz="1296071">
              <a:defRPr/>
            </a:pPr>
            <a:r>
              <a:rPr lang="en-US" sz="1701" b="1" kern="0" dirty="0">
                <a:solidFill>
                  <a:srgbClr val="5F5F5F"/>
                </a:solidFill>
              </a:rPr>
              <a:t>Service terminal</a:t>
            </a:r>
            <a:endParaRPr lang="en-US" sz="2268" b="1" kern="0" dirty="0">
              <a:solidFill>
                <a:srgbClr val="5F5F5F"/>
              </a:solidFill>
            </a:endParaRPr>
          </a:p>
        </p:txBody>
      </p:sp>
      <p:sp>
        <p:nvSpPr>
          <p:cNvPr id="83" name="TextBox 82"/>
          <p:cNvSpPr txBox="1"/>
          <p:nvPr/>
        </p:nvSpPr>
        <p:spPr>
          <a:xfrm>
            <a:off x="246691" y="7847415"/>
            <a:ext cx="6335814" cy="397673"/>
          </a:xfrm>
          <a:prstGeom prst="rect">
            <a:avLst/>
          </a:prstGeom>
          <a:ln>
            <a:solidFill>
              <a:schemeClr val="accent1"/>
            </a:solidFill>
          </a:ln>
        </p:spPr>
        <p:txBody>
          <a:bodyPr wrap="square">
            <a:spAutoFit/>
          </a:bodyPr>
          <a:lstStyle>
            <a:defPPr>
              <a:defRPr lang="en-US"/>
            </a:defPPr>
            <a:lvl1pPr marL="171450" indent="-171450">
              <a:buFont typeface="Arial" panose="020B0604020202020204" pitchFamily="34" charset="0"/>
              <a:buChar char="•"/>
              <a:defRPr sz="1100"/>
            </a:lvl1pPr>
          </a:lstStyle>
          <a:p>
            <a:pPr marL="0" indent="0" algn="ctr" defTabSz="1296071">
              <a:buNone/>
              <a:defRPr/>
            </a:pPr>
            <a:r>
              <a:rPr lang="fr-FR" sz="1984" b="1" kern="0" dirty="0">
                <a:solidFill>
                  <a:schemeClr val="accent1"/>
                </a:solidFill>
              </a:rPr>
              <a:t>Single unit</a:t>
            </a:r>
            <a:endParaRPr lang="en-US" sz="1984" b="1" kern="0" dirty="0">
              <a:solidFill>
                <a:schemeClr val="accent1"/>
              </a:solidFill>
            </a:endParaRPr>
          </a:p>
        </p:txBody>
      </p:sp>
      <p:sp>
        <p:nvSpPr>
          <p:cNvPr id="85" name="TextBox 84"/>
          <p:cNvSpPr txBox="1"/>
          <p:nvPr/>
        </p:nvSpPr>
        <p:spPr>
          <a:xfrm>
            <a:off x="6636707" y="7847440"/>
            <a:ext cx="6139797" cy="397673"/>
          </a:xfrm>
          <a:prstGeom prst="rect">
            <a:avLst/>
          </a:prstGeom>
          <a:ln>
            <a:solidFill>
              <a:schemeClr val="accent1"/>
            </a:solidFill>
          </a:ln>
        </p:spPr>
        <p:txBody>
          <a:bodyPr wrap="square">
            <a:spAutoFit/>
          </a:bodyPr>
          <a:lstStyle>
            <a:defPPr>
              <a:defRPr lang="en-US"/>
            </a:defPPr>
            <a:lvl1pPr marL="171450" indent="-171450">
              <a:buFont typeface="Arial" panose="020B0604020202020204" pitchFamily="34" charset="0"/>
              <a:buChar char="•"/>
              <a:defRPr sz="1100"/>
            </a:lvl1pPr>
          </a:lstStyle>
          <a:p>
            <a:pPr marL="0" indent="0" algn="ctr" defTabSz="1296071">
              <a:buNone/>
              <a:defRPr/>
            </a:pPr>
            <a:r>
              <a:rPr lang="fr-FR" sz="1984" b="1" kern="0" dirty="0">
                <a:solidFill>
                  <a:schemeClr val="accent1"/>
                </a:solidFill>
              </a:rPr>
              <a:t>Single or multiple zones</a:t>
            </a:r>
            <a:endParaRPr lang="en-US" sz="1984" b="1" kern="0" dirty="0">
              <a:solidFill>
                <a:schemeClr val="accent1"/>
              </a:solidFill>
            </a:endParaRPr>
          </a:p>
        </p:txBody>
      </p:sp>
      <p:pic>
        <p:nvPicPr>
          <p:cNvPr id="8" name="Picture 7"/>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3038291" y="4124666"/>
            <a:ext cx="1367406" cy="800910"/>
          </a:xfrm>
          <a:prstGeom prst="rect">
            <a:avLst/>
          </a:prstGeom>
        </p:spPr>
      </p:pic>
      <p:sp>
        <p:nvSpPr>
          <p:cNvPr id="46" name="TextBox 45"/>
          <p:cNvSpPr txBox="1"/>
          <p:nvPr/>
        </p:nvSpPr>
        <p:spPr>
          <a:xfrm>
            <a:off x="5353272" y="464460"/>
            <a:ext cx="7423233" cy="790345"/>
          </a:xfrm>
          <a:prstGeom prst="rect">
            <a:avLst/>
          </a:prstGeom>
          <a:noFill/>
        </p:spPr>
        <p:txBody>
          <a:bodyPr wrap="square" rtlCol="0">
            <a:spAutoFit/>
          </a:bodyPr>
          <a:lstStyle/>
          <a:p>
            <a:pPr algn="r"/>
            <a:r>
              <a:rPr lang="fr-FR" sz="4536" dirty="0">
                <a:solidFill>
                  <a:schemeClr val="accent1"/>
                </a:solidFill>
              </a:rPr>
              <a:t>Unit &amp; System </a:t>
            </a:r>
            <a:r>
              <a:rPr lang="fr-FR" sz="4536" dirty="0" err="1">
                <a:solidFill>
                  <a:schemeClr val="accent1"/>
                </a:solidFill>
              </a:rPr>
              <a:t>Controls</a:t>
            </a:r>
            <a:endParaRPr lang="en-US" sz="4536" dirty="0">
              <a:solidFill>
                <a:schemeClr val="accent2"/>
              </a:solidFill>
            </a:endParaRPr>
          </a:p>
        </p:txBody>
      </p:sp>
      <p:cxnSp>
        <p:nvCxnSpPr>
          <p:cNvPr id="39" name="Straight Arrow Connector 38"/>
          <p:cNvCxnSpPr/>
          <p:nvPr/>
        </p:nvCxnSpPr>
        <p:spPr>
          <a:xfrm flipV="1">
            <a:off x="280104" y="7762787"/>
            <a:ext cx="12576961" cy="18753"/>
          </a:xfrm>
          <a:prstGeom prst="straightConnector1">
            <a:avLst/>
          </a:prstGeom>
          <a:noFill/>
          <a:ln w="57150" cap="flat" cmpd="sng" algn="ctr">
            <a:solidFill>
              <a:schemeClr val="tx1">
                <a:lumMod val="60000"/>
                <a:lumOff val="40000"/>
              </a:schemeClr>
            </a:solidFill>
            <a:prstDash val="solid"/>
            <a:headEnd type="none" w="med" len="med"/>
            <a:tailEnd type="triangle" w="med" len="med"/>
          </a:ln>
          <a:effectLst/>
        </p:spPr>
      </p:cxnSp>
    </p:spTree>
    <p:extLst>
      <p:ext uri="{BB962C8B-B14F-4D97-AF65-F5344CB8AC3E}">
        <p14:creationId xmlns:p14="http://schemas.microsoft.com/office/powerpoint/2010/main" val="4161157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04621" y="1713896"/>
            <a:ext cx="6603804" cy="6198916"/>
            <a:chOff x="3120" y="1690803"/>
            <a:chExt cx="6603804" cy="6198916"/>
          </a:xfrm>
        </p:grpSpPr>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76" y="3762352"/>
              <a:ext cx="3197670" cy="2583085"/>
            </a:xfrm>
            <a:prstGeom prst="roundRect">
              <a:avLst/>
            </a:prstGeom>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6710" y="1742953"/>
              <a:ext cx="1979784" cy="11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ull31328739_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0" y="1841367"/>
              <a:ext cx="2070816" cy="11694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unny-tripower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7918" y="2079733"/>
              <a:ext cx="1075142" cy="86653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flipV="1">
              <a:off x="2068725" y="2421004"/>
              <a:ext cx="783890" cy="13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pic>
          <p:nvPicPr>
            <p:cNvPr id="25" name="Picture 20" descr="2f02835f3143db3db800d7da1165bf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12" y="6807698"/>
              <a:ext cx="1082021" cy="1082021"/>
            </a:xfrm>
            <a:prstGeom prst="rect">
              <a:avLst/>
            </a:prstGeom>
            <a:noFill/>
            <a:extLst>
              <a:ext uri="{909E8E84-426E-40DD-AFC4-6F175D3DCCD1}">
                <a14:hiddenFill xmlns:a14="http://schemas.microsoft.com/office/drawing/2010/main">
                  <a:solidFill>
                    <a:srgbClr val="FFFFFF"/>
                  </a:solidFill>
                </a14:hiddenFill>
              </a:ext>
            </a:extLst>
          </p:spPr>
        </p:pic>
        <p:sp>
          <p:nvSpPr>
            <p:cNvPr id="27" name="Line 22"/>
            <p:cNvSpPr>
              <a:spLocks noChangeShapeType="1"/>
            </p:cNvSpPr>
            <p:nvPr/>
          </p:nvSpPr>
          <p:spPr bwMode="auto">
            <a:xfrm flipV="1">
              <a:off x="5464175" y="4162891"/>
              <a:ext cx="0" cy="407262"/>
            </a:xfrm>
            <a:prstGeom prst="line">
              <a:avLst/>
            </a:prstGeom>
            <a:noFill/>
            <a:ln w="19050">
              <a:solidFill>
                <a:schemeClr val="tx1">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28" name="Line 23"/>
            <p:cNvSpPr>
              <a:spLocks noChangeShapeType="1"/>
            </p:cNvSpPr>
            <p:nvPr/>
          </p:nvSpPr>
          <p:spPr bwMode="auto">
            <a:xfrm flipV="1">
              <a:off x="5023704" y="4162891"/>
              <a:ext cx="0" cy="40726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29" name="Line 24"/>
            <p:cNvSpPr>
              <a:spLocks noChangeShapeType="1"/>
            </p:cNvSpPr>
            <p:nvPr/>
          </p:nvSpPr>
          <p:spPr bwMode="auto">
            <a:xfrm>
              <a:off x="2957063" y="7489606"/>
              <a:ext cx="409511" cy="2251"/>
            </a:xfrm>
            <a:prstGeom prst="line">
              <a:avLst/>
            </a:prstGeom>
            <a:noFill/>
            <a:ln w="19050">
              <a:solidFill>
                <a:schemeClr val="tx1">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0" name="Line 25"/>
            <p:cNvSpPr>
              <a:spLocks noChangeShapeType="1"/>
            </p:cNvSpPr>
            <p:nvPr/>
          </p:nvSpPr>
          <p:spPr bwMode="auto">
            <a:xfrm flipV="1">
              <a:off x="2903062" y="7251100"/>
              <a:ext cx="409511" cy="0"/>
            </a:xfrm>
            <a:prstGeom prst="line">
              <a:avLst/>
            </a:prstGeom>
            <a:noFill/>
            <a:ln w="19050">
              <a:solidFill>
                <a:schemeClr val="tx1">
                  <a:lumMod val="60000"/>
                  <a:lumOff val="4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1" name="Line 26"/>
            <p:cNvSpPr>
              <a:spLocks noChangeShapeType="1"/>
            </p:cNvSpPr>
            <p:nvPr/>
          </p:nvSpPr>
          <p:spPr bwMode="auto">
            <a:xfrm>
              <a:off x="3830652" y="4938038"/>
              <a:ext cx="510765" cy="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3" name="Text Box 28"/>
            <p:cNvSpPr txBox="1">
              <a:spLocks noChangeArrowheads="1"/>
            </p:cNvSpPr>
            <p:nvPr/>
          </p:nvSpPr>
          <p:spPr bwMode="auto">
            <a:xfrm>
              <a:off x="1297132" y="3796969"/>
              <a:ext cx="2040804" cy="3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BE" altLang="en-US" sz="1701" b="1" dirty="0"/>
                <a:t>Building</a:t>
              </a:r>
            </a:p>
          </p:txBody>
        </p:sp>
        <p:sp>
          <p:nvSpPr>
            <p:cNvPr id="35" name="Text Box 30"/>
            <p:cNvSpPr txBox="1">
              <a:spLocks noChangeArrowheads="1"/>
            </p:cNvSpPr>
            <p:nvPr/>
          </p:nvSpPr>
          <p:spPr bwMode="auto">
            <a:xfrm>
              <a:off x="2308410" y="6877590"/>
              <a:ext cx="1734796"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BE" altLang="en-US" sz="1417" dirty="0" err="1"/>
                <a:t>Exported</a:t>
              </a:r>
              <a:r>
                <a:rPr lang="fr-BE" altLang="en-US" sz="1417" dirty="0"/>
                <a:t> power</a:t>
              </a:r>
            </a:p>
          </p:txBody>
        </p:sp>
        <p:sp>
          <p:nvSpPr>
            <p:cNvPr id="36" name="Text Box 31"/>
            <p:cNvSpPr txBox="1">
              <a:spLocks noChangeArrowheads="1"/>
            </p:cNvSpPr>
            <p:nvPr/>
          </p:nvSpPr>
          <p:spPr bwMode="auto">
            <a:xfrm>
              <a:off x="2058202" y="7489607"/>
              <a:ext cx="2144309"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BE" altLang="en-US" sz="1417" dirty="0" err="1"/>
                <a:t>Imported</a:t>
              </a:r>
              <a:r>
                <a:rPr lang="fr-BE" altLang="en-US" sz="1417" dirty="0"/>
                <a:t> power</a:t>
              </a:r>
            </a:p>
          </p:txBody>
        </p:sp>
        <p:sp>
          <p:nvSpPr>
            <p:cNvPr id="37" name="Text Box 33"/>
            <p:cNvSpPr txBox="1">
              <a:spLocks noChangeArrowheads="1"/>
            </p:cNvSpPr>
            <p:nvPr/>
          </p:nvSpPr>
          <p:spPr bwMode="auto">
            <a:xfrm>
              <a:off x="2208482" y="2049282"/>
              <a:ext cx="612017"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en-US" sz="1417" dirty="0"/>
                <a:t>DC</a:t>
              </a:r>
            </a:p>
          </p:txBody>
        </p:sp>
        <p:sp>
          <p:nvSpPr>
            <p:cNvPr id="38" name="Line 34"/>
            <p:cNvSpPr>
              <a:spLocks noChangeShapeType="1"/>
            </p:cNvSpPr>
            <p:nvPr/>
          </p:nvSpPr>
          <p:spPr bwMode="auto">
            <a:xfrm>
              <a:off x="2217879" y="2431470"/>
              <a:ext cx="5107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46" name="Line 6"/>
            <p:cNvSpPr>
              <a:spLocks noChangeShapeType="1"/>
            </p:cNvSpPr>
            <p:nvPr/>
          </p:nvSpPr>
          <p:spPr bwMode="auto">
            <a:xfrm flipV="1">
              <a:off x="3706523" y="2411237"/>
              <a:ext cx="783890" cy="13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47" name="Text Box 33"/>
            <p:cNvSpPr txBox="1">
              <a:spLocks noChangeArrowheads="1"/>
            </p:cNvSpPr>
            <p:nvPr/>
          </p:nvSpPr>
          <p:spPr bwMode="auto">
            <a:xfrm>
              <a:off x="3499375" y="1899315"/>
              <a:ext cx="1173320" cy="28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BE" altLang="en-US" sz="1276" dirty="0"/>
                <a:t>PV </a:t>
              </a:r>
              <a:r>
                <a:rPr lang="fr-BE" altLang="en-US" sz="1276" dirty="0" err="1"/>
                <a:t>generation</a:t>
              </a:r>
              <a:endParaRPr lang="fr-BE" altLang="en-US" sz="1276" dirty="0"/>
            </a:p>
          </p:txBody>
        </p:sp>
        <p:sp>
          <p:nvSpPr>
            <p:cNvPr id="48" name="Line 34"/>
            <p:cNvSpPr>
              <a:spLocks noChangeShapeType="1"/>
            </p:cNvSpPr>
            <p:nvPr/>
          </p:nvSpPr>
          <p:spPr bwMode="auto">
            <a:xfrm>
              <a:off x="3855677" y="2421703"/>
              <a:ext cx="5107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52" name="Rectangle 35"/>
            <p:cNvSpPr>
              <a:spLocks noChangeArrowheads="1"/>
            </p:cNvSpPr>
            <p:nvPr/>
          </p:nvSpPr>
          <p:spPr bwMode="auto">
            <a:xfrm>
              <a:off x="4640122" y="4762533"/>
              <a:ext cx="1044694" cy="119654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fr-BE" altLang="en-US" sz="1488" b="1" dirty="0">
                  <a:solidFill>
                    <a:schemeClr val="tx1"/>
                  </a:solidFill>
                </a:rPr>
                <a:t>Electric</a:t>
              </a:r>
              <a:br>
                <a:rPr lang="fr-BE" altLang="en-US" sz="1488" b="1" dirty="0">
                  <a:solidFill>
                    <a:schemeClr val="tx1"/>
                  </a:solidFill>
                </a:rPr>
              </a:br>
              <a:r>
                <a:rPr lang="fr-BE" altLang="en-US" sz="1488" b="1" dirty="0">
                  <a:solidFill>
                    <a:schemeClr val="tx1"/>
                  </a:solidFill>
                </a:rPr>
                <a:t>cabinet</a:t>
              </a:r>
            </a:p>
          </p:txBody>
        </p:sp>
        <p:cxnSp>
          <p:nvCxnSpPr>
            <p:cNvPr id="54" name="Elbow Connector 53"/>
            <p:cNvCxnSpPr>
              <a:stCxn id="52" idx="0"/>
            </p:cNvCxnSpPr>
            <p:nvPr/>
          </p:nvCxnSpPr>
          <p:spPr>
            <a:xfrm rot="5400000" flipH="1" flipV="1">
              <a:off x="4175511" y="3282432"/>
              <a:ext cx="2467063" cy="493144"/>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rot="5400000" flipH="1" flipV="1">
              <a:off x="4311606" y="3316679"/>
              <a:ext cx="2478569" cy="413138"/>
            </a:xfrm>
            <a:prstGeom prst="bentConnector3">
              <a:avLst>
                <a:gd name="adj1" fmla="val 44553"/>
              </a:avLst>
            </a:prstGeom>
            <a:ln w="190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3474924" y="5053894"/>
              <a:ext cx="1165198" cy="1"/>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25" idx="3"/>
              <a:endCxn id="52" idx="2"/>
            </p:cNvCxnSpPr>
            <p:nvPr/>
          </p:nvCxnSpPr>
          <p:spPr>
            <a:xfrm flipV="1">
              <a:off x="1289132" y="5959073"/>
              <a:ext cx="3873338" cy="1389635"/>
            </a:xfrm>
            <a:prstGeom prst="bentConnector2">
              <a:avLst/>
            </a:prstGeom>
            <a:ln w="190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9" name="Rectangle 35"/>
            <p:cNvSpPr>
              <a:spLocks noChangeArrowheads="1"/>
            </p:cNvSpPr>
            <p:nvPr/>
          </p:nvSpPr>
          <p:spPr bwMode="auto">
            <a:xfrm>
              <a:off x="3809605" y="7023844"/>
              <a:ext cx="814522" cy="647639"/>
            </a:xfrm>
            <a:prstGeom prst="roundRect">
              <a:avLst/>
            </a:prstGeom>
            <a:solidFill>
              <a:schemeClr val="accent2"/>
            </a:solidFill>
            <a:ln w="28575">
              <a:noFill/>
              <a:miter lim="800000"/>
              <a:headEnd/>
              <a:tailEnd/>
            </a:ln>
            <a:effectLst/>
          </p:spPr>
          <p:txBody>
            <a:bodyPr wrap="none" anchor="ctr"/>
            <a:lstStyle/>
            <a:p>
              <a:pPr algn="ctr"/>
              <a:r>
                <a:rPr lang="fr-BE" altLang="en-US" sz="1417" b="1">
                  <a:solidFill>
                    <a:schemeClr val="bg1"/>
                  </a:solidFill>
                </a:rPr>
                <a:t>Electric</a:t>
              </a:r>
              <a:br>
                <a:rPr lang="fr-BE" altLang="en-US" sz="1417" b="1">
                  <a:solidFill>
                    <a:schemeClr val="bg1"/>
                  </a:solidFill>
                </a:rPr>
              </a:br>
              <a:r>
                <a:rPr lang="fr-BE" altLang="en-US" sz="1417" b="1">
                  <a:solidFill>
                    <a:schemeClr val="bg1"/>
                  </a:solidFill>
                </a:rPr>
                <a:t>meter</a:t>
              </a:r>
            </a:p>
          </p:txBody>
        </p:sp>
        <p:grpSp>
          <p:nvGrpSpPr>
            <p:cNvPr id="80" name="Group 79"/>
            <p:cNvGrpSpPr/>
            <p:nvPr/>
          </p:nvGrpSpPr>
          <p:grpSpPr>
            <a:xfrm rot="605353">
              <a:off x="5709165" y="1690803"/>
              <a:ext cx="897759" cy="616565"/>
              <a:chOff x="5998374" y="2366588"/>
              <a:chExt cx="633402" cy="435009"/>
            </a:xfrm>
          </p:grpSpPr>
          <p:sp>
            <p:nvSpPr>
              <p:cNvPr id="78" name="Oval 77"/>
              <p:cNvSpPr/>
              <p:nvPr/>
            </p:nvSpPr>
            <p:spPr>
              <a:xfrm>
                <a:off x="6096000" y="2366588"/>
                <a:ext cx="416741" cy="43500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85"/>
              </a:p>
            </p:txBody>
          </p:sp>
          <p:sp>
            <p:nvSpPr>
              <p:cNvPr id="79" name="TextBox 78"/>
              <p:cNvSpPr txBox="1"/>
              <p:nvPr/>
            </p:nvSpPr>
            <p:spPr>
              <a:xfrm>
                <a:off x="5998374" y="2405534"/>
                <a:ext cx="633402" cy="342189"/>
              </a:xfrm>
              <a:prstGeom prst="rect">
                <a:avLst/>
              </a:prstGeom>
              <a:noFill/>
            </p:spPr>
            <p:txBody>
              <a:bodyPr wrap="square" rtlCol="0">
                <a:spAutoFit/>
              </a:bodyPr>
              <a:lstStyle/>
              <a:p>
                <a:pPr algn="ctr"/>
                <a:r>
                  <a:rPr lang="en-US" sz="1276" b="1" dirty="0">
                    <a:solidFill>
                      <a:schemeClr val="bg1"/>
                    </a:solidFill>
                  </a:rPr>
                  <a:t>Solar ready</a:t>
                </a:r>
              </a:p>
            </p:txBody>
          </p:sp>
        </p:grpSp>
      </p:grpSp>
      <p:sp>
        <p:nvSpPr>
          <p:cNvPr id="81" name="Rectangle 80"/>
          <p:cNvSpPr/>
          <p:nvPr/>
        </p:nvSpPr>
        <p:spPr>
          <a:xfrm>
            <a:off x="7293095" y="2775344"/>
            <a:ext cx="5304665" cy="3582391"/>
          </a:xfrm>
          <a:prstGeom prst="rect">
            <a:avLst/>
          </a:prstGeom>
        </p:spPr>
        <p:txBody>
          <a:bodyPr wrap="square">
            <a:spAutoFit/>
          </a:bodyPr>
          <a:lstStyle/>
          <a:p>
            <a:r>
              <a:rPr lang="en-US" sz="2268" b="1" dirty="0">
                <a:solidFill>
                  <a:srgbClr val="6D6D6C"/>
                </a:solidFill>
                <a:latin typeface="FoundryFormSansBlonde-Book"/>
              </a:rPr>
              <a:t>By installing solar panels to power your HVAC equipment, you can reduce your carbon emissions and peak time electricity consumption. </a:t>
            </a:r>
          </a:p>
          <a:p>
            <a:endParaRPr lang="en-US" sz="2268" b="1" dirty="0">
              <a:solidFill>
                <a:srgbClr val="6D6D6C"/>
              </a:solidFill>
              <a:latin typeface="FoundryFormSansBlonde-Book"/>
            </a:endParaRPr>
          </a:p>
          <a:p>
            <a:r>
              <a:rPr lang="en-US" sz="2268" b="1" dirty="0">
                <a:solidFill>
                  <a:srgbClr val="6D6D6C"/>
                </a:solidFill>
                <a:latin typeface="FoundryFormSansBlonde-Book"/>
              </a:rPr>
              <a:t>At the same time you can put unexploited rooftop space to good use while protecting your operation from future electricity price fluctuations.</a:t>
            </a:r>
            <a:endParaRPr lang="en-US" sz="2268" b="1" dirty="0"/>
          </a:p>
        </p:txBody>
      </p:sp>
      <p:sp>
        <p:nvSpPr>
          <p:cNvPr id="41" name="TextBox 40"/>
          <p:cNvSpPr txBox="1"/>
          <p:nvPr/>
        </p:nvSpPr>
        <p:spPr>
          <a:xfrm>
            <a:off x="5162470" y="464460"/>
            <a:ext cx="7423233" cy="790345"/>
          </a:xfrm>
          <a:prstGeom prst="rect">
            <a:avLst/>
          </a:prstGeom>
          <a:noFill/>
        </p:spPr>
        <p:txBody>
          <a:bodyPr wrap="square" rtlCol="0">
            <a:spAutoFit/>
          </a:bodyPr>
          <a:lstStyle/>
          <a:p>
            <a:pPr algn="r"/>
            <a:r>
              <a:rPr lang="fr-FR" sz="4536" dirty="0">
                <a:solidFill>
                  <a:schemeClr val="accent1"/>
                </a:solidFill>
              </a:rPr>
              <a:t>Airfinity™ </a:t>
            </a:r>
            <a:r>
              <a:rPr lang="fr-FR" sz="4536" i="1" dirty="0" err="1">
                <a:solidFill>
                  <a:schemeClr val="accent2"/>
                </a:solidFill>
              </a:rPr>
              <a:t>Solar</a:t>
            </a:r>
            <a:endParaRPr lang="en-US" sz="4536" i="1" dirty="0">
              <a:solidFill>
                <a:schemeClr val="accent2"/>
              </a:solidFill>
            </a:endParaRPr>
          </a:p>
        </p:txBody>
      </p:sp>
    </p:spTree>
    <p:extLst>
      <p:ext uri="{BB962C8B-B14F-4D97-AF65-F5344CB8AC3E}">
        <p14:creationId xmlns:p14="http://schemas.microsoft.com/office/powerpoint/2010/main" val="19618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04621" y="1713896"/>
            <a:ext cx="6603804" cy="6198916"/>
            <a:chOff x="3120" y="1690803"/>
            <a:chExt cx="6603804" cy="6198916"/>
          </a:xfrm>
        </p:grpSpPr>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76" y="3762352"/>
              <a:ext cx="3197670" cy="2583085"/>
            </a:xfrm>
            <a:prstGeom prst="roundRect">
              <a:avLst/>
            </a:prstGeom>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6710" y="1742953"/>
              <a:ext cx="1979784" cy="11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ull31328739_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0" y="1841367"/>
              <a:ext cx="2070816" cy="11694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unny-tripower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7918" y="2079733"/>
              <a:ext cx="1075142" cy="86653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flipV="1">
              <a:off x="2068725" y="2421004"/>
              <a:ext cx="783890" cy="13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pic>
          <p:nvPicPr>
            <p:cNvPr id="25" name="Picture 20" descr="2f02835f3143db3db800d7da1165bf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12" y="6807698"/>
              <a:ext cx="1082021" cy="1082021"/>
            </a:xfrm>
            <a:prstGeom prst="rect">
              <a:avLst/>
            </a:prstGeom>
            <a:noFill/>
            <a:extLst>
              <a:ext uri="{909E8E84-426E-40DD-AFC4-6F175D3DCCD1}">
                <a14:hiddenFill xmlns:a14="http://schemas.microsoft.com/office/drawing/2010/main">
                  <a:solidFill>
                    <a:srgbClr val="FFFFFF"/>
                  </a:solidFill>
                </a14:hiddenFill>
              </a:ext>
            </a:extLst>
          </p:spPr>
        </p:pic>
        <p:sp>
          <p:nvSpPr>
            <p:cNvPr id="27" name="Line 22"/>
            <p:cNvSpPr>
              <a:spLocks noChangeShapeType="1"/>
            </p:cNvSpPr>
            <p:nvPr/>
          </p:nvSpPr>
          <p:spPr bwMode="auto">
            <a:xfrm flipV="1">
              <a:off x="5464175" y="4162891"/>
              <a:ext cx="0" cy="407262"/>
            </a:xfrm>
            <a:prstGeom prst="line">
              <a:avLst/>
            </a:prstGeom>
            <a:noFill/>
            <a:ln w="19050">
              <a:solidFill>
                <a:schemeClr val="tx1">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28" name="Line 23"/>
            <p:cNvSpPr>
              <a:spLocks noChangeShapeType="1"/>
            </p:cNvSpPr>
            <p:nvPr/>
          </p:nvSpPr>
          <p:spPr bwMode="auto">
            <a:xfrm flipV="1">
              <a:off x="5023704" y="4162891"/>
              <a:ext cx="0" cy="40726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29" name="Line 24"/>
            <p:cNvSpPr>
              <a:spLocks noChangeShapeType="1"/>
            </p:cNvSpPr>
            <p:nvPr/>
          </p:nvSpPr>
          <p:spPr bwMode="auto">
            <a:xfrm>
              <a:off x="2957063" y="7489606"/>
              <a:ext cx="409511" cy="2251"/>
            </a:xfrm>
            <a:prstGeom prst="line">
              <a:avLst/>
            </a:prstGeom>
            <a:noFill/>
            <a:ln w="19050">
              <a:solidFill>
                <a:schemeClr val="tx1">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0" name="Line 25"/>
            <p:cNvSpPr>
              <a:spLocks noChangeShapeType="1"/>
            </p:cNvSpPr>
            <p:nvPr/>
          </p:nvSpPr>
          <p:spPr bwMode="auto">
            <a:xfrm flipV="1">
              <a:off x="2903062" y="7251100"/>
              <a:ext cx="409511" cy="0"/>
            </a:xfrm>
            <a:prstGeom prst="line">
              <a:avLst/>
            </a:prstGeom>
            <a:noFill/>
            <a:ln w="19050">
              <a:solidFill>
                <a:schemeClr val="tx1">
                  <a:lumMod val="60000"/>
                  <a:lumOff val="4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1" name="Line 26"/>
            <p:cNvSpPr>
              <a:spLocks noChangeShapeType="1"/>
            </p:cNvSpPr>
            <p:nvPr/>
          </p:nvSpPr>
          <p:spPr bwMode="auto">
            <a:xfrm>
              <a:off x="3830652" y="4938038"/>
              <a:ext cx="510765" cy="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33" name="Text Box 28"/>
            <p:cNvSpPr txBox="1">
              <a:spLocks noChangeArrowheads="1"/>
            </p:cNvSpPr>
            <p:nvPr/>
          </p:nvSpPr>
          <p:spPr bwMode="auto">
            <a:xfrm>
              <a:off x="1297132" y="3796969"/>
              <a:ext cx="2040804" cy="3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BE" altLang="en-US" sz="1701" b="1" dirty="0"/>
                <a:t>Building</a:t>
              </a:r>
            </a:p>
          </p:txBody>
        </p:sp>
        <p:sp>
          <p:nvSpPr>
            <p:cNvPr id="35" name="Text Box 30"/>
            <p:cNvSpPr txBox="1">
              <a:spLocks noChangeArrowheads="1"/>
            </p:cNvSpPr>
            <p:nvPr/>
          </p:nvSpPr>
          <p:spPr bwMode="auto">
            <a:xfrm>
              <a:off x="2308410" y="6877590"/>
              <a:ext cx="1734796"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BE" altLang="en-US" sz="1417" dirty="0" err="1"/>
                <a:t>Exported</a:t>
              </a:r>
              <a:r>
                <a:rPr lang="fr-BE" altLang="en-US" sz="1417" dirty="0"/>
                <a:t> power</a:t>
              </a:r>
            </a:p>
          </p:txBody>
        </p:sp>
        <p:sp>
          <p:nvSpPr>
            <p:cNvPr id="36" name="Text Box 31"/>
            <p:cNvSpPr txBox="1">
              <a:spLocks noChangeArrowheads="1"/>
            </p:cNvSpPr>
            <p:nvPr/>
          </p:nvSpPr>
          <p:spPr bwMode="auto">
            <a:xfrm>
              <a:off x="2058202" y="7489607"/>
              <a:ext cx="2144309"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BE" altLang="en-US" sz="1417" dirty="0" err="1"/>
                <a:t>Imported</a:t>
              </a:r>
              <a:r>
                <a:rPr lang="fr-BE" altLang="en-US" sz="1417" dirty="0"/>
                <a:t> power</a:t>
              </a:r>
            </a:p>
          </p:txBody>
        </p:sp>
        <p:sp>
          <p:nvSpPr>
            <p:cNvPr id="37" name="Text Box 33"/>
            <p:cNvSpPr txBox="1">
              <a:spLocks noChangeArrowheads="1"/>
            </p:cNvSpPr>
            <p:nvPr/>
          </p:nvSpPr>
          <p:spPr bwMode="auto">
            <a:xfrm>
              <a:off x="2208482" y="2049282"/>
              <a:ext cx="612017" cy="3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en-US" sz="1417" dirty="0"/>
                <a:t>DC</a:t>
              </a:r>
            </a:p>
          </p:txBody>
        </p:sp>
        <p:sp>
          <p:nvSpPr>
            <p:cNvPr id="38" name="Line 34"/>
            <p:cNvSpPr>
              <a:spLocks noChangeShapeType="1"/>
            </p:cNvSpPr>
            <p:nvPr/>
          </p:nvSpPr>
          <p:spPr bwMode="auto">
            <a:xfrm>
              <a:off x="2217879" y="2431470"/>
              <a:ext cx="5107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46" name="Line 6"/>
            <p:cNvSpPr>
              <a:spLocks noChangeShapeType="1"/>
            </p:cNvSpPr>
            <p:nvPr/>
          </p:nvSpPr>
          <p:spPr bwMode="auto">
            <a:xfrm flipV="1">
              <a:off x="3706523" y="2411237"/>
              <a:ext cx="783890" cy="13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47" name="Text Box 33"/>
            <p:cNvSpPr txBox="1">
              <a:spLocks noChangeArrowheads="1"/>
            </p:cNvSpPr>
            <p:nvPr/>
          </p:nvSpPr>
          <p:spPr bwMode="auto">
            <a:xfrm>
              <a:off x="3499375" y="1899315"/>
              <a:ext cx="1173320" cy="28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BE" altLang="en-US" sz="1276" dirty="0"/>
                <a:t>PV </a:t>
              </a:r>
              <a:r>
                <a:rPr lang="fr-BE" altLang="en-US" sz="1276" dirty="0" err="1"/>
                <a:t>generation</a:t>
              </a:r>
              <a:endParaRPr lang="fr-BE" altLang="en-US" sz="1276" dirty="0"/>
            </a:p>
          </p:txBody>
        </p:sp>
        <p:sp>
          <p:nvSpPr>
            <p:cNvPr id="48" name="Line 34"/>
            <p:cNvSpPr>
              <a:spLocks noChangeShapeType="1"/>
            </p:cNvSpPr>
            <p:nvPr/>
          </p:nvSpPr>
          <p:spPr bwMode="auto">
            <a:xfrm>
              <a:off x="3855677" y="2421703"/>
              <a:ext cx="5107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85"/>
            </a:p>
          </p:txBody>
        </p:sp>
        <p:sp>
          <p:nvSpPr>
            <p:cNvPr id="52" name="Rectangle 35"/>
            <p:cNvSpPr>
              <a:spLocks noChangeArrowheads="1"/>
            </p:cNvSpPr>
            <p:nvPr/>
          </p:nvSpPr>
          <p:spPr bwMode="auto">
            <a:xfrm>
              <a:off x="4640122" y="4762533"/>
              <a:ext cx="1044694" cy="119654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fr-BE" altLang="en-US" sz="1488" b="1" dirty="0">
                  <a:solidFill>
                    <a:schemeClr val="tx1"/>
                  </a:solidFill>
                </a:rPr>
                <a:t>Electric</a:t>
              </a:r>
              <a:br>
                <a:rPr lang="fr-BE" altLang="en-US" sz="1488" b="1" dirty="0">
                  <a:solidFill>
                    <a:schemeClr val="tx1"/>
                  </a:solidFill>
                </a:rPr>
              </a:br>
              <a:r>
                <a:rPr lang="fr-BE" altLang="en-US" sz="1488" b="1" dirty="0">
                  <a:solidFill>
                    <a:schemeClr val="tx1"/>
                  </a:solidFill>
                </a:rPr>
                <a:t>cabinet</a:t>
              </a:r>
            </a:p>
          </p:txBody>
        </p:sp>
        <p:cxnSp>
          <p:nvCxnSpPr>
            <p:cNvPr id="54" name="Elbow Connector 53"/>
            <p:cNvCxnSpPr>
              <a:stCxn id="52" idx="0"/>
            </p:cNvCxnSpPr>
            <p:nvPr/>
          </p:nvCxnSpPr>
          <p:spPr>
            <a:xfrm rot="5400000" flipH="1" flipV="1">
              <a:off x="4175511" y="3282432"/>
              <a:ext cx="2467063" cy="493144"/>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rot="5400000" flipH="1" flipV="1">
              <a:off x="4311606" y="3316679"/>
              <a:ext cx="2478569" cy="413138"/>
            </a:xfrm>
            <a:prstGeom prst="bentConnector3">
              <a:avLst>
                <a:gd name="adj1" fmla="val 44553"/>
              </a:avLst>
            </a:prstGeom>
            <a:ln w="190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3474924" y="5053894"/>
              <a:ext cx="1165198" cy="1"/>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25" idx="3"/>
              <a:endCxn id="52" idx="2"/>
            </p:cNvCxnSpPr>
            <p:nvPr/>
          </p:nvCxnSpPr>
          <p:spPr>
            <a:xfrm flipV="1">
              <a:off x="1289132" y="5959073"/>
              <a:ext cx="3873338" cy="1389635"/>
            </a:xfrm>
            <a:prstGeom prst="bentConnector2">
              <a:avLst/>
            </a:prstGeom>
            <a:ln w="190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9" name="Rectangle 35"/>
            <p:cNvSpPr>
              <a:spLocks noChangeArrowheads="1"/>
            </p:cNvSpPr>
            <p:nvPr/>
          </p:nvSpPr>
          <p:spPr bwMode="auto">
            <a:xfrm>
              <a:off x="3809605" y="7023844"/>
              <a:ext cx="814522" cy="647639"/>
            </a:xfrm>
            <a:prstGeom prst="roundRect">
              <a:avLst/>
            </a:prstGeom>
            <a:solidFill>
              <a:schemeClr val="accent2"/>
            </a:solidFill>
            <a:ln w="28575">
              <a:noFill/>
              <a:miter lim="800000"/>
              <a:headEnd/>
              <a:tailEnd/>
            </a:ln>
            <a:effectLst/>
          </p:spPr>
          <p:txBody>
            <a:bodyPr wrap="none" anchor="ctr"/>
            <a:lstStyle/>
            <a:p>
              <a:pPr algn="ctr"/>
              <a:r>
                <a:rPr lang="fr-BE" altLang="en-US" sz="1417" b="1">
                  <a:solidFill>
                    <a:schemeClr val="bg1"/>
                  </a:solidFill>
                </a:rPr>
                <a:t>Electric</a:t>
              </a:r>
              <a:br>
                <a:rPr lang="fr-BE" altLang="en-US" sz="1417" b="1">
                  <a:solidFill>
                    <a:schemeClr val="bg1"/>
                  </a:solidFill>
                </a:rPr>
              </a:br>
              <a:r>
                <a:rPr lang="fr-BE" altLang="en-US" sz="1417" b="1">
                  <a:solidFill>
                    <a:schemeClr val="bg1"/>
                  </a:solidFill>
                </a:rPr>
                <a:t>meter</a:t>
              </a:r>
            </a:p>
          </p:txBody>
        </p:sp>
        <p:grpSp>
          <p:nvGrpSpPr>
            <p:cNvPr id="80" name="Group 79"/>
            <p:cNvGrpSpPr/>
            <p:nvPr/>
          </p:nvGrpSpPr>
          <p:grpSpPr>
            <a:xfrm rot="605353">
              <a:off x="5709165" y="1690803"/>
              <a:ext cx="897759" cy="616565"/>
              <a:chOff x="5998374" y="2366588"/>
              <a:chExt cx="633402" cy="435009"/>
            </a:xfrm>
          </p:grpSpPr>
          <p:sp>
            <p:nvSpPr>
              <p:cNvPr id="78" name="Oval 77"/>
              <p:cNvSpPr/>
              <p:nvPr/>
            </p:nvSpPr>
            <p:spPr>
              <a:xfrm>
                <a:off x="6096000" y="2366588"/>
                <a:ext cx="416741" cy="43500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85"/>
              </a:p>
            </p:txBody>
          </p:sp>
          <p:sp>
            <p:nvSpPr>
              <p:cNvPr id="79" name="TextBox 78"/>
              <p:cNvSpPr txBox="1"/>
              <p:nvPr/>
            </p:nvSpPr>
            <p:spPr>
              <a:xfrm>
                <a:off x="5998374" y="2405534"/>
                <a:ext cx="633402" cy="342189"/>
              </a:xfrm>
              <a:prstGeom prst="rect">
                <a:avLst/>
              </a:prstGeom>
              <a:noFill/>
            </p:spPr>
            <p:txBody>
              <a:bodyPr wrap="square" rtlCol="0">
                <a:spAutoFit/>
              </a:bodyPr>
              <a:lstStyle/>
              <a:p>
                <a:pPr algn="ctr"/>
                <a:r>
                  <a:rPr lang="en-US" sz="1276" b="1" dirty="0">
                    <a:solidFill>
                      <a:schemeClr val="bg1"/>
                    </a:solidFill>
                  </a:rPr>
                  <a:t>Solar ready</a:t>
                </a:r>
              </a:p>
            </p:txBody>
          </p:sp>
        </p:grpSp>
      </p:grpSp>
      <p:sp>
        <p:nvSpPr>
          <p:cNvPr id="41" name="TextBox 40"/>
          <p:cNvSpPr txBox="1"/>
          <p:nvPr/>
        </p:nvSpPr>
        <p:spPr>
          <a:xfrm>
            <a:off x="5162470" y="464460"/>
            <a:ext cx="7423233" cy="790345"/>
          </a:xfrm>
          <a:prstGeom prst="rect">
            <a:avLst/>
          </a:prstGeom>
          <a:noFill/>
        </p:spPr>
        <p:txBody>
          <a:bodyPr wrap="square" rtlCol="0">
            <a:spAutoFit/>
          </a:bodyPr>
          <a:lstStyle/>
          <a:p>
            <a:pPr algn="r"/>
            <a:r>
              <a:rPr lang="fr-FR" sz="4536" dirty="0">
                <a:solidFill>
                  <a:schemeClr val="accent1"/>
                </a:solidFill>
              </a:rPr>
              <a:t>Airfinity™ </a:t>
            </a:r>
            <a:r>
              <a:rPr lang="fr-FR" sz="4536" i="1" dirty="0" err="1">
                <a:solidFill>
                  <a:schemeClr val="accent2"/>
                </a:solidFill>
              </a:rPr>
              <a:t>Solar</a:t>
            </a:r>
            <a:endParaRPr lang="en-US" sz="4536" i="1" dirty="0">
              <a:solidFill>
                <a:schemeClr val="accent2"/>
              </a:solidFill>
            </a:endParaRPr>
          </a:p>
        </p:txBody>
      </p:sp>
      <p:sp>
        <p:nvSpPr>
          <p:cNvPr id="34" name="Rectangle 33"/>
          <p:cNvSpPr/>
          <p:nvPr/>
        </p:nvSpPr>
        <p:spPr>
          <a:xfrm>
            <a:off x="7099846" y="1822381"/>
            <a:ext cx="5789177" cy="5893793"/>
          </a:xfrm>
          <a:prstGeom prst="rect">
            <a:avLst/>
          </a:prstGeom>
        </p:spPr>
        <p:txBody>
          <a:bodyPr wrap="square">
            <a:spAutoFit/>
          </a:bodyPr>
          <a:lstStyle/>
          <a:p>
            <a:pPr marL="243013" indent="-243013">
              <a:buFont typeface="Arial" panose="020B0604020202020204" pitchFamily="34" charset="0"/>
              <a:buChar char="•"/>
            </a:pPr>
            <a:r>
              <a:rPr lang="en-US" sz="2000" dirty="0">
                <a:solidFill>
                  <a:schemeClr val="accent1"/>
                </a:solidFill>
              </a:rPr>
              <a:t>Value solution: </a:t>
            </a:r>
            <a:r>
              <a:rPr lang="en-US" sz="2000" dirty="0"/>
              <a:t>Designed for high performance, easy installation and trouble-free operation in combination with the Trane Airfinity™ rooftop</a:t>
            </a:r>
          </a:p>
          <a:p>
            <a:endParaRPr lang="en-US" sz="2000" dirty="0"/>
          </a:p>
          <a:p>
            <a:pPr marL="243013" indent="-243013">
              <a:buFont typeface="Arial" panose="020B0604020202020204" pitchFamily="34" charset="0"/>
              <a:buChar char="•"/>
            </a:pPr>
            <a:r>
              <a:rPr lang="en-US" sz="2000" dirty="0">
                <a:solidFill>
                  <a:schemeClr val="accent1"/>
                </a:solidFill>
              </a:rPr>
              <a:t>Complete package: </a:t>
            </a:r>
            <a:r>
              <a:rPr lang="en-US" sz="2000" dirty="0"/>
              <a:t>You no longer need to think about your PV installation and HVAC equipment separately. Trane can provide you with the complete package, ensuring you have the optimum design for your installation.</a:t>
            </a:r>
            <a:br>
              <a:rPr lang="en-US" sz="2000" dirty="0"/>
            </a:br>
            <a:endParaRPr lang="en-US" sz="2000" dirty="0"/>
          </a:p>
          <a:p>
            <a:pPr marL="243013" indent="-243013">
              <a:buFont typeface="Arial" panose="020B0604020202020204" pitchFamily="34" charset="0"/>
              <a:buChar char="•"/>
            </a:pPr>
            <a:r>
              <a:rPr lang="en-US" sz="2000" dirty="0">
                <a:solidFill>
                  <a:schemeClr val="accent1"/>
                </a:solidFill>
              </a:rPr>
              <a:t>Independent and reliable: </a:t>
            </a:r>
            <a:r>
              <a:rPr lang="en-US" sz="2000" dirty="0"/>
              <a:t>The system is designed to be entirely based on self-consumption, which means you can eliminate the heavy bureaucratic load traditionally associated with these kinds of systems. </a:t>
            </a:r>
            <a:br>
              <a:rPr lang="en-US" sz="2000" dirty="0"/>
            </a:br>
            <a:endParaRPr lang="en-US" sz="2000" dirty="0"/>
          </a:p>
          <a:p>
            <a:pPr marL="243013" indent="-243013">
              <a:buFont typeface="Arial" panose="020B0604020202020204" pitchFamily="34" charset="0"/>
              <a:buChar char="•"/>
            </a:pPr>
            <a:r>
              <a:rPr lang="en-US" sz="2000" dirty="0">
                <a:solidFill>
                  <a:schemeClr val="accent1"/>
                </a:solidFill>
              </a:rPr>
              <a:t>Ideal for BREAAM / LEED building certification: </a:t>
            </a:r>
            <a:r>
              <a:rPr lang="en-US" sz="2000" dirty="0"/>
              <a:t>Increase the value of your property by using completely renewable and sustainable technologies</a:t>
            </a:r>
          </a:p>
        </p:txBody>
      </p:sp>
      <p:sp>
        <p:nvSpPr>
          <p:cNvPr id="42" name="TextBox 41"/>
          <p:cNvSpPr txBox="1"/>
          <p:nvPr/>
        </p:nvSpPr>
        <p:spPr>
          <a:xfrm>
            <a:off x="763274" y="8011557"/>
            <a:ext cx="11870186" cy="5286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35" b="1" dirty="0">
                <a:solidFill>
                  <a:schemeClr val="accent1"/>
                </a:solidFill>
              </a:rPr>
              <a:t>Contact your Trane Representative today for a simulation!</a:t>
            </a:r>
          </a:p>
        </p:txBody>
      </p:sp>
    </p:spTree>
    <p:extLst>
      <p:ext uri="{BB962C8B-B14F-4D97-AF65-F5344CB8AC3E}">
        <p14:creationId xmlns:p14="http://schemas.microsoft.com/office/powerpoint/2010/main" val="84104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age-store.slidesharecdn.com/a5923cba-4142-45ca-b13c-498d8ab2c66a-orig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7516" y="1921715"/>
            <a:ext cx="10400366" cy="6561064"/>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0338" y="397979"/>
            <a:ext cx="9072245" cy="790345"/>
          </a:xfrm>
          <a:prstGeom prst="rect">
            <a:avLst/>
          </a:prstGeom>
          <a:noFill/>
        </p:spPr>
        <p:txBody>
          <a:bodyPr wrap="square" rtlCol="0">
            <a:spAutoFit/>
          </a:bodyPr>
          <a:lstStyle>
            <a:defPPr>
              <a:defRPr lang="en-US"/>
            </a:defPPr>
            <a:lvl1pPr algn="r">
              <a:defRPr sz="4536">
                <a:solidFill>
                  <a:schemeClr val="accent1"/>
                </a:solidFill>
              </a:defRPr>
            </a:lvl1pPr>
          </a:lstStyle>
          <a:p>
            <a:r>
              <a:rPr lang="fr-FR" dirty="0"/>
              <a:t>Trane </a:t>
            </a:r>
            <a:r>
              <a:rPr lang="fr-FR" dirty="0" err="1"/>
              <a:t>Rental</a:t>
            </a:r>
            <a:r>
              <a:rPr lang="fr-FR" dirty="0"/>
              <a:t> Services</a:t>
            </a:r>
            <a:endParaRPr lang="en-US" dirty="0"/>
          </a:p>
        </p:txBody>
      </p:sp>
      <p:sp>
        <p:nvSpPr>
          <p:cNvPr id="5" name="TextBox 4"/>
          <p:cNvSpPr txBox="1"/>
          <p:nvPr/>
        </p:nvSpPr>
        <p:spPr>
          <a:xfrm>
            <a:off x="2118155" y="1051863"/>
            <a:ext cx="10534428" cy="659411"/>
          </a:xfrm>
          <a:prstGeom prst="rect">
            <a:avLst/>
          </a:prstGeom>
          <a:noFill/>
        </p:spPr>
        <p:txBody>
          <a:bodyPr wrap="square" rtlCol="0">
            <a:spAutoFit/>
          </a:bodyPr>
          <a:lstStyle/>
          <a:p>
            <a:pPr algn="r"/>
            <a:r>
              <a:rPr lang="fr-FR" sz="3600" dirty="0">
                <a:solidFill>
                  <a:schemeClr val="tx2"/>
                </a:solidFill>
              </a:rPr>
              <a:t>Airfinity™ </a:t>
            </a:r>
            <a:r>
              <a:rPr lang="fr-FR" sz="3600" dirty="0" err="1">
                <a:solidFill>
                  <a:schemeClr val="tx2"/>
                </a:solidFill>
              </a:rPr>
              <a:t>units</a:t>
            </a:r>
            <a:r>
              <a:rPr lang="fr-FR" sz="3600" dirty="0">
                <a:solidFill>
                  <a:schemeClr val="tx2"/>
                </a:solidFill>
              </a:rPr>
              <a:t> </a:t>
            </a:r>
            <a:r>
              <a:rPr lang="fr-FR" sz="3600" b="1" u="sng" dirty="0" err="1">
                <a:solidFill>
                  <a:schemeClr val="tx2"/>
                </a:solidFill>
              </a:rPr>
              <a:t>now</a:t>
            </a:r>
            <a:r>
              <a:rPr lang="fr-FR" sz="3600" b="1" u="sng" dirty="0">
                <a:solidFill>
                  <a:schemeClr val="tx2"/>
                </a:solidFill>
              </a:rPr>
              <a:t> </a:t>
            </a:r>
            <a:r>
              <a:rPr lang="fr-FR" sz="3600" b="1" u="sng" dirty="0" err="1">
                <a:solidFill>
                  <a:schemeClr val="tx2"/>
                </a:solidFill>
              </a:rPr>
              <a:t>available</a:t>
            </a:r>
            <a:r>
              <a:rPr lang="fr-FR" sz="3600" b="1" u="sng" dirty="0">
                <a:solidFill>
                  <a:schemeClr val="tx2"/>
                </a:solidFill>
              </a:rPr>
              <a:t> </a:t>
            </a:r>
            <a:r>
              <a:rPr lang="fr-FR" sz="3600" dirty="0">
                <a:solidFill>
                  <a:schemeClr val="tx2"/>
                </a:solidFill>
              </a:rPr>
              <a:t>in the </a:t>
            </a:r>
            <a:r>
              <a:rPr lang="fr-FR" sz="3600" dirty="0" err="1">
                <a:solidFill>
                  <a:schemeClr val="tx2"/>
                </a:solidFill>
              </a:rPr>
              <a:t>fleet</a:t>
            </a:r>
            <a:endParaRPr lang="en-US" sz="3600" dirty="0">
              <a:solidFill>
                <a:schemeClr val="tx2"/>
              </a:solidFill>
            </a:endParaRPr>
          </a:p>
        </p:txBody>
      </p:sp>
    </p:spTree>
    <p:extLst>
      <p:ext uri="{BB962C8B-B14F-4D97-AF65-F5344CB8AC3E}">
        <p14:creationId xmlns:p14="http://schemas.microsoft.com/office/powerpoint/2010/main" val="161083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304920" y="3152479"/>
            <a:ext cx="3024082" cy="1989194"/>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67613" y="1896751"/>
            <a:ext cx="9026379" cy="1255728"/>
          </a:xfrm>
        </p:spPr>
        <p:txBody>
          <a:bodyPr/>
          <a:lstStyle/>
          <a:p>
            <a:r>
              <a:rPr lang="fr-FR" sz="2800" dirty="0"/>
              <a:t>For more information on Airfinity™ and </a:t>
            </a:r>
            <a:r>
              <a:rPr lang="fr-FR" sz="2800" dirty="0" err="1"/>
              <a:t>other</a:t>
            </a:r>
            <a:r>
              <a:rPr lang="fr-FR" sz="2800" dirty="0"/>
              <a:t> Trane® </a:t>
            </a:r>
            <a:r>
              <a:rPr lang="fr-FR" sz="2800" dirty="0" err="1"/>
              <a:t>products</a:t>
            </a:r>
            <a:r>
              <a:rPr lang="fr-FR" sz="2800" dirty="0"/>
              <a:t>, contact </a:t>
            </a:r>
            <a:r>
              <a:rPr lang="fr-FR" sz="2800" dirty="0" err="1"/>
              <a:t>your</a:t>
            </a:r>
            <a:r>
              <a:rPr lang="fr-FR" sz="2800" dirty="0"/>
              <a:t> local Trane Sales </a:t>
            </a:r>
            <a:r>
              <a:rPr lang="fr-FR" sz="2800" dirty="0" err="1"/>
              <a:t>representative</a:t>
            </a:r>
            <a:r>
              <a:rPr lang="fr-FR" sz="2800" dirty="0"/>
              <a:t>:</a:t>
            </a:r>
          </a:p>
        </p:txBody>
      </p:sp>
      <p:sp>
        <p:nvSpPr>
          <p:cNvPr id="5" name="Rectangle 4"/>
          <p:cNvSpPr/>
          <p:nvPr/>
        </p:nvSpPr>
        <p:spPr>
          <a:xfrm>
            <a:off x="967613" y="3435510"/>
            <a:ext cx="6867132" cy="3339362"/>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endParaRPr lang="fr-FR" sz="3685" dirty="0">
              <a:solidFill>
                <a:schemeClr val="tx1"/>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0836" y="4298027"/>
            <a:ext cx="2484067" cy="168729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88823" y1="9399" x2="66836" y2="7494"/>
                        <a14:foregroundMark x1="89783" y1="7959" x2="48010" y2="7028"/>
                        <a14:foregroundMark x1="43861" y1="4615" x2="21225" y2="5123"/>
                        <a14:foregroundMark x1="7818" y1="47671" x2="18967" y2="10838"/>
                        <a14:foregroundMark x1="13548" y1="7959" x2="19616" y2="6054"/>
                        <a14:foregroundMark x1="10048" y1="62997" x2="34293" y2="40517"/>
                        <a14:foregroundMark x1="4318" y1="8467" x2="4629" y2="40982"/>
                      </a14:backgroundRemoval>
                    </a14:imgEffect>
                  </a14:imgLayer>
                </a14:imgProps>
              </a:ext>
              <a:ext uri="{28A0092B-C50C-407E-A947-70E740481C1C}">
                <a14:useLocalDpi xmlns:a14="http://schemas.microsoft.com/office/drawing/2010/main"/>
              </a:ext>
            </a:extLst>
          </a:blip>
          <a:stretch>
            <a:fillRect/>
          </a:stretch>
        </p:blipFill>
        <p:spPr>
          <a:xfrm>
            <a:off x="8303236" y="5477262"/>
            <a:ext cx="4379432" cy="2919621"/>
          </a:xfrm>
          <a:prstGeom prst="rect">
            <a:avLst/>
          </a:prstGeom>
        </p:spPr>
      </p:pic>
      <p:sp>
        <p:nvSpPr>
          <p:cNvPr id="11" name="TextBox 10"/>
          <p:cNvSpPr txBox="1"/>
          <p:nvPr/>
        </p:nvSpPr>
        <p:spPr>
          <a:xfrm>
            <a:off x="967614" y="6876946"/>
            <a:ext cx="6867132" cy="769441"/>
          </a:xfrm>
          <a:prstGeom prst="rect">
            <a:avLst/>
          </a:prstGeom>
          <a:noFill/>
        </p:spPr>
        <p:txBody>
          <a:bodyPr wrap="square" rtlCol="0">
            <a:spAutoFit/>
          </a:bodyPr>
          <a:lstStyle/>
          <a:p>
            <a:r>
              <a:rPr lang="en-US" sz="4400" b="1" dirty="0"/>
              <a:t>or visit: </a:t>
            </a:r>
            <a:r>
              <a:rPr lang="en-US" sz="4400" b="1" dirty="0">
                <a:hlinkClick r:id="rId6"/>
              </a:rPr>
              <a:t>www.trane.eu</a:t>
            </a:r>
            <a:r>
              <a:rPr lang="en-US" sz="4400" b="1" dirty="0"/>
              <a:t> </a:t>
            </a:r>
          </a:p>
        </p:txBody>
      </p:sp>
    </p:spTree>
    <p:extLst>
      <p:ext uri="{BB962C8B-B14F-4D97-AF65-F5344CB8AC3E}">
        <p14:creationId xmlns:p14="http://schemas.microsoft.com/office/powerpoint/2010/main" val="19682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cvnk\Desktop\CHALLENGER\MarCom\Logos\Trane Airfinity logo\02_Output files\Png\AIRFINITY_Logo_0116_Full Colour_300dpi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073966" y="4552251"/>
            <a:ext cx="5722711" cy="14322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68327" y="1566441"/>
            <a:ext cx="1252616" cy="137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24043" y="2957189"/>
            <a:ext cx="1341184" cy="153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03007" y="4893918"/>
            <a:ext cx="1265268" cy="126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938484" y="1333668"/>
            <a:ext cx="7498736" cy="1623521"/>
          </a:xfrm>
          <a:prstGeom prst="rect">
            <a:avLst/>
          </a:prstGeom>
          <a:noFill/>
        </p:spPr>
        <p:txBody>
          <a:bodyPr wrap="square" rtlCol="0">
            <a:spAutoFit/>
          </a:bodyPr>
          <a:lstStyle/>
          <a:p>
            <a:pPr>
              <a:spcAft>
                <a:spcPts val="850"/>
              </a:spcAft>
            </a:pPr>
            <a:r>
              <a:rPr lang="en-US" sz="4000" b="1" dirty="0">
                <a:solidFill>
                  <a:schemeClr val="accent6">
                    <a:lumMod val="75000"/>
                  </a:schemeClr>
                </a:solidFill>
              </a:rPr>
              <a:t>IDEAL</a:t>
            </a:r>
            <a:r>
              <a:rPr lang="en-US" sz="4400" b="1" dirty="0">
                <a:solidFill>
                  <a:schemeClr val="accent6">
                    <a:lumMod val="75000"/>
                  </a:schemeClr>
                </a:solidFill>
              </a:rPr>
              <a:t> </a:t>
            </a:r>
            <a:r>
              <a:rPr lang="en-US" sz="2800" b="1" dirty="0">
                <a:solidFill>
                  <a:schemeClr val="accent6">
                    <a:lumMod val="75000"/>
                  </a:schemeClr>
                </a:solidFill>
              </a:rPr>
              <a:t>performance</a:t>
            </a:r>
          </a:p>
          <a:p>
            <a:pPr marL="405022" indent="-405022">
              <a:buClr>
                <a:schemeClr val="accent1"/>
              </a:buClr>
              <a:buFont typeface="Courier New" panose="02070309020205020404" pitchFamily="49" charset="0"/>
              <a:buChar char="o"/>
            </a:pPr>
            <a:r>
              <a:rPr lang="en-US" sz="2400" dirty="0">
                <a:solidFill>
                  <a:schemeClr val="accent6">
                    <a:lumMod val="75000"/>
                  </a:schemeClr>
                </a:solidFill>
              </a:rPr>
              <a:t>Seasonal efficiency compliant with </a:t>
            </a:r>
            <a:r>
              <a:rPr lang="en-US" sz="2400" dirty="0" err="1">
                <a:solidFill>
                  <a:schemeClr val="accent6">
                    <a:lumMod val="75000"/>
                  </a:schemeClr>
                </a:solidFill>
              </a:rPr>
              <a:t>EcoDesign</a:t>
            </a:r>
            <a:r>
              <a:rPr lang="en-US" sz="2400" dirty="0">
                <a:solidFill>
                  <a:schemeClr val="accent6">
                    <a:lumMod val="75000"/>
                  </a:schemeClr>
                </a:solidFill>
              </a:rPr>
              <a:t> Lot 21</a:t>
            </a:r>
          </a:p>
          <a:p>
            <a:pPr marL="405022" indent="-405022">
              <a:buClr>
                <a:schemeClr val="accent1"/>
              </a:buClr>
              <a:buFont typeface="Courier New" panose="02070309020205020404" pitchFamily="49" charset="0"/>
              <a:buChar char="o"/>
            </a:pPr>
            <a:r>
              <a:rPr lang="fr-FR" sz="2400" b="1" dirty="0" err="1">
                <a:solidFill>
                  <a:schemeClr val="accent6">
                    <a:lumMod val="75000"/>
                  </a:schemeClr>
                </a:solidFill>
              </a:rPr>
              <a:t>Eurovent</a:t>
            </a:r>
            <a:r>
              <a:rPr lang="fr-FR" sz="2400" b="1" dirty="0">
                <a:solidFill>
                  <a:schemeClr val="accent6">
                    <a:lumMod val="75000"/>
                  </a:schemeClr>
                </a:solidFill>
              </a:rPr>
              <a:t> Class A or B</a:t>
            </a:r>
            <a:endParaRPr lang="en-US" sz="2400" dirty="0">
              <a:solidFill>
                <a:schemeClr val="accent6">
                  <a:lumMod val="75000"/>
                </a:schemeClr>
              </a:solidFill>
            </a:endParaRPr>
          </a:p>
        </p:txBody>
      </p:sp>
      <p:sp>
        <p:nvSpPr>
          <p:cNvPr id="22" name="TextBox 21"/>
          <p:cNvSpPr txBox="1"/>
          <p:nvPr/>
        </p:nvSpPr>
        <p:spPr>
          <a:xfrm>
            <a:off x="3938484" y="2933398"/>
            <a:ext cx="7858678" cy="1623521"/>
          </a:xfrm>
          <a:prstGeom prst="rect">
            <a:avLst/>
          </a:prstGeom>
          <a:noFill/>
        </p:spPr>
        <p:txBody>
          <a:bodyPr wrap="square" rtlCol="0">
            <a:spAutoFit/>
          </a:bodyPr>
          <a:lstStyle/>
          <a:p>
            <a:pPr>
              <a:spcAft>
                <a:spcPts val="850"/>
              </a:spcAft>
            </a:pPr>
            <a:r>
              <a:rPr lang="en-US" sz="4000" b="1" dirty="0">
                <a:solidFill>
                  <a:schemeClr val="accent6">
                    <a:lumMod val="75000"/>
                  </a:schemeClr>
                </a:solidFill>
              </a:rPr>
              <a:t>INTEGRATED</a:t>
            </a:r>
            <a:r>
              <a:rPr lang="en-US" sz="4400" b="1" dirty="0">
                <a:solidFill>
                  <a:schemeClr val="accent6">
                    <a:lumMod val="75000"/>
                  </a:schemeClr>
                </a:solidFill>
              </a:rPr>
              <a:t> </a:t>
            </a:r>
            <a:r>
              <a:rPr lang="en-US" sz="2800" b="1" dirty="0">
                <a:solidFill>
                  <a:schemeClr val="accent6">
                    <a:lumMod val="75000"/>
                  </a:schemeClr>
                </a:solidFill>
              </a:rPr>
              <a:t>solution</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en-US" sz="2400" dirty="0">
                <a:solidFill>
                  <a:schemeClr val="accent6">
                    <a:lumMod val="75000"/>
                  </a:schemeClr>
                </a:solidFill>
              </a:rPr>
              <a:t>Compact and modular design with fully integrated controls</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fr-FR" sz="2400" dirty="0" err="1">
                <a:solidFill>
                  <a:schemeClr val="accent6">
                    <a:lumMod val="75000"/>
                  </a:schemeClr>
                </a:solidFill>
                <a:cs typeface="Times New Roman" pitchFamily="18" charset="0"/>
              </a:rPr>
              <a:t>Designed</a:t>
            </a:r>
            <a:r>
              <a:rPr lang="fr-FR" sz="2400" dirty="0">
                <a:solidFill>
                  <a:schemeClr val="accent6">
                    <a:lumMod val="75000"/>
                  </a:schemeClr>
                </a:solidFill>
                <a:cs typeface="Times New Roman" pitchFamily="18" charset="0"/>
              </a:rPr>
              <a:t> for </a:t>
            </a:r>
            <a:r>
              <a:rPr lang="fr-FR" sz="2400" dirty="0" err="1">
                <a:solidFill>
                  <a:schemeClr val="accent6">
                    <a:lumMod val="75000"/>
                  </a:schemeClr>
                </a:solidFill>
                <a:cs typeface="Times New Roman" pitchFamily="18" charset="0"/>
              </a:rPr>
              <a:t>easy</a:t>
            </a:r>
            <a:r>
              <a:rPr lang="fr-FR" sz="2400" dirty="0">
                <a:solidFill>
                  <a:schemeClr val="accent6">
                    <a:lumMod val="75000"/>
                  </a:schemeClr>
                </a:solidFill>
                <a:cs typeface="Times New Roman" pitchFamily="18" charset="0"/>
              </a:rPr>
              <a:t> </a:t>
            </a:r>
            <a:r>
              <a:rPr lang="fr-FR" sz="2400" dirty="0" err="1">
                <a:solidFill>
                  <a:schemeClr val="accent6">
                    <a:lumMod val="75000"/>
                  </a:schemeClr>
                </a:solidFill>
                <a:cs typeface="Times New Roman" pitchFamily="18" charset="0"/>
              </a:rPr>
              <a:t>access</a:t>
            </a:r>
            <a:r>
              <a:rPr lang="fr-FR" sz="2400" dirty="0">
                <a:solidFill>
                  <a:schemeClr val="accent6">
                    <a:lumMod val="75000"/>
                  </a:schemeClr>
                </a:solidFill>
                <a:cs typeface="Times New Roman" pitchFamily="18" charset="0"/>
              </a:rPr>
              <a:t> and maintenance</a:t>
            </a:r>
          </a:p>
        </p:txBody>
      </p:sp>
      <p:sp>
        <p:nvSpPr>
          <p:cNvPr id="23" name="TextBox 22"/>
          <p:cNvSpPr txBox="1"/>
          <p:nvPr/>
        </p:nvSpPr>
        <p:spPr>
          <a:xfrm>
            <a:off x="3924547" y="4464370"/>
            <a:ext cx="8884273" cy="1931298"/>
          </a:xfrm>
          <a:prstGeom prst="rect">
            <a:avLst/>
          </a:prstGeom>
          <a:noFill/>
        </p:spPr>
        <p:txBody>
          <a:bodyPr wrap="square" rtlCol="0">
            <a:spAutoFit/>
          </a:bodyPr>
          <a:lstStyle/>
          <a:p>
            <a:pPr>
              <a:spcAft>
                <a:spcPts val="850"/>
              </a:spcAft>
            </a:pPr>
            <a:r>
              <a:rPr lang="en-US" sz="4000" b="1" dirty="0">
                <a:solidFill>
                  <a:schemeClr val="accent6">
                    <a:lumMod val="75000"/>
                  </a:schemeClr>
                </a:solidFill>
              </a:rPr>
              <a:t>INSTANT </a:t>
            </a:r>
            <a:r>
              <a:rPr lang="en-US" sz="2800" b="1" dirty="0">
                <a:solidFill>
                  <a:schemeClr val="accent6">
                    <a:lumMod val="75000"/>
                  </a:schemeClr>
                </a:solidFill>
              </a:rPr>
              <a:t>plug &amp; play</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en-US" sz="2400" dirty="0">
                <a:solidFill>
                  <a:schemeClr val="accent6">
                    <a:lumMod val="75000"/>
                  </a:schemeClr>
                </a:solidFill>
              </a:rPr>
              <a:t>Maximum adaptability for faster, easier, less expensive installations</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fr-FR" sz="2400" dirty="0">
                <a:solidFill>
                  <a:schemeClr val="accent6">
                    <a:lumMod val="75000"/>
                  </a:schemeClr>
                </a:solidFill>
              </a:rPr>
              <a:t>Compatible </a:t>
            </a:r>
            <a:r>
              <a:rPr lang="fr-FR" sz="2400" dirty="0" err="1">
                <a:solidFill>
                  <a:schemeClr val="accent6">
                    <a:lumMod val="75000"/>
                  </a:schemeClr>
                </a:solidFill>
              </a:rPr>
              <a:t>with</a:t>
            </a:r>
            <a:r>
              <a:rPr lang="fr-FR" sz="2400" dirty="0">
                <a:solidFill>
                  <a:schemeClr val="accent6">
                    <a:lumMod val="75000"/>
                  </a:schemeClr>
                </a:solidFill>
              </a:rPr>
              <a:t> multiple </a:t>
            </a:r>
            <a:r>
              <a:rPr lang="fr-FR" sz="2400" dirty="0" err="1">
                <a:solidFill>
                  <a:schemeClr val="accent6">
                    <a:lumMod val="75000"/>
                  </a:schemeClr>
                </a:solidFill>
              </a:rPr>
              <a:t>roofcurbs</a:t>
            </a:r>
            <a:r>
              <a:rPr lang="fr-FR" sz="2400" dirty="0">
                <a:solidFill>
                  <a:schemeClr val="accent6">
                    <a:lumMod val="75000"/>
                  </a:schemeClr>
                </a:solidFill>
              </a:rPr>
              <a:t> – </a:t>
            </a:r>
            <a:r>
              <a:rPr lang="en-US" sz="2400" dirty="0">
                <a:solidFill>
                  <a:schemeClr val="accent6">
                    <a:lumMod val="75000"/>
                  </a:schemeClr>
                </a:solidFill>
              </a:rPr>
              <a:t>without expensive adapters or other modifications – even with a heat recovery module!</a:t>
            </a:r>
          </a:p>
        </p:txBody>
      </p:sp>
      <p:sp>
        <p:nvSpPr>
          <p:cNvPr id="24" name="TextBox 23"/>
          <p:cNvSpPr txBox="1"/>
          <p:nvPr/>
        </p:nvSpPr>
        <p:spPr>
          <a:xfrm>
            <a:off x="3924548" y="6450748"/>
            <a:ext cx="7872614" cy="1931298"/>
          </a:xfrm>
          <a:prstGeom prst="rect">
            <a:avLst/>
          </a:prstGeom>
          <a:noFill/>
        </p:spPr>
        <p:txBody>
          <a:bodyPr wrap="square" rtlCol="0">
            <a:spAutoFit/>
          </a:bodyPr>
          <a:lstStyle/>
          <a:p>
            <a:pPr>
              <a:spcAft>
                <a:spcPts val="850"/>
              </a:spcAft>
            </a:pPr>
            <a:r>
              <a:rPr lang="en-US" sz="4000" b="1" dirty="0">
                <a:solidFill>
                  <a:schemeClr val="accent6">
                    <a:lumMod val="75000"/>
                  </a:schemeClr>
                </a:solidFill>
              </a:rPr>
              <a:t>INTELLIGENT </a:t>
            </a:r>
            <a:r>
              <a:rPr lang="en-US" sz="2800" b="1" dirty="0">
                <a:solidFill>
                  <a:schemeClr val="accent6">
                    <a:lumMod val="75000"/>
                  </a:schemeClr>
                </a:solidFill>
              </a:rPr>
              <a:t>control </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en-US" sz="2400" dirty="0">
                <a:solidFill>
                  <a:schemeClr val="accent6">
                    <a:lumMod val="75000"/>
                  </a:schemeClr>
                </a:solidFill>
              </a:rPr>
              <a:t>TRANE® software accumulating years of HVAC expertise</a:t>
            </a:r>
          </a:p>
          <a:p>
            <a:pPr marL="405022" indent="-405022" eaLnBrk="0" fontAlgn="base" hangingPunct="0">
              <a:spcBef>
                <a:spcPct val="0"/>
              </a:spcBef>
              <a:buClr>
                <a:srgbClr val="C00000"/>
              </a:buClr>
              <a:buFont typeface="Courier New" panose="02070309020205020404" pitchFamily="49" charset="0"/>
              <a:buChar char="o"/>
              <a:tabLst>
                <a:tab pos="648035" algn="l"/>
                <a:tab pos="1944106" algn="l"/>
              </a:tabLst>
            </a:pPr>
            <a:r>
              <a:rPr lang="en-US" sz="2400" dirty="0">
                <a:solidFill>
                  <a:schemeClr val="accent6">
                    <a:lumMod val="75000"/>
                  </a:schemeClr>
                </a:solidFill>
              </a:rPr>
              <a:t>Free cooling and heat recovery solutions for lower total cost of ownership</a:t>
            </a:r>
          </a:p>
        </p:txBody>
      </p:sp>
      <p:pic>
        <p:nvPicPr>
          <p:cNvPr id="25" name="Picture 24"/>
          <p:cNvPicPr>
            <a:picLocks noChangeAspect="1"/>
          </p:cNvPicPr>
          <p:nvPr/>
        </p:nvPicPr>
        <p:blipFill rotWithShape="1">
          <a:blip r:embed="rId6"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2526763" y="6609722"/>
            <a:ext cx="1268164" cy="1240292"/>
          </a:xfrm>
          <a:prstGeom prst="rect">
            <a:avLst/>
          </a:prstGeom>
        </p:spPr>
      </p:pic>
    </p:spTree>
    <p:extLst>
      <p:ext uri="{BB962C8B-B14F-4D97-AF65-F5344CB8AC3E}">
        <p14:creationId xmlns:p14="http://schemas.microsoft.com/office/powerpoint/2010/main" val="81983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90319" y="415956"/>
            <a:ext cx="8333676" cy="769441"/>
          </a:xfrm>
          <a:prstGeom prst="rect">
            <a:avLst/>
          </a:prstGeom>
          <a:noFill/>
        </p:spPr>
        <p:txBody>
          <a:bodyPr wrap="square" rtlCol="0">
            <a:spAutoFit/>
          </a:bodyPr>
          <a:lstStyle/>
          <a:p>
            <a:r>
              <a:rPr lang="fr-FR" sz="4400" dirty="0">
                <a:solidFill>
                  <a:schemeClr val="accent1"/>
                </a:solidFill>
              </a:rPr>
              <a:t>How </a:t>
            </a:r>
            <a:r>
              <a:rPr lang="fr-FR" sz="4400" dirty="0" err="1">
                <a:solidFill>
                  <a:schemeClr val="accent1"/>
                </a:solidFill>
              </a:rPr>
              <a:t>does</a:t>
            </a:r>
            <a:r>
              <a:rPr lang="fr-FR" sz="4400" dirty="0">
                <a:solidFill>
                  <a:schemeClr val="accent1"/>
                </a:solidFill>
              </a:rPr>
              <a:t> a </a:t>
            </a:r>
            <a:r>
              <a:rPr lang="fr-FR" sz="4400" dirty="0" err="1">
                <a:solidFill>
                  <a:schemeClr val="accent1"/>
                </a:solidFill>
              </a:rPr>
              <a:t>rooftop</a:t>
            </a:r>
            <a:r>
              <a:rPr lang="fr-FR" sz="4400" dirty="0">
                <a:solidFill>
                  <a:schemeClr val="accent1"/>
                </a:solidFill>
              </a:rPr>
              <a:t> (RTU) </a:t>
            </a:r>
            <a:r>
              <a:rPr lang="fr-FR" sz="4400" dirty="0" err="1">
                <a:solidFill>
                  <a:schemeClr val="accent1"/>
                </a:solidFill>
              </a:rPr>
              <a:t>work</a:t>
            </a:r>
            <a:r>
              <a:rPr lang="fr-FR" sz="4400" dirty="0">
                <a:solidFill>
                  <a:schemeClr val="accent1"/>
                </a:solidFill>
              </a:rPr>
              <a:t>?</a:t>
            </a:r>
            <a:endParaRPr lang="en-US" sz="4400" dirty="0">
              <a:solidFill>
                <a:schemeClr val="accent1"/>
              </a:solidFill>
            </a:endParaRPr>
          </a:p>
        </p:txBody>
      </p:sp>
      <p:sp>
        <p:nvSpPr>
          <p:cNvPr id="55" name="TextBox 54"/>
          <p:cNvSpPr txBox="1"/>
          <p:nvPr/>
        </p:nvSpPr>
        <p:spPr>
          <a:xfrm>
            <a:off x="7594555" y="2809175"/>
            <a:ext cx="4977860" cy="4955203"/>
          </a:xfrm>
          <a:prstGeom prst="rect">
            <a:avLst/>
          </a:prstGeom>
          <a:noFill/>
        </p:spPr>
        <p:txBody>
          <a:bodyPr wrap="square" rtlCol="0">
            <a:spAutoFit/>
          </a:bodyPr>
          <a:lstStyle/>
          <a:p>
            <a:pPr marL="457200" indent="-457200">
              <a:spcAft>
                <a:spcPts val="1200"/>
              </a:spcAft>
              <a:buFont typeface="Courier New" panose="02070309020205020404" pitchFamily="49" charset="0"/>
              <a:buChar char="o"/>
            </a:pPr>
            <a:r>
              <a:rPr lang="en-US" sz="2200" dirty="0"/>
              <a:t>Adaptable for many applications, preferably single-zone (retail spaces, warehouses…)</a:t>
            </a:r>
          </a:p>
          <a:p>
            <a:pPr marL="457200" indent="-457200">
              <a:spcAft>
                <a:spcPts val="1200"/>
              </a:spcAft>
              <a:buFont typeface="Courier New" panose="02070309020205020404" pitchFamily="49" charset="0"/>
              <a:buChar char="o"/>
            </a:pPr>
            <a:r>
              <a:rPr lang="en-US" sz="2200" dirty="0"/>
              <a:t>Designed for outdoor use, typically installed on a roof (can also be slab-mounted on the ground)</a:t>
            </a:r>
          </a:p>
          <a:p>
            <a:pPr marL="457200" indent="-457200">
              <a:spcAft>
                <a:spcPts val="1200"/>
              </a:spcAft>
              <a:buFont typeface="Courier New" panose="02070309020205020404" pitchFamily="49" charset="0"/>
              <a:buChar char="o"/>
            </a:pPr>
            <a:r>
              <a:rPr lang="en-US" sz="2200" dirty="0"/>
              <a:t>Air-conditioning and heating is performed by a R410A-based refrigeration circuit</a:t>
            </a:r>
          </a:p>
          <a:p>
            <a:pPr marL="457200" indent="-457200">
              <a:spcAft>
                <a:spcPts val="1200"/>
              </a:spcAft>
              <a:buFont typeface="Courier New" panose="02070309020205020404" pitchFamily="49" charset="0"/>
              <a:buChar char="o"/>
            </a:pPr>
            <a:r>
              <a:rPr lang="en-US" sz="2200" dirty="0"/>
              <a:t>Economizer allows pre-conditioning of fresh air to reduce mechanical work, and can allow RTU to operate in free cooling mode (ventilation only)</a:t>
            </a:r>
          </a:p>
        </p:txBody>
      </p:sp>
      <p:sp>
        <p:nvSpPr>
          <p:cNvPr id="56" name="Rectangle 55"/>
          <p:cNvSpPr/>
          <p:nvPr/>
        </p:nvSpPr>
        <p:spPr>
          <a:xfrm>
            <a:off x="4685688" y="1358868"/>
            <a:ext cx="7942521" cy="954107"/>
          </a:xfrm>
          <a:prstGeom prst="rect">
            <a:avLst/>
          </a:prstGeom>
        </p:spPr>
        <p:txBody>
          <a:bodyPr wrap="square">
            <a:spAutoFit/>
          </a:bodyPr>
          <a:lstStyle/>
          <a:p>
            <a:pPr algn="r">
              <a:spcAft>
                <a:spcPts val="1200"/>
              </a:spcAft>
            </a:pPr>
            <a:r>
              <a:rPr lang="en-US" sz="2800" b="1" dirty="0"/>
              <a:t>Rooftops are a cost-effective, pre-engineered way of providing </a:t>
            </a:r>
            <a:r>
              <a:rPr lang="en-US" sz="2800" b="1" dirty="0">
                <a:solidFill>
                  <a:schemeClr val="accent1"/>
                </a:solidFill>
              </a:rPr>
              <a:t>H</a:t>
            </a:r>
            <a:r>
              <a:rPr lang="en-US" sz="2800" b="1" dirty="0"/>
              <a:t>eating, </a:t>
            </a:r>
            <a:r>
              <a:rPr lang="en-US" sz="2800" b="1" dirty="0">
                <a:solidFill>
                  <a:schemeClr val="accent1"/>
                </a:solidFill>
              </a:rPr>
              <a:t>V</a:t>
            </a:r>
            <a:r>
              <a:rPr lang="en-US" sz="2800" b="1" dirty="0"/>
              <a:t>entilation and </a:t>
            </a:r>
            <a:r>
              <a:rPr lang="en-US" sz="2800" b="1" dirty="0">
                <a:solidFill>
                  <a:schemeClr val="accent1"/>
                </a:solidFill>
              </a:rPr>
              <a:t>A</a:t>
            </a:r>
            <a:r>
              <a:rPr lang="en-US" sz="2800" b="1" dirty="0"/>
              <a:t>ir-</a:t>
            </a:r>
            <a:r>
              <a:rPr lang="en-US" sz="2800" b="1" dirty="0">
                <a:solidFill>
                  <a:schemeClr val="accent1"/>
                </a:solidFill>
              </a:rPr>
              <a:t>C</a:t>
            </a:r>
            <a:r>
              <a:rPr lang="en-US" sz="2800" b="1" dirty="0"/>
              <a:t>onditioning</a:t>
            </a:r>
          </a:p>
        </p:txBody>
      </p:sp>
      <p:grpSp>
        <p:nvGrpSpPr>
          <p:cNvPr id="3" name="Group 2"/>
          <p:cNvGrpSpPr/>
          <p:nvPr/>
        </p:nvGrpSpPr>
        <p:grpSpPr>
          <a:xfrm>
            <a:off x="183135" y="2716108"/>
            <a:ext cx="7034902" cy="5259232"/>
            <a:chOff x="119675" y="2800448"/>
            <a:chExt cx="6702260" cy="4925291"/>
          </a:xfrm>
        </p:grpSpPr>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100000" l="0" r="100000">
                          <a14:foregroundMark x1="54329" y1="1213" x2="35281" y2="15598"/>
                          <a14:foregroundMark x1="59307" y1="3466" x2="91991" y2="22010"/>
                          <a14:foregroundMark x1="40693" y1="9185" x2="50216" y2="3466"/>
                        </a14:backgroundRemoval>
                      </a14:imgEffect>
                    </a14:imgLayer>
                  </a14:imgProps>
                </a:ext>
                <a:ext uri="{28A0092B-C50C-407E-A947-70E740481C1C}">
                  <a14:useLocalDpi xmlns:a14="http://schemas.microsoft.com/office/drawing/2010/main"/>
                </a:ext>
              </a:extLst>
            </a:blip>
            <a:srcRect/>
            <a:stretch/>
          </p:blipFill>
          <p:spPr>
            <a:xfrm>
              <a:off x="1056310" y="2800448"/>
              <a:ext cx="5765625" cy="4925291"/>
            </a:xfrm>
            <a:prstGeom prst="rect">
              <a:avLst/>
            </a:prstGeom>
          </p:spPr>
        </p:pic>
        <p:sp>
          <p:nvSpPr>
            <p:cNvPr id="28" name="Down Arrow 25"/>
            <p:cNvSpPr/>
            <p:nvPr/>
          </p:nvSpPr>
          <p:spPr>
            <a:xfrm rot="7076297">
              <a:off x="969860" y="4325244"/>
              <a:ext cx="608973" cy="2309344"/>
            </a:xfrm>
            <a:custGeom>
              <a:avLst/>
              <a:gdLst>
                <a:gd name="connsiteX0" fmla="*/ 0 w 608973"/>
                <a:gd name="connsiteY0" fmla="*/ 696554 h 1093507"/>
                <a:gd name="connsiteX1" fmla="*/ 152243 w 608973"/>
                <a:gd name="connsiteY1" fmla="*/ 696554 h 1093507"/>
                <a:gd name="connsiteX2" fmla="*/ 152243 w 608973"/>
                <a:gd name="connsiteY2" fmla="*/ 0 h 1093507"/>
                <a:gd name="connsiteX3" fmla="*/ 456730 w 608973"/>
                <a:gd name="connsiteY3" fmla="*/ 0 h 1093507"/>
                <a:gd name="connsiteX4" fmla="*/ 456730 w 608973"/>
                <a:gd name="connsiteY4" fmla="*/ 696554 h 1093507"/>
                <a:gd name="connsiteX5" fmla="*/ 608973 w 608973"/>
                <a:gd name="connsiteY5" fmla="*/ 696554 h 1093507"/>
                <a:gd name="connsiteX6" fmla="*/ 304487 w 608973"/>
                <a:gd name="connsiteY6" fmla="*/ 1093507 h 1093507"/>
                <a:gd name="connsiteX7" fmla="*/ 0 w 608973"/>
                <a:gd name="connsiteY7" fmla="*/ 696554 h 1093507"/>
                <a:gd name="connsiteX0" fmla="*/ 0 w 608973"/>
                <a:gd name="connsiteY0" fmla="*/ 789022 h 1185975"/>
                <a:gd name="connsiteX1" fmla="*/ 152243 w 608973"/>
                <a:gd name="connsiteY1" fmla="*/ 789022 h 1185975"/>
                <a:gd name="connsiteX2" fmla="*/ 152243 w 608973"/>
                <a:gd name="connsiteY2" fmla="*/ 92468 h 1185975"/>
                <a:gd name="connsiteX3" fmla="*/ 456730 w 608973"/>
                <a:gd name="connsiteY3" fmla="*/ 0 h 1185975"/>
                <a:gd name="connsiteX4" fmla="*/ 456730 w 608973"/>
                <a:gd name="connsiteY4" fmla="*/ 789022 h 1185975"/>
                <a:gd name="connsiteX5" fmla="*/ 608973 w 608973"/>
                <a:gd name="connsiteY5" fmla="*/ 789022 h 1185975"/>
                <a:gd name="connsiteX6" fmla="*/ 304487 w 608973"/>
                <a:gd name="connsiteY6" fmla="*/ 1185975 h 1185975"/>
                <a:gd name="connsiteX7" fmla="*/ 0 w 608973"/>
                <a:gd name="connsiteY7" fmla="*/ 789022 h 1185975"/>
                <a:gd name="connsiteX0" fmla="*/ 0 w 608973"/>
                <a:gd name="connsiteY0" fmla="*/ 789022 h 1185975"/>
                <a:gd name="connsiteX1" fmla="*/ 152243 w 608973"/>
                <a:gd name="connsiteY1" fmla="*/ 789022 h 1185975"/>
                <a:gd name="connsiteX2" fmla="*/ 141969 w 608973"/>
                <a:gd name="connsiteY2" fmla="*/ 174661 h 1185975"/>
                <a:gd name="connsiteX3" fmla="*/ 456730 w 608973"/>
                <a:gd name="connsiteY3" fmla="*/ 0 h 1185975"/>
                <a:gd name="connsiteX4" fmla="*/ 456730 w 608973"/>
                <a:gd name="connsiteY4" fmla="*/ 789022 h 1185975"/>
                <a:gd name="connsiteX5" fmla="*/ 608973 w 608973"/>
                <a:gd name="connsiteY5" fmla="*/ 789022 h 1185975"/>
                <a:gd name="connsiteX6" fmla="*/ 304487 w 608973"/>
                <a:gd name="connsiteY6" fmla="*/ 1185975 h 1185975"/>
                <a:gd name="connsiteX7" fmla="*/ 0 w 608973"/>
                <a:gd name="connsiteY7" fmla="*/ 789022 h 1185975"/>
                <a:gd name="connsiteX0" fmla="*/ 0 w 608973"/>
                <a:gd name="connsiteY0" fmla="*/ 868292 h 1265245"/>
                <a:gd name="connsiteX1" fmla="*/ 152243 w 608973"/>
                <a:gd name="connsiteY1" fmla="*/ 868292 h 1265245"/>
                <a:gd name="connsiteX2" fmla="*/ 131695 w 608973"/>
                <a:gd name="connsiteY2" fmla="*/ 0 h 1265245"/>
                <a:gd name="connsiteX3" fmla="*/ 456730 w 608973"/>
                <a:gd name="connsiteY3" fmla="*/ 79270 h 1265245"/>
                <a:gd name="connsiteX4" fmla="*/ 456730 w 608973"/>
                <a:gd name="connsiteY4" fmla="*/ 868292 h 1265245"/>
                <a:gd name="connsiteX5" fmla="*/ 608973 w 608973"/>
                <a:gd name="connsiteY5" fmla="*/ 868292 h 1265245"/>
                <a:gd name="connsiteX6" fmla="*/ 304487 w 608973"/>
                <a:gd name="connsiteY6" fmla="*/ 1265245 h 1265245"/>
                <a:gd name="connsiteX7" fmla="*/ 0 w 608973"/>
                <a:gd name="connsiteY7" fmla="*/ 868292 h 1265245"/>
                <a:gd name="connsiteX0" fmla="*/ 0 w 608973"/>
                <a:gd name="connsiteY0" fmla="*/ 868292 h 1265245"/>
                <a:gd name="connsiteX1" fmla="*/ 152243 w 608973"/>
                <a:gd name="connsiteY1" fmla="*/ 868292 h 1265245"/>
                <a:gd name="connsiteX2" fmla="*/ 131695 w 608973"/>
                <a:gd name="connsiteY2" fmla="*/ 0 h 1265245"/>
                <a:gd name="connsiteX3" fmla="*/ 467004 w 608973"/>
                <a:gd name="connsiteY3" fmla="*/ 142753 h 1265245"/>
                <a:gd name="connsiteX4" fmla="*/ 456730 w 608973"/>
                <a:gd name="connsiteY4" fmla="*/ 868292 h 1265245"/>
                <a:gd name="connsiteX5" fmla="*/ 608973 w 608973"/>
                <a:gd name="connsiteY5" fmla="*/ 868292 h 1265245"/>
                <a:gd name="connsiteX6" fmla="*/ 304487 w 608973"/>
                <a:gd name="connsiteY6" fmla="*/ 1265245 h 1265245"/>
                <a:gd name="connsiteX7" fmla="*/ 0 w 608973"/>
                <a:gd name="connsiteY7" fmla="*/ 868292 h 126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973" h="1265245">
                  <a:moveTo>
                    <a:pt x="0" y="868292"/>
                  </a:moveTo>
                  <a:lnTo>
                    <a:pt x="152243" y="868292"/>
                  </a:lnTo>
                  <a:lnTo>
                    <a:pt x="131695" y="0"/>
                  </a:lnTo>
                  <a:lnTo>
                    <a:pt x="467004" y="142753"/>
                  </a:lnTo>
                  <a:lnTo>
                    <a:pt x="456730" y="868292"/>
                  </a:lnTo>
                  <a:lnTo>
                    <a:pt x="608973" y="868292"/>
                  </a:lnTo>
                  <a:lnTo>
                    <a:pt x="304487" y="1265245"/>
                  </a:lnTo>
                  <a:lnTo>
                    <a:pt x="0" y="8682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678802">
              <a:off x="304750" y="5100190"/>
              <a:ext cx="1296325" cy="400110"/>
            </a:xfrm>
            <a:prstGeom prst="rect">
              <a:avLst/>
            </a:prstGeom>
            <a:noFill/>
          </p:spPr>
          <p:txBody>
            <a:bodyPr wrap="square" rtlCol="0">
              <a:spAutoFit/>
            </a:bodyPr>
            <a:lstStyle/>
            <a:p>
              <a:pPr algn="r"/>
              <a:r>
                <a:rPr lang="en-US" sz="2000" b="1" dirty="0">
                  <a:solidFill>
                    <a:schemeClr val="bg1"/>
                  </a:solidFill>
                </a:rPr>
                <a:t>Supply air</a:t>
              </a:r>
            </a:p>
          </p:txBody>
        </p:sp>
        <p:sp>
          <p:nvSpPr>
            <p:cNvPr id="50" name="Rectangle 49"/>
            <p:cNvSpPr/>
            <p:nvPr/>
          </p:nvSpPr>
          <p:spPr>
            <a:xfrm rot="1563032">
              <a:off x="1796667" y="6665600"/>
              <a:ext cx="4284910" cy="338127"/>
            </a:xfrm>
            <a:prstGeom prst="rect">
              <a:avLst/>
            </a:prstGeom>
            <a:gradFill flip="none" rotWithShape="1">
              <a:gsLst>
                <a:gs pos="34000">
                  <a:srgbClr val="FFCC66"/>
                </a:gs>
                <a:gs pos="48000">
                  <a:schemeClr val="accent3">
                    <a:lumMod val="60000"/>
                    <a:lumOff val="40000"/>
                  </a:schemeClr>
                </a:gs>
                <a:gs pos="65000">
                  <a:schemeClr val="accent1">
                    <a:lumMod val="45000"/>
                    <a:lumOff val="5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ircular Arrow 52"/>
            <p:cNvSpPr/>
            <p:nvPr/>
          </p:nvSpPr>
          <p:spPr>
            <a:xfrm rot="1301404" flipH="1" flipV="1">
              <a:off x="3740316" y="4993124"/>
              <a:ext cx="3043925" cy="1861411"/>
            </a:xfrm>
            <a:prstGeom prst="circularArrow">
              <a:avLst>
                <a:gd name="adj1" fmla="val 12500"/>
                <a:gd name="adj2" fmla="val 1142319"/>
                <a:gd name="adj3" fmla="val 20457681"/>
                <a:gd name="adj4" fmla="val 12457452"/>
                <a:gd name="adj5" fmla="val 12500"/>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56311" y="2913601"/>
              <a:ext cx="1772606" cy="461665"/>
            </a:xfrm>
            <a:prstGeom prst="rect">
              <a:avLst/>
            </a:prstGeom>
            <a:noFill/>
          </p:spPr>
          <p:txBody>
            <a:bodyPr wrap="square" rtlCol="0">
              <a:spAutoFit/>
            </a:bodyPr>
            <a:lstStyle/>
            <a:p>
              <a:r>
                <a:rPr lang="en-US" sz="1200" i="1" dirty="0"/>
                <a:t>Example for a horizontal flow application</a:t>
              </a:r>
            </a:p>
          </p:txBody>
        </p:sp>
        <p:sp>
          <p:nvSpPr>
            <p:cNvPr id="51" name="TextBox 50"/>
            <p:cNvSpPr txBox="1"/>
            <p:nvPr/>
          </p:nvSpPr>
          <p:spPr>
            <a:xfrm rot="1602825">
              <a:off x="4616978" y="7256757"/>
              <a:ext cx="1407835" cy="400110"/>
            </a:xfrm>
            <a:prstGeom prst="rect">
              <a:avLst/>
            </a:prstGeom>
            <a:noFill/>
          </p:spPr>
          <p:txBody>
            <a:bodyPr wrap="square" rtlCol="0">
              <a:spAutoFit/>
            </a:bodyPr>
            <a:lstStyle/>
            <a:p>
              <a:pPr algn="ctr"/>
              <a:r>
                <a:rPr lang="en-US" sz="2000" b="1" dirty="0"/>
                <a:t>Return air</a:t>
              </a:r>
            </a:p>
          </p:txBody>
        </p:sp>
        <p:sp>
          <p:nvSpPr>
            <p:cNvPr id="52" name="TextBox 51"/>
            <p:cNvSpPr txBox="1"/>
            <p:nvPr/>
          </p:nvSpPr>
          <p:spPr>
            <a:xfrm rot="686204">
              <a:off x="4921123" y="6477215"/>
              <a:ext cx="1145956" cy="369332"/>
            </a:xfrm>
            <a:prstGeom prst="rect">
              <a:avLst/>
            </a:prstGeom>
            <a:noFill/>
          </p:spPr>
          <p:txBody>
            <a:bodyPr wrap="square" rtlCol="0">
              <a:spAutoFit/>
            </a:bodyPr>
            <a:lstStyle/>
            <a:p>
              <a:r>
                <a:rPr lang="en-US" sz="1800" b="1" dirty="0">
                  <a:solidFill>
                    <a:srgbClr val="FFFFFF"/>
                  </a:solidFill>
                </a:rPr>
                <a:t>Fresh air</a:t>
              </a:r>
            </a:p>
          </p:txBody>
        </p:sp>
      </p:grpSp>
    </p:spTree>
    <p:extLst>
      <p:ext uri="{BB962C8B-B14F-4D97-AF65-F5344CB8AC3E}">
        <p14:creationId xmlns:p14="http://schemas.microsoft.com/office/powerpoint/2010/main" val="343652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335285" y="500427"/>
            <a:ext cx="8333676" cy="703141"/>
          </a:xfrm>
          <a:prstGeom prst="rect">
            <a:avLst/>
          </a:prstGeom>
          <a:noFill/>
        </p:spPr>
        <p:txBody>
          <a:bodyPr wrap="square" rtlCol="0">
            <a:spAutoFit/>
          </a:bodyPr>
          <a:lstStyle/>
          <a:p>
            <a:pPr algn="r"/>
            <a:r>
              <a:rPr lang="fr-FR" sz="3969" dirty="0">
                <a:solidFill>
                  <a:schemeClr val="accent1"/>
                </a:solidFill>
              </a:rPr>
              <a:t>Value </a:t>
            </a:r>
            <a:r>
              <a:rPr lang="fr-FR" sz="3969" dirty="0" err="1">
                <a:solidFill>
                  <a:schemeClr val="accent1"/>
                </a:solidFill>
              </a:rPr>
              <a:t>Across</a:t>
            </a:r>
            <a:r>
              <a:rPr lang="fr-FR" sz="3969" dirty="0">
                <a:solidFill>
                  <a:schemeClr val="accent1"/>
                </a:solidFill>
              </a:rPr>
              <a:t> The Total </a:t>
            </a:r>
            <a:r>
              <a:rPr lang="fr-FR" sz="3969" dirty="0" err="1">
                <a:solidFill>
                  <a:schemeClr val="accent1"/>
                </a:solidFill>
              </a:rPr>
              <a:t>Lifecycle</a:t>
            </a:r>
            <a:endParaRPr lang="en-US" sz="3969" dirty="0">
              <a:solidFill>
                <a:schemeClr val="accent1"/>
              </a:solidFill>
            </a:endParaRPr>
          </a:p>
        </p:txBody>
      </p:sp>
      <p:sp>
        <p:nvSpPr>
          <p:cNvPr id="39" name="TextBox 3080"/>
          <p:cNvSpPr txBox="1"/>
          <p:nvPr/>
        </p:nvSpPr>
        <p:spPr bwMode="auto">
          <a:xfrm>
            <a:off x="7182536" y="6278626"/>
            <a:ext cx="5527623" cy="2281476"/>
          </a:xfrm>
          <a:prstGeom prst="round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a:tailEnd/>
          </a:ln>
          <a:effectLst>
            <a:outerShdw blurRad="40000" dist="20000" dir="5400000" rotWithShape="0">
              <a:srgbClr val="000000">
                <a:alpha val="38000"/>
              </a:srgbClr>
            </a:outerShdw>
          </a:effectLst>
        </p:spPr>
        <p:txBody>
          <a:bodyPr wrap="square" rtlCol="0">
            <a:spAutoFit/>
          </a:bodyPr>
          <a:lstStyle/>
          <a:p>
            <a:pPr marL="0" marR="0" lvl="0" indent="0" defTabSz="914400" eaLnBrk="0" fontAlgn="auto" latinLnBrk="0" hangingPunct="0">
              <a:lnSpc>
                <a:spcPct val="100000"/>
              </a:lnSpc>
              <a:spcBef>
                <a:spcPts val="0"/>
              </a:spcBef>
              <a:spcAft>
                <a:spcPts val="0"/>
              </a:spcAft>
              <a:buClr>
                <a:srgbClr val="C00000"/>
              </a:buClr>
              <a:buSzTx/>
              <a:buFontTx/>
              <a:buNone/>
              <a:tabLst>
                <a:tab pos="457200" algn="l"/>
                <a:tab pos="1371600" algn="l"/>
              </a:tabLst>
              <a:defRPr/>
            </a:pPr>
            <a:r>
              <a:rPr kumimoji="0" lang="en-US" sz="2800" b="1" i="0" u="none" strike="noStrike" kern="0" cap="none" spc="0" normalizeH="0" baseline="0" noProof="0" dirty="0">
                <a:ln>
                  <a:noFill/>
                </a:ln>
                <a:solidFill>
                  <a:schemeClr val="accent1"/>
                </a:solidFill>
                <a:effectLst/>
                <a:uLnTx/>
                <a:uFillTx/>
                <a:latin typeface="Arial"/>
                <a:ea typeface="Calibri" pitchFamily="34" charset="0"/>
                <a:cs typeface="Times New Roman" pitchFamily="18" charset="0"/>
              </a:rPr>
              <a:t>Efficient operation</a:t>
            </a:r>
          </a:p>
          <a:p>
            <a:pPr marL="171450" indent="-171450" defTabSz="914400" eaLnBrk="0" hangingPunct="0">
              <a:buClr>
                <a:srgbClr val="C00000"/>
              </a:buClr>
              <a:buFontTx/>
              <a:buChar char="-"/>
              <a:tabLst>
                <a:tab pos="457200" algn="l"/>
                <a:tab pos="1371600" algn="l"/>
              </a:tabLst>
              <a:defRPr/>
            </a:pPr>
            <a:r>
              <a:rPr lang="en-US" sz="2000" dirty="0"/>
              <a:t>Eurovent Class A or B </a:t>
            </a:r>
          </a:p>
          <a:p>
            <a:pPr marL="171450" indent="-171450" defTabSz="914400" eaLnBrk="0" hangingPunct="0">
              <a:buClr>
                <a:srgbClr val="C00000"/>
              </a:buClr>
              <a:buFontTx/>
              <a:buChar char="-"/>
              <a:tabLst>
                <a:tab pos="457200" algn="l"/>
                <a:tab pos="1371600" algn="l"/>
              </a:tabLst>
              <a:defRPr/>
            </a:pPr>
            <a:r>
              <a:rPr lang="en-US" sz="2000" dirty="0"/>
              <a:t>High seasonal efficiency (SEER &amp; SCOP)</a:t>
            </a:r>
          </a:p>
          <a:p>
            <a:pPr marL="171450" indent="-171450" defTabSz="914400" eaLnBrk="0" hangingPunct="0">
              <a:buClr>
                <a:srgbClr val="C00000"/>
              </a:buClr>
              <a:buFontTx/>
              <a:buChar char="-"/>
              <a:tabLst>
                <a:tab pos="457200" algn="l"/>
                <a:tab pos="1371600" algn="l"/>
              </a:tabLst>
              <a:defRPr/>
            </a:pPr>
            <a:r>
              <a:rPr lang="en-US" sz="2000" dirty="0"/>
              <a:t>Modulating airflow</a:t>
            </a:r>
          </a:p>
          <a:p>
            <a:pPr marL="171450" indent="-171450" defTabSz="914400" eaLnBrk="0" hangingPunct="0">
              <a:buClr>
                <a:srgbClr val="C00000"/>
              </a:buClr>
              <a:buFontTx/>
              <a:buChar char="-"/>
              <a:tabLst>
                <a:tab pos="457200" algn="l"/>
                <a:tab pos="1371600" algn="l"/>
              </a:tabLst>
              <a:defRPr/>
            </a:pPr>
            <a:r>
              <a:rPr lang="en-US" sz="2000" dirty="0"/>
              <a:t>Economizer for free cooling operation</a:t>
            </a:r>
          </a:p>
          <a:p>
            <a:pPr marL="171450" indent="-171450" defTabSz="914400" eaLnBrk="0" hangingPunct="0">
              <a:buClr>
                <a:srgbClr val="C00000"/>
              </a:buClr>
              <a:buFontTx/>
              <a:buChar char="-"/>
              <a:tabLst>
                <a:tab pos="457200" algn="l"/>
                <a:tab pos="1371600" algn="l"/>
              </a:tabLst>
              <a:defRPr/>
            </a:pPr>
            <a:r>
              <a:rPr lang="en-US" sz="2000" dirty="0"/>
              <a:t>Energy recovery options</a:t>
            </a:r>
          </a:p>
        </p:txBody>
      </p:sp>
      <p:grpSp>
        <p:nvGrpSpPr>
          <p:cNvPr id="40" name="Groupe 9"/>
          <p:cNvGrpSpPr/>
          <p:nvPr/>
        </p:nvGrpSpPr>
        <p:grpSpPr>
          <a:xfrm>
            <a:off x="493776" y="5740984"/>
            <a:ext cx="6247169" cy="1940957"/>
            <a:chOff x="291536" y="4615605"/>
            <a:chExt cx="3594020" cy="1940957"/>
          </a:xfrm>
        </p:grpSpPr>
        <p:sp>
          <p:nvSpPr>
            <p:cNvPr id="41" name="TextBox 3080"/>
            <p:cNvSpPr txBox="1"/>
            <p:nvPr/>
          </p:nvSpPr>
          <p:spPr bwMode="auto">
            <a:xfrm>
              <a:off x="291536" y="4615605"/>
              <a:ext cx="3387812" cy="1940957"/>
            </a:xfrm>
            <a:prstGeom prst="round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a:tailEnd/>
            </a:ln>
            <a:effectLst>
              <a:outerShdw blurRad="40000" dist="20000" dir="5400000" rotWithShape="0">
                <a:srgbClr val="000000">
                  <a:alpha val="38000"/>
                </a:srgbClr>
              </a:outerShdw>
            </a:effectLst>
          </p:spPr>
          <p:txBody>
            <a:bodyPr wrap="square" rtlCol="0">
              <a:spAutoFit/>
            </a:bodyPr>
            <a:lstStyle/>
            <a:p>
              <a:pPr marL="0" marR="0" lvl="0" indent="0" defTabSz="914400" eaLnBrk="0" fontAlgn="auto" latinLnBrk="0" hangingPunct="0">
                <a:lnSpc>
                  <a:spcPct val="100000"/>
                </a:lnSpc>
                <a:spcBef>
                  <a:spcPts val="0"/>
                </a:spcBef>
                <a:spcAft>
                  <a:spcPts val="0"/>
                </a:spcAft>
                <a:buClr>
                  <a:srgbClr val="C00000"/>
                </a:buClr>
                <a:buSzTx/>
                <a:buFontTx/>
                <a:buNone/>
                <a:tabLst>
                  <a:tab pos="457200" algn="l"/>
                  <a:tab pos="1371600" algn="l"/>
                </a:tabLst>
                <a:defRPr/>
              </a:pPr>
              <a:r>
                <a:rPr kumimoji="0" lang="en-US" sz="2800" b="1" i="0" u="none" strike="noStrike" kern="0" cap="none" spc="0" normalizeH="0" baseline="0" noProof="0" dirty="0">
                  <a:ln>
                    <a:noFill/>
                  </a:ln>
                  <a:solidFill>
                    <a:schemeClr val="accent1"/>
                  </a:solidFill>
                  <a:effectLst/>
                  <a:uLnTx/>
                  <a:uFillTx/>
                  <a:latin typeface="Arial"/>
                  <a:ea typeface="Calibri" pitchFamily="34" charset="0"/>
                  <a:cs typeface="Times New Roman" pitchFamily="18" charset="0"/>
                </a:rPr>
                <a:t>Easy maintenance</a:t>
              </a:r>
            </a:p>
            <a:p>
              <a:pPr marL="171450" marR="0" lvl="0" indent="-171450" defTabSz="914400" eaLnBrk="0" fontAlgn="auto" hangingPunct="0">
                <a:lnSpc>
                  <a:spcPct val="100000"/>
                </a:lnSpc>
                <a:spcBef>
                  <a:spcPts val="0"/>
                </a:spcBef>
                <a:spcAft>
                  <a:spcPts val="0"/>
                </a:spcAft>
                <a:buClr>
                  <a:srgbClr val="C00000"/>
                </a:buClr>
                <a:buSzTx/>
                <a:buFontTx/>
                <a:buChar char="-"/>
                <a:tabLst>
                  <a:tab pos="457200" algn="l"/>
                  <a:tab pos="1371600" algn="l"/>
                </a:tabLst>
                <a:defRPr/>
              </a:pPr>
              <a:r>
                <a:rPr lang="en-US" sz="2000" dirty="0"/>
                <a:t>Easy access to filtration and key components</a:t>
              </a:r>
            </a:p>
            <a:p>
              <a:pPr marL="171450" marR="0" lvl="0" indent="-171450" defTabSz="914400" eaLnBrk="0" fontAlgn="auto" hangingPunct="0">
                <a:lnSpc>
                  <a:spcPct val="100000"/>
                </a:lnSpc>
                <a:spcBef>
                  <a:spcPts val="0"/>
                </a:spcBef>
                <a:spcAft>
                  <a:spcPts val="0"/>
                </a:spcAft>
                <a:buClr>
                  <a:srgbClr val="C00000"/>
                </a:buClr>
                <a:buSzTx/>
                <a:buFontTx/>
                <a:buChar char="-"/>
                <a:tabLst>
                  <a:tab pos="457200" algn="l"/>
                  <a:tab pos="1371600" algn="l"/>
                </a:tabLst>
                <a:defRPr/>
              </a:pPr>
              <a:r>
                <a:rPr lang="en-US" sz="2000" dirty="0"/>
                <a:t>Clogged filter detection</a:t>
              </a:r>
            </a:p>
            <a:p>
              <a:pPr marL="171450" marR="0" lvl="0" indent="-171450" defTabSz="914400" eaLnBrk="0" fontAlgn="auto" hangingPunct="0">
                <a:lnSpc>
                  <a:spcPct val="100000"/>
                </a:lnSpc>
                <a:spcBef>
                  <a:spcPts val="0"/>
                </a:spcBef>
                <a:spcAft>
                  <a:spcPts val="0"/>
                </a:spcAft>
                <a:buClr>
                  <a:srgbClr val="C00000"/>
                </a:buClr>
                <a:buSzTx/>
                <a:buFontTx/>
                <a:buChar char="-"/>
                <a:tabLst>
                  <a:tab pos="457200" algn="l"/>
                  <a:tab pos="1371600" algn="l"/>
                </a:tabLst>
                <a:defRPr/>
              </a:pPr>
              <a:r>
                <a:rPr lang="en-US" sz="2000" dirty="0"/>
                <a:t>Alarm management</a:t>
              </a:r>
            </a:p>
            <a:p>
              <a:pPr marL="171450" marR="0" lvl="0" indent="-171450" defTabSz="914400" eaLnBrk="0" fontAlgn="auto" hangingPunct="0">
                <a:lnSpc>
                  <a:spcPct val="100000"/>
                </a:lnSpc>
                <a:spcBef>
                  <a:spcPts val="0"/>
                </a:spcBef>
                <a:spcAft>
                  <a:spcPts val="0"/>
                </a:spcAft>
                <a:buClr>
                  <a:srgbClr val="C00000"/>
                </a:buClr>
                <a:buSzTx/>
                <a:buFontTx/>
                <a:buChar char="-"/>
                <a:tabLst>
                  <a:tab pos="457200" algn="l"/>
                  <a:tab pos="1371600" algn="l"/>
                </a:tabLst>
                <a:defRPr/>
              </a:pPr>
              <a:r>
                <a:rPr lang="en-US" sz="2000" dirty="0"/>
                <a:t>Remote control </a:t>
              </a:r>
            </a:p>
          </p:txBody>
        </p:sp>
        <p:pic>
          <p:nvPicPr>
            <p:cNvPr id="42"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5104" y="5563675"/>
              <a:ext cx="580452" cy="852267"/>
            </a:xfrm>
            <a:prstGeom prst="rect">
              <a:avLst/>
            </a:prstGeom>
            <a:ln>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Moins 5"/>
          <p:cNvSpPr/>
          <p:nvPr/>
        </p:nvSpPr>
        <p:spPr bwMode="auto">
          <a:xfrm>
            <a:off x="3969525" y="4265602"/>
            <a:ext cx="365760" cy="1943993"/>
          </a:xfrm>
          <a:prstGeom prst="mathMinu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endParaRPr lang="en-US" sz="2400" dirty="0">
              <a:solidFill>
                <a:srgbClr val="808080"/>
              </a:solidFill>
              <a:latin typeface="Arial"/>
            </a:endParaRPr>
          </a:p>
        </p:txBody>
      </p:sp>
      <p:grpSp>
        <p:nvGrpSpPr>
          <p:cNvPr id="44" name="Group 43"/>
          <p:cNvGrpSpPr/>
          <p:nvPr/>
        </p:nvGrpSpPr>
        <p:grpSpPr>
          <a:xfrm>
            <a:off x="7491712" y="2418911"/>
            <a:ext cx="5218448" cy="1758359"/>
            <a:chOff x="5174178" y="2096246"/>
            <a:chExt cx="5218448" cy="1758359"/>
          </a:xfrm>
        </p:grpSpPr>
        <p:sp>
          <p:nvSpPr>
            <p:cNvPr id="45" name="TextBox 3080"/>
            <p:cNvSpPr txBox="1"/>
            <p:nvPr/>
          </p:nvSpPr>
          <p:spPr bwMode="auto">
            <a:xfrm>
              <a:off x="5174178" y="2254167"/>
              <a:ext cx="5218448" cy="1600438"/>
            </a:xfrm>
            <a:prstGeom prst="round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a:tailEnd/>
            </a:ln>
            <a:effectLst>
              <a:outerShdw blurRad="40000" dist="20000" dir="5400000" rotWithShape="0">
                <a:srgbClr val="000000">
                  <a:alpha val="38000"/>
                </a:srgbClr>
              </a:outerShdw>
            </a:effectLst>
          </p:spPr>
          <p:txBody>
            <a:bodyPr wrap="square" rtlCol="0">
              <a:spAutoFit/>
            </a:bodyPr>
            <a:lstStyle/>
            <a:p>
              <a:pPr marL="0" marR="0" lvl="0" indent="0" defTabSz="914400" eaLnBrk="0" fontAlgn="auto" latinLnBrk="0" hangingPunct="0">
                <a:lnSpc>
                  <a:spcPct val="100000"/>
                </a:lnSpc>
                <a:spcBef>
                  <a:spcPts val="0"/>
                </a:spcBef>
                <a:spcAft>
                  <a:spcPts val="0"/>
                </a:spcAft>
                <a:buClr>
                  <a:srgbClr val="C00000"/>
                </a:buClr>
                <a:buSzTx/>
                <a:buFontTx/>
                <a:buNone/>
                <a:tabLst>
                  <a:tab pos="457200" algn="l"/>
                  <a:tab pos="1371600" algn="l"/>
                </a:tabLst>
                <a:defRPr/>
              </a:pPr>
              <a:r>
                <a:rPr kumimoji="0" lang="en-US" sz="2800" b="1" i="0" u="none" strike="noStrike" kern="0" cap="none" spc="0" normalizeH="0" baseline="0" noProof="0" dirty="0">
                  <a:ln>
                    <a:noFill/>
                  </a:ln>
                  <a:solidFill>
                    <a:schemeClr val="accent1"/>
                  </a:solidFill>
                  <a:effectLst/>
                  <a:uLnTx/>
                  <a:uFillTx/>
                  <a:latin typeface="Arial"/>
                  <a:ea typeface="Calibri" pitchFamily="34" charset="0"/>
                  <a:cs typeface="Times New Roman" pitchFamily="18" charset="0"/>
                </a:rPr>
                <a:t>Easy start-up</a:t>
              </a:r>
            </a:p>
            <a:p>
              <a:pPr marL="171450" indent="-171450" defTabSz="914400" eaLnBrk="0" hangingPunct="0">
                <a:buClr>
                  <a:srgbClr val="C00000"/>
                </a:buClr>
                <a:buFontTx/>
                <a:buChar char="-"/>
                <a:tabLst>
                  <a:tab pos="457200" algn="l"/>
                  <a:tab pos="1371600" algn="l"/>
                </a:tabLst>
                <a:defRPr/>
              </a:pPr>
              <a:r>
                <a:rPr lang="en-US" sz="2000" dirty="0"/>
                <a:t>Easy to adapt to customer installation</a:t>
              </a:r>
            </a:p>
            <a:p>
              <a:pPr marL="171450" indent="-171450" defTabSz="914400" eaLnBrk="0" hangingPunct="0">
                <a:buClr>
                  <a:srgbClr val="C00000"/>
                </a:buClr>
                <a:buFontTx/>
                <a:buChar char="-"/>
                <a:tabLst>
                  <a:tab pos="457200" algn="l"/>
                  <a:tab pos="1371600" algn="l"/>
                </a:tabLst>
                <a:defRPr/>
              </a:pPr>
              <a:r>
                <a:rPr lang="en-US" sz="2000" dirty="0"/>
                <a:t>Airflow setting done in one minute</a:t>
              </a:r>
            </a:p>
            <a:p>
              <a:pPr marL="171450" indent="-171450" defTabSz="914400" eaLnBrk="0" hangingPunct="0">
                <a:buClr>
                  <a:srgbClr val="C00000"/>
                </a:buClr>
                <a:buFontTx/>
                <a:buChar char="-"/>
                <a:tabLst>
                  <a:tab pos="457200" algn="l"/>
                  <a:tab pos="1371600" algn="l"/>
                </a:tabLst>
                <a:defRPr/>
              </a:pPr>
              <a:r>
                <a:rPr lang="en-US" sz="2000" dirty="0"/>
                <a:t>Use of standard components</a:t>
              </a:r>
            </a:p>
          </p:txBody>
        </p:sp>
        <p:pic>
          <p:nvPicPr>
            <p:cNvPr id="4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5610" y="2096246"/>
              <a:ext cx="947450" cy="531396"/>
            </a:xfrm>
            <a:prstGeom prst="rect">
              <a:avLst/>
            </a:prstGeom>
            <a:ln>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7" name="TextBox 3080"/>
          <p:cNvSpPr txBox="1"/>
          <p:nvPr/>
        </p:nvSpPr>
        <p:spPr bwMode="auto">
          <a:xfrm>
            <a:off x="529872" y="1791726"/>
            <a:ext cx="5202125" cy="2281476"/>
          </a:xfrm>
          <a:prstGeom prst="round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a:tailEnd/>
          </a:ln>
          <a:effectLst>
            <a:outerShdw blurRad="40000" dist="20000" dir="5400000" rotWithShape="0">
              <a:srgbClr val="000000">
                <a:alpha val="38000"/>
              </a:srgbClr>
            </a:outerShdw>
          </a:effectLst>
        </p:spPr>
        <p:txBody>
          <a:bodyPr wrap="square" rtlCol="0">
            <a:spAutoFit/>
          </a:bodyPr>
          <a:lstStyle/>
          <a:p>
            <a:pPr marL="0" marR="0" lvl="0" indent="0" defTabSz="914400" eaLnBrk="0" fontAlgn="auto" latinLnBrk="0" hangingPunct="0">
              <a:lnSpc>
                <a:spcPct val="100000"/>
              </a:lnSpc>
              <a:spcBef>
                <a:spcPts val="0"/>
              </a:spcBef>
              <a:spcAft>
                <a:spcPts val="0"/>
              </a:spcAft>
              <a:buClr>
                <a:srgbClr val="C00000"/>
              </a:buClr>
              <a:buSzTx/>
              <a:buFontTx/>
              <a:buNone/>
              <a:tabLst>
                <a:tab pos="457200" algn="l"/>
                <a:tab pos="1371600" algn="l"/>
              </a:tabLst>
              <a:defRPr/>
            </a:pPr>
            <a:r>
              <a:rPr kumimoji="0" lang="en-US" sz="2800" b="1" i="0" u="none" strike="noStrike" kern="0" cap="none" spc="0" normalizeH="0" baseline="0" noProof="0" dirty="0">
                <a:ln>
                  <a:noFill/>
                </a:ln>
                <a:solidFill>
                  <a:schemeClr val="accent1"/>
                </a:solidFill>
                <a:effectLst/>
                <a:uLnTx/>
                <a:uFillTx/>
                <a:latin typeface="Arial"/>
                <a:ea typeface="Calibri" pitchFamily="34" charset="0"/>
                <a:cs typeface="Times New Roman" pitchFamily="18" charset="0"/>
              </a:rPr>
              <a:t>Easy installation</a:t>
            </a:r>
          </a:p>
          <a:p>
            <a:pPr marL="171450" marR="0" lvl="0" indent="-171450" defTabSz="914400" eaLnBrk="0" fontAlgn="auto" latinLnBrk="0" hangingPunct="0">
              <a:lnSpc>
                <a:spcPct val="100000"/>
              </a:lnSpc>
              <a:spcBef>
                <a:spcPts val="0"/>
              </a:spcBef>
              <a:spcAft>
                <a:spcPts val="0"/>
              </a:spcAft>
              <a:buClr>
                <a:srgbClr val="C00000"/>
              </a:buClr>
              <a:buSzTx/>
              <a:buFontTx/>
              <a:buChar char="-"/>
              <a:tabLst>
                <a:tab pos="457200" algn="l"/>
                <a:tab pos="1371600" algn="l"/>
              </a:tabLst>
              <a:defRPr/>
            </a:pPr>
            <a:r>
              <a:rPr lang="en-US" sz="2000" dirty="0"/>
              <a:t>Customizable Return &amp; supply air</a:t>
            </a:r>
          </a:p>
          <a:p>
            <a:pPr marL="171450" marR="0" lvl="0" indent="-171450" defTabSz="914400" eaLnBrk="0" fontAlgn="auto" latinLnBrk="0" hangingPunct="0">
              <a:lnSpc>
                <a:spcPct val="100000"/>
              </a:lnSpc>
              <a:spcBef>
                <a:spcPts val="0"/>
              </a:spcBef>
              <a:spcAft>
                <a:spcPts val="0"/>
              </a:spcAft>
              <a:buClr>
                <a:srgbClr val="C00000"/>
              </a:buClr>
              <a:buSzTx/>
              <a:buFontTx/>
              <a:buChar char="-"/>
              <a:tabLst>
                <a:tab pos="457200" algn="l"/>
                <a:tab pos="1371600" algn="l"/>
              </a:tabLst>
              <a:defRPr/>
            </a:pPr>
            <a:r>
              <a:rPr lang="en-US" sz="2000" dirty="0"/>
              <a:t>Available static pressure up to 500 Pa</a:t>
            </a:r>
          </a:p>
          <a:p>
            <a:pPr marL="171450" marR="0" lvl="0" indent="-171450" defTabSz="914400" eaLnBrk="0" fontAlgn="auto" latinLnBrk="0" hangingPunct="0">
              <a:lnSpc>
                <a:spcPct val="100000"/>
              </a:lnSpc>
              <a:spcBef>
                <a:spcPts val="0"/>
              </a:spcBef>
              <a:spcAft>
                <a:spcPts val="0"/>
              </a:spcAft>
              <a:buClr>
                <a:srgbClr val="C00000"/>
              </a:buClr>
              <a:buSzTx/>
              <a:buFontTx/>
              <a:buChar char="-"/>
              <a:tabLst>
                <a:tab pos="457200" algn="l"/>
                <a:tab pos="1371600" algn="l"/>
              </a:tabLst>
              <a:defRPr/>
            </a:pPr>
            <a:r>
              <a:rPr lang="en-US" sz="2000" dirty="0"/>
              <a:t>Plug &amp; Play heat recovery options</a:t>
            </a:r>
          </a:p>
          <a:p>
            <a:pPr marL="171450" marR="0" lvl="0" indent="-171450" defTabSz="914400" eaLnBrk="0" fontAlgn="auto" latinLnBrk="0" hangingPunct="0">
              <a:lnSpc>
                <a:spcPct val="100000"/>
              </a:lnSpc>
              <a:spcBef>
                <a:spcPts val="0"/>
              </a:spcBef>
              <a:spcAft>
                <a:spcPts val="0"/>
              </a:spcAft>
              <a:buClr>
                <a:srgbClr val="C00000"/>
              </a:buClr>
              <a:buSzTx/>
              <a:buFontTx/>
              <a:buChar char="-"/>
              <a:tabLst>
                <a:tab pos="457200" algn="l"/>
                <a:tab pos="1371600" algn="l"/>
              </a:tabLst>
              <a:defRPr/>
            </a:pPr>
            <a:r>
              <a:rPr lang="en-US" sz="2000" dirty="0"/>
              <a:t>Light weight design</a:t>
            </a:r>
          </a:p>
          <a:p>
            <a:pPr marL="171450" marR="0" lvl="0" indent="-171450" defTabSz="914400" eaLnBrk="0" fontAlgn="auto" latinLnBrk="0" hangingPunct="0">
              <a:lnSpc>
                <a:spcPct val="100000"/>
              </a:lnSpc>
              <a:spcBef>
                <a:spcPts val="0"/>
              </a:spcBef>
              <a:spcAft>
                <a:spcPts val="0"/>
              </a:spcAft>
              <a:buClr>
                <a:srgbClr val="C00000"/>
              </a:buClr>
              <a:buSzTx/>
              <a:buFontTx/>
              <a:buChar char="-"/>
              <a:tabLst>
                <a:tab pos="457200" algn="l"/>
                <a:tab pos="1371600" algn="l"/>
              </a:tabLst>
              <a:defRPr/>
            </a:pPr>
            <a:r>
              <a:rPr lang="en-US" sz="2000" dirty="0"/>
              <a:t>Compatible with non-Trane </a:t>
            </a:r>
            <a:r>
              <a:rPr lang="en-US" sz="2000" dirty="0" err="1"/>
              <a:t>roofcurbs</a:t>
            </a:r>
            <a:endParaRPr lang="en-US" sz="2000" dirty="0"/>
          </a:p>
        </p:txBody>
      </p:sp>
      <p:sp>
        <p:nvSpPr>
          <p:cNvPr id="48" name="Flèche courbée vers la gauche 19"/>
          <p:cNvSpPr/>
          <p:nvPr/>
        </p:nvSpPr>
        <p:spPr bwMode="auto">
          <a:xfrm>
            <a:off x="8428348" y="2992114"/>
            <a:ext cx="680802" cy="461665"/>
          </a:xfrm>
          <a:prstGeom prst="curvedLeftArrow">
            <a:avLst>
              <a:gd name="adj1" fmla="val 25000"/>
              <a:gd name="adj2" fmla="val 0"/>
              <a:gd name="adj3" fmla="val 25000"/>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algn="ctr"/>
            <a:endParaRPr lang="en-GB" sz="2400">
              <a:solidFill>
                <a:srgbClr val="808080"/>
              </a:solidFill>
              <a:latin typeface="Arial"/>
            </a:endParaRPr>
          </a:p>
        </p:txBody>
      </p:sp>
      <p:pic>
        <p:nvPicPr>
          <p:cNvPr id="50" name="Picture 2" descr="See original image"/>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1274746">
            <a:off x="5383026" y="1701471"/>
            <a:ext cx="1903697" cy="11738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ee original image"/>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5148228">
            <a:off x="10663770" y="4396373"/>
            <a:ext cx="2333482" cy="16567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See original image"/>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1862313">
            <a:off x="698044" y="4294922"/>
            <a:ext cx="1995408" cy="141674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010594" y="2288392"/>
            <a:ext cx="920028" cy="974490"/>
          </a:xfrm>
          <a:prstGeom prst="rect">
            <a:avLst/>
          </a:prstGeom>
        </p:spPr>
      </p:pic>
      <p:pic>
        <p:nvPicPr>
          <p:cNvPr id="49" name="Image 38"/>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16945" y="3550770"/>
            <a:ext cx="3809635" cy="2866114"/>
          </a:xfrm>
          <a:prstGeom prst="rect">
            <a:avLst/>
          </a:prstGeom>
        </p:spPr>
      </p:pic>
      <p:pic>
        <p:nvPicPr>
          <p:cNvPr id="54" name="Picture 2" descr="See original image"/>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442309">
            <a:off x="5383027" y="7515050"/>
            <a:ext cx="1903697" cy="11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11317" y="502090"/>
            <a:ext cx="7621866" cy="703141"/>
          </a:xfrm>
          <a:prstGeom prst="rect">
            <a:avLst/>
          </a:prstGeom>
          <a:noFill/>
        </p:spPr>
        <p:txBody>
          <a:bodyPr wrap="square" rtlCol="0">
            <a:spAutoFit/>
          </a:bodyPr>
          <a:lstStyle/>
          <a:p>
            <a:pPr algn="r"/>
            <a:r>
              <a:rPr lang="fr-FR" sz="3969" dirty="0" err="1">
                <a:solidFill>
                  <a:schemeClr val="accent1"/>
                </a:solidFill>
              </a:rPr>
              <a:t>Example</a:t>
            </a:r>
            <a:r>
              <a:rPr lang="fr-FR" sz="3969" dirty="0">
                <a:solidFill>
                  <a:schemeClr val="accent1"/>
                </a:solidFill>
              </a:rPr>
              <a:t> of real installations</a:t>
            </a:r>
            <a:endParaRPr lang="en-US" sz="3969" dirty="0">
              <a:solidFill>
                <a:schemeClr val="accent1"/>
              </a:solidFill>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8339" y="1682496"/>
            <a:ext cx="6071617" cy="3041240"/>
          </a:xfrm>
          <a:prstGeom prst="rect">
            <a:avLst/>
          </a:prstGeom>
        </p:spPr>
      </p:pic>
      <p:sp>
        <p:nvSpPr>
          <p:cNvPr id="11" name="TextBox 10"/>
          <p:cNvSpPr txBox="1"/>
          <p:nvPr/>
        </p:nvSpPr>
        <p:spPr>
          <a:xfrm>
            <a:off x="1258339" y="4498848"/>
            <a:ext cx="6071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b="1" dirty="0"/>
              <a:t>IH065 w/ return </a:t>
            </a:r>
            <a:r>
              <a:rPr lang="en-US" sz="1800" b="1" dirty="0" err="1"/>
              <a:t>roofcurb</a:t>
            </a:r>
            <a:r>
              <a:rPr lang="en-US" sz="1800" b="1" dirty="0"/>
              <a:t>, Movie theater, Portugal</a:t>
            </a:r>
          </a:p>
        </p:txBody>
      </p:sp>
      <p:grpSp>
        <p:nvGrpSpPr>
          <p:cNvPr id="17" name="Group 16"/>
          <p:cNvGrpSpPr/>
          <p:nvPr/>
        </p:nvGrpSpPr>
        <p:grpSpPr>
          <a:xfrm>
            <a:off x="1203475" y="5028399"/>
            <a:ext cx="4269113" cy="3182914"/>
            <a:chOff x="7756742" y="1682496"/>
            <a:chExt cx="4269113" cy="3182914"/>
          </a:xfrm>
        </p:grpSpPr>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7811608" y="1682496"/>
              <a:ext cx="4177672" cy="3041240"/>
            </a:xfrm>
            <a:prstGeom prst="rect">
              <a:avLst/>
            </a:prstGeom>
          </p:spPr>
        </p:pic>
        <p:sp>
          <p:nvSpPr>
            <p:cNvPr id="12" name="TextBox 11"/>
            <p:cNvSpPr txBox="1"/>
            <p:nvPr/>
          </p:nvSpPr>
          <p:spPr>
            <a:xfrm>
              <a:off x="7756742" y="4496078"/>
              <a:ext cx="426911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b="1" dirty="0"/>
                <a:t>IH064, Grocery store, Portugal</a:t>
              </a:r>
            </a:p>
          </p:txBody>
        </p:sp>
      </p:grpSp>
      <p:grpSp>
        <p:nvGrpSpPr>
          <p:cNvPr id="16" name="Group 15"/>
          <p:cNvGrpSpPr/>
          <p:nvPr/>
        </p:nvGrpSpPr>
        <p:grpSpPr>
          <a:xfrm>
            <a:off x="6003284" y="5037580"/>
            <a:ext cx="6071617" cy="3198358"/>
            <a:chOff x="1536190" y="5014741"/>
            <a:chExt cx="6071617" cy="3198358"/>
          </a:xfrm>
        </p:grpSpPr>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36190" y="5014741"/>
              <a:ext cx="6071617" cy="3196572"/>
            </a:xfrm>
            <a:prstGeom prst="rect">
              <a:avLst/>
            </a:prstGeom>
          </p:spPr>
        </p:pic>
        <p:sp>
          <p:nvSpPr>
            <p:cNvPr id="13" name="TextBox 12"/>
            <p:cNvSpPr txBox="1"/>
            <p:nvPr/>
          </p:nvSpPr>
          <p:spPr>
            <a:xfrm>
              <a:off x="1536190" y="7843767"/>
              <a:ext cx="6071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b="1" dirty="0"/>
                <a:t>IH130 w/ERM, Logistics center, Germany</a:t>
              </a:r>
            </a:p>
          </p:txBody>
        </p:sp>
      </p:grpSp>
      <p:grpSp>
        <p:nvGrpSpPr>
          <p:cNvPr id="18" name="Group 17"/>
          <p:cNvGrpSpPr/>
          <p:nvPr/>
        </p:nvGrpSpPr>
        <p:grpSpPr>
          <a:xfrm>
            <a:off x="7894597" y="1682496"/>
            <a:ext cx="4162016" cy="3200401"/>
            <a:chOff x="7827264" y="5010912"/>
            <a:chExt cx="4162016" cy="3200401"/>
          </a:xfrm>
        </p:grpSpPr>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27264" y="5010912"/>
              <a:ext cx="4162016" cy="3200401"/>
            </a:xfrm>
            <a:prstGeom prst="rect">
              <a:avLst/>
            </a:prstGeom>
          </p:spPr>
        </p:pic>
        <p:sp>
          <p:nvSpPr>
            <p:cNvPr id="15" name="TextBox 14"/>
            <p:cNvSpPr txBox="1"/>
            <p:nvPr/>
          </p:nvSpPr>
          <p:spPr>
            <a:xfrm>
              <a:off x="7827264" y="7827264"/>
              <a:ext cx="41620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b="1" dirty="0"/>
                <a:t>IH074 w/ERC, Supermarket, Spain</a:t>
              </a:r>
            </a:p>
          </p:txBody>
        </p:sp>
      </p:grpSp>
    </p:spTree>
    <p:extLst>
      <p:ext uri="{BB962C8B-B14F-4D97-AF65-F5344CB8AC3E}">
        <p14:creationId xmlns:p14="http://schemas.microsoft.com/office/powerpoint/2010/main" val="69617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948" y="591128"/>
            <a:ext cx="6702684" cy="646331"/>
          </a:xfrm>
        </p:spPr>
        <p:txBody>
          <a:bodyPr/>
          <a:lstStyle/>
          <a:p>
            <a:r>
              <a:rPr lang="en-US" dirty="0"/>
              <a:t>Product Range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328" y="1601349"/>
            <a:ext cx="931279" cy="978313"/>
          </a:xfrm>
          <a:prstGeom prst="rect">
            <a:avLst/>
          </a:prstGeom>
        </p:spPr>
      </p:pic>
      <p:sp>
        <p:nvSpPr>
          <p:cNvPr id="8" name="TextBox 7"/>
          <p:cNvSpPr txBox="1"/>
          <p:nvPr/>
        </p:nvSpPr>
        <p:spPr>
          <a:xfrm>
            <a:off x="7396792" y="1601349"/>
            <a:ext cx="4959140" cy="584775"/>
          </a:xfrm>
          <a:prstGeom prst="rect">
            <a:avLst/>
          </a:prstGeom>
          <a:noFill/>
        </p:spPr>
        <p:txBody>
          <a:bodyPr wrap="square" rtlCol="0">
            <a:spAutoFit/>
          </a:bodyPr>
          <a:lstStyle/>
          <a:p>
            <a:r>
              <a:rPr lang="en-US" sz="3200" b="1" i="1" dirty="0">
                <a:solidFill>
                  <a:schemeClr val="tx1">
                    <a:lumMod val="60000"/>
                    <a:lumOff val="40000"/>
                  </a:schemeClr>
                </a:solidFill>
              </a:rPr>
              <a:t>Cooling only (IC) </a:t>
            </a:r>
          </a:p>
        </p:txBody>
      </p:sp>
      <p:sp>
        <p:nvSpPr>
          <p:cNvPr id="9" name="TextBox 8"/>
          <p:cNvSpPr txBox="1"/>
          <p:nvPr/>
        </p:nvSpPr>
        <p:spPr>
          <a:xfrm>
            <a:off x="7396792" y="2168848"/>
            <a:ext cx="4169664" cy="523220"/>
          </a:xfrm>
          <a:prstGeom prst="rect">
            <a:avLst/>
          </a:prstGeom>
          <a:noFill/>
        </p:spPr>
        <p:txBody>
          <a:bodyPr wrap="square" rtlCol="0">
            <a:spAutoFit/>
          </a:bodyPr>
          <a:lstStyle/>
          <a:p>
            <a:r>
              <a:rPr lang="en-US" sz="2800" dirty="0"/>
              <a:t>35 – 135 kW</a:t>
            </a:r>
          </a:p>
        </p:txBody>
      </p:sp>
      <p:sp>
        <p:nvSpPr>
          <p:cNvPr id="11" name="TextBox 10"/>
          <p:cNvSpPr txBox="1"/>
          <p:nvPr/>
        </p:nvSpPr>
        <p:spPr>
          <a:xfrm>
            <a:off x="7355996" y="4550167"/>
            <a:ext cx="5389613" cy="584775"/>
          </a:xfrm>
          <a:prstGeom prst="rect">
            <a:avLst/>
          </a:prstGeom>
          <a:noFill/>
        </p:spPr>
        <p:txBody>
          <a:bodyPr wrap="square" rtlCol="0">
            <a:spAutoFit/>
          </a:bodyPr>
          <a:lstStyle/>
          <a:p>
            <a:r>
              <a:rPr lang="en-US" sz="3200" b="1" i="1" dirty="0">
                <a:solidFill>
                  <a:schemeClr val="tx1">
                    <a:lumMod val="60000"/>
                    <a:lumOff val="40000"/>
                  </a:schemeClr>
                </a:solidFill>
              </a:rPr>
              <a:t>Auxiliary heating</a:t>
            </a:r>
          </a:p>
        </p:txBody>
      </p:sp>
      <p:sp>
        <p:nvSpPr>
          <p:cNvPr id="12" name="TextBox 11"/>
          <p:cNvSpPr txBox="1"/>
          <p:nvPr/>
        </p:nvSpPr>
        <p:spPr>
          <a:xfrm>
            <a:off x="7396792" y="5117666"/>
            <a:ext cx="5234869" cy="1384995"/>
          </a:xfrm>
          <a:prstGeom prst="rect">
            <a:avLst/>
          </a:prstGeom>
          <a:noFill/>
        </p:spPr>
        <p:txBody>
          <a:bodyPr wrap="square" rtlCol="0">
            <a:spAutoFit/>
          </a:bodyPr>
          <a:lstStyle/>
          <a:p>
            <a:r>
              <a:rPr lang="en-US" sz="2800" dirty="0"/>
              <a:t>Staged or modulating gas burner</a:t>
            </a:r>
          </a:p>
          <a:p>
            <a:r>
              <a:rPr lang="en-US" sz="2800" dirty="0"/>
              <a:t>Electric heater</a:t>
            </a:r>
          </a:p>
          <a:p>
            <a:r>
              <a:rPr lang="en-US" sz="2800" dirty="0"/>
              <a:t>Hot water coil</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898" y="4509453"/>
            <a:ext cx="952659" cy="949451"/>
          </a:xfrm>
          <a:prstGeom prst="rect">
            <a:avLst/>
          </a:prstGeom>
        </p:spPr>
      </p:pic>
      <p:pic>
        <p:nvPicPr>
          <p:cNvPr id="1026" name="Picture 2" descr="https://www.abacusplumbing.net/wp-content/uploads/2015/07/heating-icon-l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5118" y="2996153"/>
            <a:ext cx="1096809" cy="1096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396792" y="3201970"/>
            <a:ext cx="5389613" cy="584775"/>
          </a:xfrm>
          <a:prstGeom prst="rect">
            <a:avLst/>
          </a:prstGeom>
          <a:noFill/>
        </p:spPr>
        <p:txBody>
          <a:bodyPr wrap="square" rtlCol="0">
            <a:spAutoFit/>
          </a:bodyPr>
          <a:lstStyle/>
          <a:p>
            <a:r>
              <a:rPr lang="en-US" sz="3200" b="1" i="1" dirty="0">
                <a:solidFill>
                  <a:schemeClr val="tx1">
                    <a:lumMod val="60000"/>
                    <a:lumOff val="40000"/>
                  </a:schemeClr>
                </a:solidFill>
              </a:rPr>
              <a:t>Reversible heat pump (IH) </a:t>
            </a:r>
          </a:p>
        </p:txBody>
      </p:sp>
      <p:sp>
        <p:nvSpPr>
          <p:cNvPr id="16" name="TextBox 15"/>
          <p:cNvSpPr txBox="1"/>
          <p:nvPr/>
        </p:nvSpPr>
        <p:spPr>
          <a:xfrm>
            <a:off x="7378503" y="3665885"/>
            <a:ext cx="4169664" cy="523220"/>
          </a:xfrm>
          <a:prstGeom prst="rect">
            <a:avLst/>
          </a:prstGeom>
          <a:noFill/>
        </p:spPr>
        <p:txBody>
          <a:bodyPr wrap="square" rtlCol="0">
            <a:spAutoFit/>
          </a:bodyPr>
          <a:lstStyle/>
          <a:p>
            <a:r>
              <a:rPr lang="en-US" sz="2800" dirty="0"/>
              <a:t>35 – 135 kW</a:t>
            </a:r>
          </a:p>
        </p:txBody>
      </p:sp>
      <p:pic>
        <p:nvPicPr>
          <p:cNvPr id="1028" name="Picture 4"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37340" y="6605943"/>
            <a:ext cx="1100370" cy="117395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396792" y="6740836"/>
            <a:ext cx="5389613" cy="584775"/>
          </a:xfrm>
          <a:prstGeom prst="rect">
            <a:avLst/>
          </a:prstGeom>
          <a:noFill/>
        </p:spPr>
        <p:txBody>
          <a:bodyPr wrap="square" rtlCol="0">
            <a:spAutoFit/>
          </a:bodyPr>
          <a:lstStyle/>
          <a:p>
            <a:r>
              <a:rPr lang="en-US" sz="3200" b="1" i="1" dirty="0">
                <a:solidFill>
                  <a:schemeClr val="tx1">
                    <a:lumMod val="60000"/>
                    <a:lumOff val="40000"/>
                  </a:schemeClr>
                </a:solidFill>
              </a:rPr>
              <a:t>Solar </a:t>
            </a:r>
          </a:p>
        </p:txBody>
      </p:sp>
      <p:sp>
        <p:nvSpPr>
          <p:cNvPr id="21" name="TextBox 20"/>
          <p:cNvSpPr txBox="1"/>
          <p:nvPr/>
        </p:nvSpPr>
        <p:spPr>
          <a:xfrm>
            <a:off x="7404813" y="7183522"/>
            <a:ext cx="5381592" cy="523220"/>
          </a:xfrm>
          <a:prstGeom prst="rect">
            <a:avLst/>
          </a:prstGeom>
          <a:noFill/>
        </p:spPr>
        <p:txBody>
          <a:bodyPr wrap="square" rtlCol="0">
            <a:spAutoFit/>
          </a:bodyPr>
          <a:lstStyle/>
          <a:p>
            <a:r>
              <a:rPr lang="en-US" sz="2800" dirty="0"/>
              <a:t>15 – 65 kW of installed PV power</a:t>
            </a:r>
          </a:p>
        </p:txBody>
      </p:sp>
      <p:sp>
        <p:nvSpPr>
          <p:cNvPr id="24" name="TextBox 3080"/>
          <p:cNvSpPr txBox="1"/>
          <p:nvPr/>
        </p:nvSpPr>
        <p:spPr bwMode="auto">
          <a:xfrm>
            <a:off x="529872" y="4817860"/>
            <a:ext cx="5202125" cy="2962513"/>
          </a:xfrm>
          <a:prstGeom prst="round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a:tailEnd/>
          </a:ln>
          <a:effectLst>
            <a:outerShdw blurRad="40000" dist="20000" dir="5400000" rotWithShape="0">
              <a:srgbClr val="000000">
                <a:alpha val="38000"/>
              </a:srgbClr>
            </a:outerShdw>
          </a:effectLst>
        </p:spPr>
        <p:txBody>
          <a:bodyPr wrap="square" rtlCol="0">
            <a:spAutoFit/>
          </a:bodyPr>
          <a:lstStyle/>
          <a:p>
            <a:pPr marL="457200" indent="-457200">
              <a:buFont typeface="Courier New" panose="02070309020205020404" pitchFamily="49" charset="0"/>
              <a:buChar char="o"/>
            </a:pPr>
            <a:r>
              <a:rPr lang="en-US" sz="2400" dirty="0"/>
              <a:t>Simplex and Duplex models</a:t>
            </a:r>
          </a:p>
          <a:p>
            <a:pPr marL="457200" indent="-457200">
              <a:buFont typeface="Courier New" panose="02070309020205020404" pitchFamily="49" charset="0"/>
              <a:buChar char="o"/>
            </a:pPr>
            <a:r>
              <a:rPr lang="en-US" sz="2400" dirty="0"/>
              <a:t>Integrated exhaust options</a:t>
            </a:r>
          </a:p>
          <a:p>
            <a:pPr marL="457200" indent="-457200">
              <a:buFont typeface="Courier New" panose="02070309020205020404" pitchFamily="49" charset="0"/>
              <a:buChar char="o"/>
            </a:pPr>
            <a:r>
              <a:rPr lang="en-US" sz="2400" dirty="0"/>
              <a:t>Energy recovery systems</a:t>
            </a:r>
          </a:p>
          <a:p>
            <a:pPr marL="457200" indent="-457200">
              <a:buFont typeface="Courier New" panose="02070309020205020404" pitchFamily="49" charset="0"/>
              <a:buChar char="o"/>
            </a:pPr>
            <a:r>
              <a:rPr lang="en-US" sz="2400" dirty="0"/>
              <a:t>Low ambient application</a:t>
            </a:r>
          </a:p>
          <a:p>
            <a:pPr marL="457200" indent="-457200">
              <a:buFont typeface="Courier New" panose="02070309020205020404" pitchFamily="49" charset="0"/>
              <a:buChar char="o"/>
            </a:pPr>
            <a:r>
              <a:rPr lang="en-US" sz="2400" dirty="0"/>
              <a:t>Room thermostat and interfaces</a:t>
            </a:r>
          </a:p>
          <a:p>
            <a:pPr marL="457200" indent="-457200">
              <a:buFont typeface="Courier New" panose="02070309020205020404" pitchFamily="49" charset="0"/>
              <a:buChar char="o"/>
            </a:pPr>
            <a:r>
              <a:rPr lang="en-US" sz="2400" dirty="0"/>
              <a:t>System control manager </a:t>
            </a:r>
          </a:p>
          <a:p>
            <a:pPr marL="457200" indent="-457200">
              <a:buFont typeface="Courier New" panose="02070309020205020404" pitchFamily="49" charset="0"/>
              <a:buChar char="o"/>
            </a:pPr>
            <a:r>
              <a:rPr lang="en-US" sz="2400" dirty="0"/>
              <a:t>Adapter roof curbs</a:t>
            </a:r>
          </a:p>
        </p:txBody>
      </p:sp>
      <p:pic>
        <p:nvPicPr>
          <p:cNvPr id="6" name="Picture 5"/>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88823" y1="9399" x2="66836" y2="7494"/>
                        <a14:foregroundMark x1="89783" y1="7959" x2="48010" y2="7028"/>
                        <a14:foregroundMark x1="43861" y1="4615" x2="21225" y2="5123"/>
                        <a14:foregroundMark x1="7818" y1="47671" x2="18967" y2="10838"/>
                        <a14:foregroundMark x1="13548" y1="7959" x2="19616" y2="6054"/>
                        <a14:foregroundMark x1="10048" y1="62997" x2="34293" y2="40517"/>
                        <a14:foregroundMark x1="4318" y1="8467" x2="4629" y2="40982"/>
                      </a14:backgroundRemoval>
                    </a14:imgEffect>
                  </a14:imgLayer>
                </a14:imgProps>
              </a:ext>
              <a:ext uri="{28A0092B-C50C-407E-A947-70E740481C1C}">
                <a14:useLocalDpi xmlns:a14="http://schemas.microsoft.com/office/drawing/2010/main"/>
              </a:ext>
            </a:extLst>
          </a:blip>
          <a:stretch>
            <a:fillRect/>
          </a:stretch>
        </p:blipFill>
        <p:spPr>
          <a:xfrm>
            <a:off x="485731" y="1958486"/>
            <a:ext cx="3897386" cy="2598257"/>
          </a:xfrm>
          <a:prstGeom prst="rect">
            <a:avLst/>
          </a:prstGeom>
        </p:spPr>
      </p:pic>
    </p:spTree>
    <p:extLst>
      <p:ext uri="{BB962C8B-B14F-4D97-AF65-F5344CB8AC3E}">
        <p14:creationId xmlns:p14="http://schemas.microsoft.com/office/powerpoint/2010/main" val="39683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60578773"/>
              </p:ext>
            </p:extLst>
          </p:nvPr>
        </p:nvGraphicFramePr>
        <p:xfrm>
          <a:off x="317013" y="1327003"/>
          <a:ext cx="12473433" cy="7153654"/>
        </p:xfrm>
        <a:graphic>
          <a:graphicData uri="http://schemas.openxmlformats.org/drawingml/2006/table">
            <a:tbl>
              <a:tblPr/>
              <a:tblGrid>
                <a:gridCol w="4581013">
                  <a:extLst>
                    <a:ext uri="{9D8B030D-6E8A-4147-A177-3AD203B41FA5}">
                      <a16:colId xmlns:a16="http://schemas.microsoft.com/office/drawing/2014/main" val="20000"/>
                    </a:ext>
                  </a:extLst>
                </a:gridCol>
                <a:gridCol w="848723">
                  <a:extLst>
                    <a:ext uri="{9D8B030D-6E8A-4147-A177-3AD203B41FA5}">
                      <a16:colId xmlns:a16="http://schemas.microsoft.com/office/drawing/2014/main" val="20001"/>
                    </a:ext>
                  </a:extLst>
                </a:gridCol>
                <a:gridCol w="782633">
                  <a:extLst>
                    <a:ext uri="{9D8B030D-6E8A-4147-A177-3AD203B41FA5}">
                      <a16:colId xmlns:a16="http://schemas.microsoft.com/office/drawing/2014/main" val="20002"/>
                    </a:ext>
                  </a:extLst>
                </a:gridCol>
                <a:gridCol w="782633">
                  <a:extLst>
                    <a:ext uri="{9D8B030D-6E8A-4147-A177-3AD203B41FA5}">
                      <a16:colId xmlns:a16="http://schemas.microsoft.com/office/drawing/2014/main" val="20003"/>
                    </a:ext>
                  </a:extLst>
                </a:gridCol>
                <a:gridCol w="782633">
                  <a:extLst>
                    <a:ext uri="{9D8B030D-6E8A-4147-A177-3AD203B41FA5}">
                      <a16:colId xmlns:a16="http://schemas.microsoft.com/office/drawing/2014/main" val="20004"/>
                    </a:ext>
                  </a:extLst>
                </a:gridCol>
                <a:gridCol w="782633">
                  <a:extLst>
                    <a:ext uri="{9D8B030D-6E8A-4147-A177-3AD203B41FA5}">
                      <a16:colId xmlns:a16="http://schemas.microsoft.com/office/drawing/2014/main" val="20005"/>
                    </a:ext>
                  </a:extLst>
                </a:gridCol>
                <a:gridCol w="782633">
                  <a:extLst>
                    <a:ext uri="{9D8B030D-6E8A-4147-A177-3AD203B41FA5}">
                      <a16:colId xmlns:a16="http://schemas.microsoft.com/office/drawing/2014/main" val="20006"/>
                    </a:ext>
                  </a:extLst>
                </a:gridCol>
                <a:gridCol w="782633">
                  <a:extLst>
                    <a:ext uri="{9D8B030D-6E8A-4147-A177-3AD203B41FA5}">
                      <a16:colId xmlns:a16="http://schemas.microsoft.com/office/drawing/2014/main" val="20007"/>
                    </a:ext>
                  </a:extLst>
                </a:gridCol>
                <a:gridCol w="782633">
                  <a:extLst>
                    <a:ext uri="{9D8B030D-6E8A-4147-A177-3AD203B41FA5}">
                      <a16:colId xmlns:a16="http://schemas.microsoft.com/office/drawing/2014/main" val="20008"/>
                    </a:ext>
                  </a:extLst>
                </a:gridCol>
                <a:gridCol w="782633">
                  <a:extLst>
                    <a:ext uri="{9D8B030D-6E8A-4147-A177-3AD203B41FA5}">
                      <a16:colId xmlns:a16="http://schemas.microsoft.com/office/drawing/2014/main" val="20009"/>
                    </a:ext>
                  </a:extLst>
                </a:gridCol>
                <a:gridCol w="782633">
                  <a:extLst>
                    <a:ext uri="{9D8B030D-6E8A-4147-A177-3AD203B41FA5}">
                      <a16:colId xmlns:a16="http://schemas.microsoft.com/office/drawing/2014/main" val="20010"/>
                    </a:ext>
                  </a:extLst>
                </a:gridCol>
              </a:tblGrid>
              <a:tr h="235975">
                <a:tc>
                  <a:txBody>
                    <a:bodyPr/>
                    <a:lstStyle/>
                    <a:p>
                      <a:pPr algn="l" fontAlgn="b"/>
                      <a:endParaRPr lang="en-US" sz="1400" b="0" i="0" u="none" strike="noStrike" dirty="0">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6833" marR="6833" marT="683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669">
                <a:tc>
                  <a:txBody>
                    <a:bodyPr/>
                    <a:lstStyle/>
                    <a:p>
                      <a:pPr algn="l" fontAlgn="t"/>
                      <a:r>
                        <a:rPr lang="en-US" sz="1400" b="1" i="0" u="none" strike="noStrike" dirty="0">
                          <a:solidFill>
                            <a:schemeClr val="tx1"/>
                          </a:solidFill>
                          <a:effectLst/>
                          <a:latin typeface="Arial" panose="020B0604020202020204" pitchFamily="34" charset="0"/>
                        </a:rPr>
                        <a:t>Airfinity Heat Pump IH</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040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060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075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110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130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085">
                <a:tc>
                  <a:txBody>
                    <a:bodyPr/>
                    <a:lstStyle/>
                    <a:p>
                      <a:pPr algn="l" fontAlgn="t"/>
                      <a:r>
                        <a:rPr lang="en-US" sz="1200" b="1" i="0" u="none" strike="noStrike">
                          <a:solidFill>
                            <a:schemeClr val="tx1"/>
                          </a:solidFill>
                          <a:effectLst/>
                          <a:latin typeface="Arial" panose="020B0604020202020204" pitchFamily="34" charset="0"/>
                        </a:rPr>
                        <a:t>Version</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en-US" sz="1400" b="1" i="0" u="none" strike="noStrike" dirty="0">
                          <a:solidFill>
                            <a:schemeClr val="tx1"/>
                          </a:solidFill>
                          <a:effectLst/>
                          <a:latin typeface="Arial" panose="020B0604020202020204" pitchFamily="34" charset="0"/>
                        </a:rPr>
                        <a:t>Duplex duo</a:t>
                      </a:r>
                    </a:p>
                  </a:txBody>
                  <a:tcPr marL="6833" marR="6833" marT="68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7282">
                <a:tc>
                  <a:txBody>
                    <a:bodyPr/>
                    <a:lstStyle/>
                    <a:p>
                      <a:pPr algn="l" fontAlgn="t"/>
                      <a:r>
                        <a:rPr lang="en-US" sz="1200" b="0" i="0" u="none" strike="noStrike">
                          <a:solidFill>
                            <a:schemeClr val="tx1"/>
                          </a:solidFill>
                          <a:effectLst/>
                          <a:latin typeface="Arial" panose="020B0604020202020204" pitchFamily="34" charset="0"/>
                        </a:rPr>
                        <a:t>Number of circuits / compressors</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 / 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7282">
                <a:tc>
                  <a:txBody>
                    <a:bodyPr/>
                    <a:lstStyle/>
                    <a:p>
                      <a:pPr algn="l" fontAlgn="t"/>
                      <a:r>
                        <a:rPr lang="en-US" sz="1200" b="0" i="0" u="none" strike="noStrike">
                          <a:solidFill>
                            <a:schemeClr val="tx1"/>
                          </a:solidFill>
                          <a:effectLst/>
                          <a:latin typeface="Arial" panose="020B0604020202020204" pitchFamily="34" charset="0"/>
                        </a:rPr>
                        <a:t>Nominal airflow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(m3/h)</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8700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effectLst/>
                          <a:latin typeface="Arial" panose="020B0604020202020204" pitchFamily="34" charset="0"/>
                        </a:rPr>
                        <a:t>10600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12100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13700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15700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16700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19800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21600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25500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975">
                <a:tc>
                  <a:txBody>
                    <a:bodyPr/>
                    <a:lstStyle/>
                    <a:p>
                      <a:pPr algn="l" fontAlgn="t"/>
                      <a:r>
                        <a:rPr lang="en-US" sz="1400" b="1" i="0" u="none" strike="noStrike" dirty="0">
                          <a:solidFill>
                            <a:schemeClr val="tx1"/>
                          </a:solidFill>
                          <a:effectLst/>
                          <a:latin typeface="Arial" panose="020B0604020202020204" pitchFamily="34" charset="0"/>
                        </a:rPr>
                        <a:t>Performance data (cooling mode)</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7282">
                <a:tc>
                  <a:txBody>
                    <a:bodyPr/>
                    <a:lstStyle/>
                    <a:p>
                      <a:pPr algn="l" fontAlgn="t"/>
                      <a:r>
                        <a:rPr lang="en-US" sz="1200" b="0" i="0" u="none" strike="noStrike" dirty="0">
                          <a:solidFill>
                            <a:schemeClr val="tx1"/>
                          </a:solidFill>
                          <a:effectLst/>
                          <a:latin typeface="Arial" panose="020B0604020202020204" pitchFamily="34" charset="0"/>
                        </a:rPr>
                        <a:t>Net cooling capacity (1)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44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54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61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72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104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133.43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7282">
                <a:tc>
                  <a:txBody>
                    <a:bodyPr/>
                    <a:lstStyle/>
                    <a:p>
                      <a:pPr algn="l" fontAlgn="t"/>
                      <a:r>
                        <a:rPr lang="en-US" sz="1200" b="0" i="0" u="none" strike="noStrike" dirty="0">
                          <a:solidFill>
                            <a:schemeClr val="tx1"/>
                          </a:solidFill>
                          <a:effectLst/>
                          <a:latin typeface="Arial" panose="020B0604020202020204" pitchFamily="34" charset="0"/>
                        </a:rPr>
                        <a:t>Total power input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tx1"/>
                          </a:solidFill>
                          <a:effectLst/>
                          <a:latin typeface="Arial" panose="020B0604020202020204" pitchFamily="34" charset="0"/>
                        </a:rPr>
                        <a:t>40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50.68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7282">
                <a:tc>
                  <a:txBody>
                    <a:bodyPr/>
                    <a:lstStyle/>
                    <a:p>
                      <a:pPr algn="l" fontAlgn="t"/>
                      <a:r>
                        <a:rPr lang="en-US" sz="1200" b="0" i="0" u="none" strike="noStrike">
                          <a:solidFill>
                            <a:schemeClr val="tx1"/>
                          </a:solidFill>
                          <a:effectLst/>
                          <a:latin typeface="Arial" panose="020B0604020202020204" pitchFamily="34" charset="0"/>
                        </a:rPr>
                        <a:t>Net EER</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3.11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2.91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2.81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2.63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7282">
                <a:tc>
                  <a:txBody>
                    <a:bodyPr/>
                    <a:lstStyle/>
                    <a:p>
                      <a:pPr algn="l" fontAlgn="t"/>
                      <a:r>
                        <a:rPr lang="en-US" sz="1200" b="0" i="0" u="none" strike="noStrike">
                          <a:solidFill>
                            <a:schemeClr val="tx1"/>
                          </a:solidFill>
                          <a:effectLst/>
                          <a:latin typeface="Arial" panose="020B0604020202020204" pitchFamily="34" charset="0"/>
                        </a:rPr>
                        <a:t>Eurovent Energy class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C</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7282">
                <a:tc>
                  <a:txBody>
                    <a:bodyPr/>
                    <a:lstStyle/>
                    <a:p>
                      <a:pPr algn="l" fontAlgn="t"/>
                      <a:r>
                        <a:rPr lang="en-US" sz="1200" b="1" i="0" u="none" strike="noStrike">
                          <a:solidFill>
                            <a:schemeClr val="tx1"/>
                          </a:solidFill>
                          <a:effectLst/>
                          <a:latin typeface="Arial" panose="020B0604020202020204" pitchFamily="34" charset="0"/>
                        </a:rPr>
                        <a:t>Seasonal space efficiency in cooling</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146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137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7282">
                <a:tc>
                  <a:txBody>
                    <a:bodyPr/>
                    <a:lstStyle/>
                    <a:p>
                      <a:pPr algn="l" fontAlgn="t"/>
                      <a:r>
                        <a:rPr lang="en-US" sz="1200" b="1" i="0" u="none" strike="noStrike">
                          <a:solidFill>
                            <a:schemeClr val="tx1"/>
                          </a:solidFill>
                          <a:effectLst/>
                          <a:latin typeface="Arial" panose="020B0604020202020204" pitchFamily="34" charset="0"/>
                        </a:rPr>
                        <a:t>SEER</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3.80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3.75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3.70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3.69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3.73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5975">
                <a:tc>
                  <a:txBody>
                    <a:bodyPr/>
                    <a:lstStyle/>
                    <a:p>
                      <a:pPr algn="l" fontAlgn="t"/>
                      <a:r>
                        <a:rPr lang="en-US" sz="1400" b="1" i="0" u="none" strike="noStrike">
                          <a:solidFill>
                            <a:schemeClr val="tx1"/>
                          </a:solidFill>
                          <a:effectLst/>
                          <a:latin typeface="Arial" panose="020B0604020202020204" pitchFamily="34" charset="0"/>
                        </a:rPr>
                        <a:t>Performance data (heating mode)</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7282">
                <a:tc>
                  <a:txBody>
                    <a:bodyPr/>
                    <a:lstStyle/>
                    <a:p>
                      <a:pPr algn="l" fontAlgn="t"/>
                      <a:r>
                        <a:rPr lang="en-US" sz="1200" b="0" i="0" u="none" strike="noStrike">
                          <a:solidFill>
                            <a:schemeClr val="tx1"/>
                          </a:solidFill>
                          <a:effectLst/>
                          <a:latin typeface="Arial" panose="020B0604020202020204" pitchFamily="34" charset="0"/>
                        </a:rPr>
                        <a:t>Net heating capacity  (1)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49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55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64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72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77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104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7282">
                <a:tc>
                  <a:txBody>
                    <a:bodyPr/>
                    <a:lstStyle/>
                    <a:p>
                      <a:pPr algn="l" fontAlgn="t"/>
                      <a:r>
                        <a:rPr lang="en-US" sz="1200" b="0" i="0" u="none" strike="noStrike">
                          <a:solidFill>
                            <a:schemeClr val="tx1"/>
                          </a:solidFill>
                          <a:effectLst/>
                          <a:latin typeface="Arial" panose="020B0604020202020204" pitchFamily="34" charset="0"/>
                        </a:rPr>
                        <a:t>Total power input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7282">
                <a:tc>
                  <a:txBody>
                    <a:bodyPr/>
                    <a:lstStyle/>
                    <a:p>
                      <a:pPr algn="l" fontAlgn="t"/>
                      <a:r>
                        <a:rPr lang="en-US" sz="1200" b="0" i="0" u="none" strike="noStrike">
                          <a:solidFill>
                            <a:schemeClr val="tx1"/>
                          </a:solidFill>
                          <a:effectLst/>
                          <a:latin typeface="Arial" panose="020B0604020202020204" pitchFamily="34" charset="0"/>
                        </a:rPr>
                        <a:t>Net COP</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3.41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3.32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3.43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3.32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7282">
                <a:tc>
                  <a:txBody>
                    <a:bodyPr/>
                    <a:lstStyle/>
                    <a:p>
                      <a:pPr algn="l" fontAlgn="t"/>
                      <a:r>
                        <a:rPr lang="en-US" sz="1200" b="0" i="0" u="none" strike="noStrike">
                          <a:solidFill>
                            <a:schemeClr val="tx1"/>
                          </a:solidFill>
                          <a:effectLst/>
                          <a:latin typeface="Arial" panose="020B0604020202020204" pitchFamily="34" charset="0"/>
                        </a:rPr>
                        <a:t>Eurovent Energy class</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B</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7282">
                <a:tc>
                  <a:txBody>
                    <a:bodyPr/>
                    <a:lstStyle/>
                    <a:p>
                      <a:pPr algn="l" fontAlgn="t"/>
                      <a:r>
                        <a:rPr lang="en-US" sz="1200" b="1" i="0" u="none" strike="noStrike">
                          <a:solidFill>
                            <a:schemeClr val="tx1"/>
                          </a:solidFill>
                          <a:effectLst/>
                          <a:latin typeface="Arial" panose="020B0604020202020204" pitchFamily="34" charset="0"/>
                        </a:rPr>
                        <a:t>Seasonal space efficiency in heating</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118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7282">
                <a:tc>
                  <a:txBody>
                    <a:bodyPr/>
                    <a:lstStyle/>
                    <a:p>
                      <a:pPr algn="l" fontAlgn="t"/>
                      <a:r>
                        <a:rPr lang="en-US" sz="1200" b="1" i="0" u="none" strike="noStrike">
                          <a:solidFill>
                            <a:schemeClr val="tx1"/>
                          </a:solidFill>
                          <a:effectLst/>
                          <a:latin typeface="Arial" panose="020B0604020202020204" pitchFamily="34" charset="0"/>
                        </a:rPr>
                        <a:t>SCOP</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2.94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3.02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3.12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3.23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2.99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5975">
                <a:tc>
                  <a:txBody>
                    <a:bodyPr/>
                    <a:lstStyle/>
                    <a:p>
                      <a:pPr algn="l" fontAlgn="t"/>
                      <a:r>
                        <a:rPr lang="en-US" sz="1400" b="1" i="0" u="none" strike="noStrike">
                          <a:solidFill>
                            <a:schemeClr val="tx1"/>
                          </a:solidFill>
                          <a:effectLst/>
                          <a:latin typeface="Arial" panose="020B0604020202020204" pitchFamily="34" charset="0"/>
                        </a:rPr>
                        <a:t>Auxiliary heat data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7282">
                <a:tc>
                  <a:txBody>
                    <a:bodyPr/>
                    <a:lstStyle/>
                    <a:p>
                      <a:pPr algn="l" fontAlgn="t"/>
                      <a:r>
                        <a:rPr lang="en-US" sz="1200" b="0" i="0" u="none" strike="noStrike" dirty="0">
                          <a:solidFill>
                            <a:schemeClr val="tx1"/>
                          </a:solidFill>
                          <a:effectLst/>
                          <a:latin typeface="Arial" panose="020B0604020202020204" pitchFamily="34" charset="0"/>
                        </a:rPr>
                        <a:t>Auxiliary electric heating capacity - Stage 1 / 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200" b="0" i="0" u="none" strike="noStrike" dirty="0">
                          <a:solidFill>
                            <a:schemeClr val="tx1"/>
                          </a:solidFill>
                          <a:effectLst/>
                          <a:latin typeface="Arial" panose="020B0604020202020204" pitchFamily="34" charset="0"/>
                        </a:rPr>
                        <a:t>12,5 / 12,5</a:t>
                      </a:r>
                    </a:p>
                  </a:txBody>
                  <a:tcPr marL="6833" marR="6833" marT="6833"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200" b="0" i="0" u="none" strike="noStrike" dirty="0">
                          <a:solidFill>
                            <a:schemeClr val="tx1"/>
                          </a:solidFill>
                          <a:effectLst/>
                          <a:latin typeface="Arial" panose="020B0604020202020204" pitchFamily="34" charset="0"/>
                        </a:rPr>
                        <a:t>12,5 / 25</a:t>
                      </a:r>
                    </a:p>
                  </a:txBody>
                  <a:tcPr marL="6833" marR="6833" marT="68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200" b="0" i="0" u="none" strike="noStrike" dirty="0">
                          <a:solidFill>
                            <a:schemeClr val="tx1"/>
                          </a:solidFill>
                          <a:effectLst/>
                          <a:latin typeface="Arial" panose="020B0604020202020204" pitchFamily="34" charset="0"/>
                        </a:rPr>
                        <a:t>25 / 37,5</a:t>
                      </a:r>
                    </a:p>
                  </a:txBody>
                  <a:tcPr marL="6833" marR="6833" marT="6833"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7282">
                <a:tc>
                  <a:txBody>
                    <a:bodyPr/>
                    <a:lstStyle/>
                    <a:p>
                      <a:pPr algn="l" fontAlgn="t"/>
                      <a:r>
                        <a:rPr lang="en-US" sz="1200" b="0" i="0" u="none" strike="noStrike">
                          <a:solidFill>
                            <a:schemeClr val="tx1"/>
                          </a:solidFill>
                          <a:effectLst/>
                          <a:latin typeface="Arial" panose="020B0604020202020204" pitchFamily="34" charset="0"/>
                        </a:rPr>
                        <a:t>Staged gas burner heat output (min. / max.)</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42 / 52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tx1"/>
                          </a:solidFill>
                          <a:effectLst/>
                          <a:latin typeface="Arial" panose="020B0604020202020204" pitchFamily="34" charset="0"/>
                        </a:rPr>
                        <a:t>42 / 52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tx1"/>
                          </a:solidFill>
                          <a:effectLst/>
                          <a:latin typeface="Arial" panose="020B0604020202020204" pitchFamily="34" charset="0"/>
                        </a:rPr>
                        <a:t>60 / 74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60 / 74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82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7282">
                <a:tc>
                  <a:txBody>
                    <a:bodyPr/>
                    <a:lstStyle/>
                    <a:p>
                      <a:pPr algn="l" fontAlgn="t"/>
                      <a:r>
                        <a:rPr lang="en-US" sz="1200" b="0" i="0" u="none" strike="noStrike">
                          <a:solidFill>
                            <a:schemeClr val="tx1"/>
                          </a:solidFill>
                          <a:effectLst/>
                          <a:latin typeface="Arial" panose="020B0604020202020204" pitchFamily="34" charset="0"/>
                        </a:rPr>
                        <a:t>Staged gas burner maximum efficiency</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7282">
                <a:tc>
                  <a:txBody>
                    <a:bodyPr/>
                    <a:lstStyle/>
                    <a:p>
                      <a:pPr algn="l" fontAlgn="t"/>
                      <a:r>
                        <a:rPr lang="en-US" sz="1200" b="0" i="0" u="none" strike="noStrike">
                          <a:solidFill>
                            <a:schemeClr val="tx1"/>
                          </a:solidFill>
                          <a:effectLst/>
                          <a:latin typeface="Arial" panose="020B0604020202020204" pitchFamily="34" charset="0"/>
                        </a:rPr>
                        <a:t>Modulating gas burner heat output (min. / max.)</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 / 42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 / 42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 / 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12 / 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16 / 82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16 / 82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21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21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21 / 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07282">
                <a:tc>
                  <a:txBody>
                    <a:bodyPr/>
                    <a:lstStyle/>
                    <a:p>
                      <a:pPr algn="l" fontAlgn="t"/>
                      <a:r>
                        <a:rPr lang="en-US" sz="1200" b="0" i="0" u="none" strike="noStrike">
                          <a:solidFill>
                            <a:schemeClr val="tx1"/>
                          </a:solidFill>
                          <a:effectLst/>
                          <a:latin typeface="Arial" panose="020B0604020202020204" pitchFamily="34" charset="0"/>
                        </a:rPr>
                        <a:t>Modulating gas burner maximum efficiency</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chemeClr val="tx1"/>
                          </a:solidFill>
                          <a:effectLst/>
                          <a:latin typeface="Arial" panose="020B0604020202020204" pitchFamily="34" charset="0"/>
                        </a:rPr>
                        <a:t>97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35975">
                <a:tc>
                  <a:txBody>
                    <a:bodyPr/>
                    <a:lstStyle/>
                    <a:p>
                      <a:pPr algn="l" fontAlgn="t"/>
                      <a:r>
                        <a:rPr lang="en-US" sz="1400" b="1" i="0" u="none" strike="noStrike">
                          <a:solidFill>
                            <a:schemeClr val="tx1"/>
                          </a:solidFill>
                          <a:effectLst/>
                          <a:latin typeface="Arial" panose="020B0604020202020204" pitchFamily="34" charset="0"/>
                        </a:rPr>
                        <a:t>General data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07282">
                <a:tc>
                  <a:txBody>
                    <a:bodyPr/>
                    <a:lstStyle/>
                    <a:p>
                      <a:pPr algn="l" fontAlgn="t"/>
                      <a:r>
                        <a:rPr lang="en-US" sz="1200" b="0" i="0" u="none" strike="noStrike">
                          <a:solidFill>
                            <a:schemeClr val="tx1"/>
                          </a:solidFill>
                          <a:effectLst/>
                          <a:latin typeface="Arial" panose="020B0604020202020204" pitchFamily="34" charset="0"/>
                        </a:rPr>
                        <a:t>A-weighted Outdoor sound power level (2)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(dB(A))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91</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07282">
                <a:tc>
                  <a:txBody>
                    <a:bodyPr/>
                    <a:lstStyle/>
                    <a:p>
                      <a:pPr algn="l" fontAlgn="t"/>
                      <a:r>
                        <a:rPr lang="en-US" sz="1200" b="0" i="0" u="none" strike="noStrike">
                          <a:solidFill>
                            <a:schemeClr val="tx1"/>
                          </a:solidFill>
                          <a:effectLst/>
                          <a:latin typeface="Arial" panose="020B0604020202020204" pitchFamily="34" charset="0"/>
                        </a:rPr>
                        <a:t>A-weighted sound power level in duct (2)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(dB(A))</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75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78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84</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87</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92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96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99</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235975">
                <a:tc>
                  <a:txBody>
                    <a:bodyPr/>
                    <a:lstStyle/>
                    <a:p>
                      <a:pPr algn="l" fontAlgn="t"/>
                      <a:r>
                        <a:rPr lang="en-US" sz="1400" b="1" i="0" u="none" strike="noStrike">
                          <a:solidFill>
                            <a:schemeClr val="tx1"/>
                          </a:solidFill>
                          <a:effectLst/>
                          <a:latin typeface="Arial" panose="020B0604020202020204" pitchFamily="34" charset="0"/>
                        </a:rPr>
                        <a:t>Weights and dimensions (Operating)</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 </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207282">
                <a:tc>
                  <a:txBody>
                    <a:bodyPr/>
                    <a:lstStyle/>
                    <a:p>
                      <a:pPr algn="l" fontAlgn="t"/>
                      <a:r>
                        <a:rPr lang="en-US" sz="1200" b="0" i="0" u="none" strike="noStrike">
                          <a:solidFill>
                            <a:schemeClr val="tx1"/>
                          </a:solidFill>
                          <a:effectLst/>
                          <a:latin typeface="Arial" panose="020B0604020202020204" pitchFamily="34" charset="0"/>
                        </a:rPr>
                        <a:t>Length</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3010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3010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3010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3010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3890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207282">
                <a:tc>
                  <a:txBody>
                    <a:bodyPr/>
                    <a:lstStyle/>
                    <a:p>
                      <a:pPr algn="l" fontAlgn="t"/>
                      <a:r>
                        <a:rPr lang="en-US" sz="1200" b="0" i="0" u="none" strike="noStrike">
                          <a:solidFill>
                            <a:schemeClr val="tx1"/>
                          </a:solidFill>
                          <a:effectLst/>
                          <a:latin typeface="Arial" panose="020B0604020202020204" pitchFamily="34" charset="0"/>
                        </a:rPr>
                        <a:t>Width</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2250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207282">
                <a:tc>
                  <a:txBody>
                    <a:bodyPr/>
                    <a:lstStyle/>
                    <a:p>
                      <a:pPr algn="l" fontAlgn="t"/>
                      <a:r>
                        <a:rPr lang="en-US" sz="1200" b="0" i="0" u="none" strike="noStrike">
                          <a:solidFill>
                            <a:schemeClr val="tx1"/>
                          </a:solidFill>
                          <a:effectLst/>
                          <a:latin typeface="Arial" panose="020B0604020202020204" pitchFamily="34" charset="0"/>
                        </a:rPr>
                        <a:t>Height</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1565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1585</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1890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207282">
                <a:tc>
                  <a:txBody>
                    <a:bodyPr/>
                    <a:lstStyle/>
                    <a:p>
                      <a:pPr algn="l" fontAlgn="t"/>
                      <a:r>
                        <a:rPr lang="en-US" sz="1200" b="0" i="0" u="none" strike="noStrike">
                          <a:solidFill>
                            <a:schemeClr val="tx1"/>
                          </a:solidFill>
                          <a:effectLst/>
                          <a:latin typeface="Arial" panose="020B0604020202020204" pitchFamily="34" charset="0"/>
                        </a:rPr>
                        <a:t>Weight (without options)</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(kg)</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1100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effectLst/>
                          <a:latin typeface="Arial" panose="020B0604020202020204" pitchFamily="34" charset="0"/>
                        </a:rPr>
                        <a:t>1112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1116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1153</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1342</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1348</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1566</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chemeClr val="tx1"/>
                          </a:solidFill>
                          <a:effectLst/>
                          <a:latin typeface="Arial" panose="020B0604020202020204" pitchFamily="34" charset="0"/>
                        </a:rPr>
                        <a:t>1570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effectLst/>
                          <a:latin typeface="Arial" panose="020B0604020202020204" pitchFamily="34" charset="0"/>
                        </a:rPr>
                        <a:t>1570</a:t>
                      </a:r>
                    </a:p>
                  </a:txBody>
                  <a:tcPr marL="6833" marR="6833" marT="68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bl>
          </a:graphicData>
        </a:graphic>
      </p:graphicFrame>
      <p:sp>
        <p:nvSpPr>
          <p:cNvPr id="9" name="TextBox 8"/>
          <p:cNvSpPr txBox="1"/>
          <p:nvPr/>
        </p:nvSpPr>
        <p:spPr>
          <a:xfrm>
            <a:off x="8186334" y="586236"/>
            <a:ext cx="4701634" cy="703141"/>
          </a:xfrm>
          <a:prstGeom prst="rect">
            <a:avLst/>
          </a:prstGeom>
          <a:noFill/>
        </p:spPr>
        <p:txBody>
          <a:bodyPr wrap="square" rtlCol="0">
            <a:spAutoFit/>
          </a:bodyPr>
          <a:lstStyle/>
          <a:p>
            <a:pPr algn="r"/>
            <a:r>
              <a:rPr lang="fr-FR" sz="3969" b="1" dirty="0">
                <a:solidFill>
                  <a:schemeClr val="accent1"/>
                </a:solidFill>
              </a:rPr>
              <a:t>IH </a:t>
            </a:r>
            <a:r>
              <a:rPr lang="fr-FR" sz="3969" b="1" dirty="0" err="1">
                <a:solidFill>
                  <a:schemeClr val="accent1"/>
                </a:solidFill>
              </a:rPr>
              <a:t>Reversible</a:t>
            </a:r>
            <a:r>
              <a:rPr lang="fr-FR" sz="3969" b="1" dirty="0">
                <a:solidFill>
                  <a:schemeClr val="accent1"/>
                </a:solidFill>
              </a:rPr>
              <a:t> Range</a:t>
            </a:r>
            <a:endParaRPr lang="en-US" sz="3969" b="1" dirty="0">
              <a:solidFill>
                <a:schemeClr val="accent1"/>
              </a:solidFill>
            </a:endParaRPr>
          </a:p>
        </p:txBody>
      </p:sp>
    </p:spTree>
    <p:extLst>
      <p:ext uri="{BB962C8B-B14F-4D97-AF65-F5344CB8AC3E}">
        <p14:creationId xmlns:p14="http://schemas.microsoft.com/office/powerpoint/2010/main" val="312243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82829" y="586236"/>
            <a:ext cx="5305139" cy="703141"/>
          </a:xfrm>
          <a:prstGeom prst="rect">
            <a:avLst/>
          </a:prstGeom>
          <a:noFill/>
        </p:spPr>
        <p:txBody>
          <a:bodyPr wrap="square" rtlCol="0">
            <a:spAutoFit/>
          </a:bodyPr>
          <a:lstStyle/>
          <a:p>
            <a:pPr algn="r"/>
            <a:r>
              <a:rPr lang="fr-FR" sz="3969" b="1" dirty="0">
                <a:solidFill>
                  <a:schemeClr val="accent1"/>
                </a:solidFill>
              </a:rPr>
              <a:t>IC </a:t>
            </a:r>
            <a:r>
              <a:rPr lang="fr-FR" sz="3969" b="1" dirty="0" err="1">
                <a:solidFill>
                  <a:schemeClr val="accent1"/>
                </a:solidFill>
              </a:rPr>
              <a:t>Cooling</a:t>
            </a:r>
            <a:r>
              <a:rPr lang="fr-FR" sz="3969" b="1" dirty="0">
                <a:solidFill>
                  <a:schemeClr val="accent1"/>
                </a:solidFill>
              </a:rPr>
              <a:t> </a:t>
            </a:r>
            <a:r>
              <a:rPr lang="fr-FR" sz="3969" b="1" dirty="0" err="1">
                <a:solidFill>
                  <a:schemeClr val="accent1"/>
                </a:solidFill>
              </a:rPr>
              <a:t>Only</a:t>
            </a:r>
            <a:r>
              <a:rPr lang="fr-FR" sz="3969" b="1" dirty="0">
                <a:solidFill>
                  <a:schemeClr val="accent1"/>
                </a:solidFill>
              </a:rPr>
              <a:t> Range</a:t>
            </a:r>
            <a:endParaRPr lang="en-US" sz="3969"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30946348"/>
              </p:ext>
            </p:extLst>
          </p:nvPr>
        </p:nvGraphicFramePr>
        <p:xfrm>
          <a:off x="380805" y="1572315"/>
          <a:ext cx="12398489" cy="6724193"/>
        </p:xfrm>
        <a:graphic>
          <a:graphicData uri="http://schemas.openxmlformats.org/drawingml/2006/table">
            <a:tbl>
              <a:tblPr/>
              <a:tblGrid>
                <a:gridCol w="4105919">
                  <a:extLst>
                    <a:ext uri="{9D8B030D-6E8A-4147-A177-3AD203B41FA5}">
                      <a16:colId xmlns:a16="http://schemas.microsoft.com/office/drawing/2014/main" val="20000"/>
                    </a:ext>
                  </a:extLst>
                </a:gridCol>
                <a:gridCol w="795810">
                  <a:extLst>
                    <a:ext uri="{9D8B030D-6E8A-4147-A177-3AD203B41FA5}">
                      <a16:colId xmlns:a16="http://schemas.microsoft.com/office/drawing/2014/main" val="20001"/>
                    </a:ext>
                  </a:extLst>
                </a:gridCol>
                <a:gridCol w="749676">
                  <a:extLst>
                    <a:ext uri="{9D8B030D-6E8A-4147-A177-3AD203B41FA5}">
                      <a16:colId xmlns:a16="http://schemas.microsoft.com/office/drawing/2014/main" val="20002"/>
                    </a:ext>
                  </a:extLst>
                </a:gridCol>
                <a:gridCol w="749676">
                  <a:extLst>
                    <a:ext uri="{9D8B030D-6E8A-4147-A177-3AD203B41FA5}">
                      <a16:colId xmlns:a16="http://schemas.microsoft.com/office/drawing/2014/main" val="20003"/>
                    </a:ext>
                  </a:extLst>
                </a:gridCol>
                <a:gridCol w="749676">
                  <a:extLst>
                    <a:ext uri="{9D8B030D-6E8A-4147-A177-3AD203B41FA5}">
                      <a16:colId xmlns:a16="http://schemas.microsoft.com/office/drawing/2014/main" val="20004"/>
                    </a:ext>
                  </a:extLst>
                </a:gridCol>
                <a:gridCol w="749676">
                  <a:extLst>
                    <a:ext uri="{9D8B030D-6E8A-4147-A177-3AD203B41FA5}">
                      <a16:colId xmlns:a16="http://schemas.microsoft.com/office/drawing/2014/main" val="20005"/>
                    </a:ext>
                  </a:extLst>
                </a:gridCol>
                <a:gridCol w="749676">
                  <a:extLst>
                    <a:ext uri="{9D8B030D-6E8A-4147-A177-3AD203B41FA5}">
                      <a16:colId xmlns:a16="http://schemas.microsoft.com/office/drawing/2014/main" val="20006"/>
                    </a:ext>
                  </a:extLst>
                </a:gridCol>
                <a:gridCol w="749676">
                  <a:extLst>
                    <a:ext uri="{9D8B030D-6E8A-4147-A177-3AD203B41FA5}">
                      <a16:colId xmlns:a16="http://schemas.microsoft.com/office/drawing/2014/main" val="20007"/>
                    </a:ext>
                  </a:extLst>
                </a:gridCol>
                <a:gridCol w="749676">
                  <a:extLst>
                    <a:ext uri="{9D8B030D-6E8A-4147-A177-3AD203B41FA5}">
                      <a16:colId xmlns:a16="http://schemas.microsoft.com/office/drawing/2014/main" val="20008"/>
                    </a:ext>
                  </a:extLst>
                </a:gridCol>
                <a:gridCol w="749676">
                  <a:extLst>
                    <a:ext uri="{9D8B030D-6E8A-4147-A177-3AD203B41FA5}">
                      <a16:colId xmlns:a16="http://schemas.microsoft.com/office/drawing/2014/main" val="20009"/>
                    </a:ext>
                  </a:extLst>
                </a:gridCol>
                <a:gridCol w="749676">
                  <a:extLst>
                    <a:ext uri="{9D8B030D-6E8A-4147-A177-3AD203B41FA5}">
                      <a16:colId xmlns:a16="http://schemas.microsoft.com/office/drawing/2014/main" val="20010"/>
                    </a:ext>
                  </a:extLst>
                </a:gridCol>
                <a:gridCol w="749676">
                  <a:extLst>
                    <a:ext uri="{9D8B030D-6E8A-4147-A177-3AD203B41FA5}">
                      <a16:colId xmlns:a16="http://schemas.microsoft.com/office/drawing/2014/main" val="20011"/>
                    </a:ext>
                  </a:extLst>
                </a:gridCol>
              </a:tblGrid>
              <a:tr h="331781">
                <a:tc>
                  <a:txBody>
                    <a:bodyPr/>
                    <a:lstStyle/>
                    <a:p>
                      <a:pPr algn="l" fontAlgn="t"/>
                      <a:r>
                        <a:rPr lang="en-US" sz="1400" b="1" i="0" u="none" strike="noStrike" dirty="0">
                          <a:solidFill>
                            <a:schemeClr val="tx1"/>
                          </a:solidFill>
                          <a:effectLst/>
                          <a:latin typeface="Arial" panose="020B0604020202020204" pitchFamily="34" charset="0"/>
                        </a:rPr>
                        <a:t>Airfinity Cooling only IC</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038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048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058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Arial" panose="020B0604020202020204" pitchFamily="34" charset="0"/>
                        </a:rPr>
                        <a:t>063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039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049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059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064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074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chemeClr val="tx1"/>
                          </a:solidFill>
                          <a:effectLst/>
                          <a:latin typeface="Arial" panose="020B0604020202020204" pitchFamily="34" charset="0"/>
                        </a:rPr>
                        <a:t>084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095">
                <a:tc>
                  <a:txBody>
                    <a:bodyPr/>
                    <a:lstStyle/>
                    <a:p>
                      <a:pPr algn="l" fontAlgn="t"/>
                      <a:r>
                        <a:rPr lang="en-US" sz="1200" b="1" i="0" u="none" strike="noStrike">
                          <a:solidFill>
                            <a:schemeClr val="tx1"/>
                          </a:solidFill>
                          <a:effectLst/>
                          <a:latin typeface="Arial" panose="020B0604020202020204" pitchFamily="34" charset="0"/>
                        </a:rPr>
                        <a:t>Version</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dirty="0">
                          <a:solidFill>
                            <a:schemeClr val="tx1"/>
                          </a:solidFill>
                          <a:effectLst/>
                          <a:latin typeface="Arial" panose="020B0604020202020204" pitchFamily="34" charset="0"/>
                        </a:rPr>
                        <a:t>Simplex</a:t>
                      </a:r>
                    </a:p>
                  </a:txBody>
                  <a:tcPr marL="7818" marR="7818" marT="7818"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400" b="1" i="0" u="none" strike="noStrike">
                          <a:solidFill>
                            <a:schemeClr val="tx1"/>
                          </a:solidFill>
                          <a:effectLst/>
                          <a:latin typeface="Arial" panose="020B0604020202020204" pitchFamily="34" charset="0"/>
                        </a:rPr>
                        <a:t>Duplex single</a:t>
                      </a:r>
                    </a:p>
                  </a:txBody>
                  <a:tcPr marL="7818" marR="7818" marT="7818"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0095">
                <a:tc>
                  <a:txBody>
                    <a:bodyPr/>
                    <a:lstStyle/>
                    <a:p>
                      <a:pPr algn="l" fontAlgn="t"/>
                      <a:r>
                        <a:rPr lang="en-US" sz="1200" b="0" i="0" u="none" strike="noStrike">
                          <a:solidFill>
                            <a:schemeClr val="tx1"/>
                          </a:solidFill>
                          <a:effectLst/>
                          <a:latin typeface="Arial" panose="020B0604020202020204" pitchFamily="34" charset="0"/>
                        </a:rPr>
                        <a:t>Number of circuits / compressors</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0095">
                <a:tc>
                  <a:txBody>
                    <a:bodyPr/>
                    <a:lstStyle/>
                    <a:p>
                      <a:pPr algn="l" fontAlgn="t"/>
                      <a:r>
                        <a:rPr lang="en-US" sz="1200" b="0" i="0" u="none" strike="noStrike">
                          <a:solidFill>
                            <a:schemeClr val="tx1"/>
                          </a:solidFill>
                          <a:effectLst/>
                          <a:latin typeface="Arial" panose="020B0604020202020204" pitchFamily="34" charset="0"/>
                        </a:rPr>
                        <a:t>Nominal airflow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(m3/h)</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7800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9000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11100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12600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8300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10100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11300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12700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17100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5937">
                <a:tc>
                  <a:txBody>
                    <a:bodyPr/>
                    <a:lstStyle/>
                    <a:p>
                      <a:pPr algn="l" fontAlgn="t"/>
                      <a:r>
                        <a:rPr lang="en-US" sz="1400" b="1" i="0" u="none" strike="noStrike" dirty="0">
                          <a:solidFill>
                            <a:schemeClr val="tx1"/>
                          </a:solidFill>
                          <a:effectLst/>
                          <a:latin typeface="Arial" panose="020B0604020202020204" pitchFamily="34" charset="0"/>
                        </a:rPr>
                        <a:t>Performance data (cooling mode)</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0095">
                <a:tc>
                  <a:txBody>
                    <a:bodyPr/>
                    <a:lstStyle/>
                    <a:p>
                      <a:pPr algn="l" fontAlgn="t"/>
                      <a:r>
                        <a:rPr lang="en-US" sz="1200" b="0" i="0" u="none" strike="noStrike">
                          <a:solidFill>
                            <a:schemeClr val="tx1"/>
                          </a:solidFill>
                          <a:effectLst/>
                          <a:latin typeface="Arial" panose="020B0604020202020204" pitchFamily="34" charset="0"/>
                        </a:rPr>
                        <a:t>Net cooling capacity (1)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52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59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0095">
                <a:tc>
                  <a:txBody>
                    <a:bodyPr/>
                    <a:lstStyle/>
                    <a:p>
                      <a:pPr algn="l" fontAlgn="t"/>
                      <a:r>
                        <a:rPr lang="en-US" sz="1200" b="0" i="0" u="none" strike="noStrike">
                          <a:solidFill>
                            <a:schemeClr val="tx1"/>
                          </a:solidFill>
                          <a:effectLst/>
                          <a:latin typeface="Arial" panose="020B0604020202020204" pitchFamily="34" charset="0"/>
                        </a:rPr>
                        <a:t>Total power input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0095">
                <a:tc>
                  <a:txBody>
                    <a:bodyPr/>
                    <a:lstStyle/>
                    <a:p>
                      <a:pPr algn="l" fontAlgn="t"/>
                      <a:r>
                        <a:rPr lang="en-US" sz="1200" b="0" i="0" u="none" strike="noStrike">
                          <a:solidFill>
                            <a:schemeClr val="tx1"/>
                          </a:solidFill>
                          <a:effectLst/>
                          <a:latin typeface="Arial" panose="020B0604020202020204" pitchFamily="34" charset="0"/>
                        </a:rPr>
                        <a:t>Net EER</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2.76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2.63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2.86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0095">
                <a:tc>
                  <a:txBody>
                    <a:bodyPr/>
                    <a:lstStyle/>
                    <a:p>
                      <a:pPr algn="l" fontAlgn="t"/>
                      <a:r>
                        <a:rPr lang="en-US" sz="1200" b="0" i="0" u="none" strike="noStrike">
                          <a:solidFill>
                            <a:schemeClr val="tx1"/>
                          </a:solidFill>
                          <a:effectLst/>
                          <a:latin typeface="Arial" panose="020B0604020202020204" pitchFamily="34" charset="0"/>
                        </a:rPr>
                        <a:t>Eurovent Energy class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C</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C</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B</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0095">
                <a:tc>
                  <a:txBody>
                    <a:bodyPr/>
                    <a:lstStyle/>
                    <a:p>
                      <a:pPr algn="l" fontAlgn="t"/>
                      <a:r>
                        <a:rPr lang="en-US" sz="1200" b="1" i="0" u="none" strike="noStrike">
                          <a:solidFill>
                            <a:schemeClr val="tx1"/>
                          </a:solidFill>
                          <a:effectLst/>
                          <a:latin typeface="Arial" panose="020B0604020202020204" pitchFamily="34" charset="0"/>
                        </a:rPr>
                        <a:t>Seasonal space efficiency in cooling</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141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136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119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118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117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0095">
                <a:tc>
                  <a:txBody>
                    <a:bodyPr/>
                    <a:lstStyle/>
                    <a:p>
                      <a:pPr algn="l" fontAlgn="t"/>
                      <a:r>
                        <a:rPr lang="en-US" sz="1200" b="1" i="0" u="none" strike="noStrike">
                          <a:solidFill>
                            <a:schemeClr val="tx1"/>
                          </a:solidFill>
                          <a:effectLst/>
                          <a:latin typeface="Arial" panose="020B0604020202020204" pitchFamily="34" charset="0"/>
                        </a:rPr>
                        <a:t>SEER</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3.66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3.64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3.59</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3.47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3.10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3.13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3.06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5937">
                <a:tc>
                  <a:txBody>
                    <a:bodyPr/>
                    <a:lstStyle/>
                    <a:p>
                      <a:pPr algn="l" fontAlgn="t"/>
                      <a:r>
                        <a:rPr lang="en-US" sz="1400" b="1" i="0" u="none" strike="noStrike" dirty="0">
                          <a:solidFill>
                            <a:schemeClr val="tx1"/>
                          </a:solidFill>
                          <a:effectLst/>
                          <a:latin typeface="Arial" panose="020B0604020202020204" pitchFamily="34" charset="0"/>
                        </a:rPr>
                        <a:t>Auxiliary heat data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6757">
                <a:tc>
                  <a:txBody>
                    <a:bodyPr/>
                    <a:lstStyle/>
                    <a:p>
                      <a:pPr algn="l" fontAlgn="t"/>
                      <a:r>
                        <a:rPr lang="en-US" sz="1200" b="0" i="0" u="none" strike="noStrike">
                          <a:solidFill>
                            <a:schemeClr val="tx1"/>
                          </a:solidFill>
                          <a:effectLst/>
                          <a:latin typeface="Arial" panose="020B0604020202020204" pitchFamily="34" charset="0"/>
                        </a:rPr>
                        <a:t>Auxiliary electric heating capacity - Stage 1 /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t"/>
                      <a:r>
                        <a:rPr lang="en-US" sz="1400" b="1" i="0" u="none" strike="noStrike" dirty="0">
                          <a:solidFill>
                            <a:schemeClr val="tx1"/>
                          </a:solidFill>
                          <a:effectLst/>
                          <a:latin typeface="Arial" panose="020B0604020202020204" pitchFamily="34" charset="0"/>
                        </a:rPr>
                        <a:t>12,5 / 12,5</a:t>
                      </a:r>
                    </a:p>
                  </a:txBody>
                  <a:tcPr marL="7818" marR="7818" marT="7818"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1"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400" b="0" i="0" u="none" strike="noStrike" dirty="0">
                          <a:solidFill>
                            <a:schemeClr val="tx1"/>
                          </a:solidFill>
                          <a:effectLst/>
                          <a:latin typeface="Arial" panose="020B0604020202020204" pitchFamily="34" charset="0"/>
                        </a:rPr>
                        <a:t>12,5 / 25</a:t>
                      </a:r>
                    </a:p>
                  </a:txBody>
                  <a:tcPr marL="7818" marR="7818" marT="7818"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400" b="0" i="0" u="none" strike="noStrike" dirty="0">
                        <a:solidFill>
                          <a:schemeClr val="tx1"/>
                        </a:solidFill>
                        <a:effectLst/>
                        <a:latin typeface="Arial" panose="020B0604020202020204" pitchFamily="34" charset="0"/>
                      </a:endParaRPr>
                    </a:p>
                  </a:txBody>
                  <a:tcPr marL="7818" marR="7818" marT="781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0095">
                <a:tc>
                  <a:txBody>
                    <a:bodyPr/>
                    <a:lstStyle/>
                    <a:p>
                      <a:pPr algn="l" fontAlgn="t"/>
                      <a:r>
                        <a:rPr lang="en-US" sz="1200" b="0" i="0" u="none" strike="noStrike">
                          <a:solidFill>
                            <a:schemeClr val="tx1"/>
                          </a:solidFill>
                          <a:effectLst/>
                          <a:latin typeface="Arial" panose="020B0604020202020204" pitchFamily="34" charset="0"/>
                        </a:rPr>
                        <a:t>Staged gas burner heat output (min. / max.)</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 / 52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 / 52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42 / 52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42 / 52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60 / 74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82 / 100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0095">
                <a:tc>
                  <a:txBody>
                    <a:bodyPr/>
                    <a:lstStyle/>
                    <a:p>
                      <a:pPr algn="l" fontAlgn="t"/>
                      <a:r>
                        <a:rPr lang="en-US" sz="1200" b="0" i="0" u="none" strike="noStrike">
                          <a:solidFill>
                            <a:schemeClr val="tx1"/>
                          </a:solidFill>
                          <a:effectLst/>
                          <a:latin typeface="Arial" panose="020B0604020202020204" pitchFamily="34" charset="0"/>
                        </a:rPr>
                        <a:t>Staged gas burner maximum efficiency</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91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0197">
                <a:tc>
                  <a:txBody>
                    <a:bodyPr/>
                    <a:lstStyle/>
                    <a:p>
                      <a:pPr algn="l" fontAlgn="t"/>
                      <a:r>
                        <a:rPr lang="en-US" sz="1200" b="0" i="0" u="none" strike="noStrike">
                          <a:solidFill>
                            <a:schemeClr val="tx1"/>
                          </a:solidFill>
                          <a:effectLst/>
                          <a:latin typeface="Arial" panose="020B0604020202020204" pitchFamily="34" charset="0"/>
                        </a:rPr>
                        <a:t>Modulating gas burner heat output (min. / max.)</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(kW)</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 / 42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12 / 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16 / 82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16 / 82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0095">
                <a:tc>
                  <a:txBody>
                    <a:bodyPr/>
                    <a:lstStyle/>
                    <a:p>
                      <a:pPr algn="l" fontAlgn="t"/>
                      <a:r>
                        <a:rPr lang="en-US" sz="1200" b="0" i="0" u="none" strike="noStrike">
                          <a:solidFill>
                            <a:schemeClr val="tx1"/>
                          </a:solidFill>
                          <a:effectLst/>
                          <a:latin typeface="Arial" panose="020B0604020202020204" pitchFamily="34" charset="0"/>
                        </a:rPr>
                        <a:t>Modulating gas burner maximum efficiency</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5937">
                <a:tc>
                  <a:txBody>
                    <a:bodyPr/>
                    <a:lstStyle/>
                    <a:p>
                      <a:pPr algn="l" fontAlgn="t"/>
                      <a:r>
                        <a:rPr lang="en-US" sz="1400" b="1" i="0" u="none" strike="noStrike">
                          <a:solidFill>
                            <a:schemeClr val="tx1"/>
                          </a:solidFill>
                          <a:effectLst/>
                          <a:latin typeface="Arial" panose="020B0604020202020204" pitchFamily="34" charset="0"/>
                        </a:rPr>
                        <a:t>General data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0095">
                <a:tc>
                  <a:txBody>
                    <a:bodyPr/>
                    <a:lstStyle/>
                    <a:p>
                      <a:pPr algn="l" fontAlgn="t"/>
                      <a:r>
                        <a:rPr lang="en-US" sz="1200" b="0" i="0" u="none" strike="noStrike">
                          <a:solidFill>
                            <a:schemeClr val="tx1"/>
                          </a:solidFill>
                          <a:effectLst/>
                          <a:latin typeface="Arial" panose="020B0604020202020204" pitchFamily="34" charset="0"/>
                        </a:rPr>
                        <a:t>A-weighted Outdoor sound power level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(dB(A))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81</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0095">
                <a:tc>
                  <a:txBody>
                    <a:bodyPr/>
                    <a:lstStyle/>
                    <a:p>
                      <a:pPr algn="l" fontAlgn="t"/>
                      <a:r>
                        <a:rPr lang="en-US" sz="1200" b="0" i="0" u="none" strike="noStrike">
                          <a:solidFill>
                            <a:schemeClr val="tx1"/>
                          </a:solidFill>
                          <a:effectLst/>
                          <a:latin typeface="Arial" panose="020B0604020202020204" pitchFamily="34" charset="0"/>
                        </a:rPr>
                        <a:t>A-weighted sound power level in duct (2)</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(dB(A))</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88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87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95937">
                <a:tc>
                  <a:txBody>
                    <a:bodyPr/>
                    <a:lstStyle/>
                    <a:p>
                      <a:pPr algn="l" fontAlgn="t"/>
                      <a:r>
                        <a:rPr lang="en-US" sz="1400" b="1" i="0" u="none" strike="noStrike">
                          <a:solidFill>
                            <a:schemeClr val="tx1"/>
                          </a:solidFill>
                          <a:effectLst/>
                          <a:latin typeface="Arial" panose="020B0604020202020204" pitchFamily="34" charset="0"/>
                        </a:rPr>
                        <a:t>Weights and dimensions (Operating)</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 </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0095">
                <a:tc>
                  <a:txBody>
                    <a:bodyPr/>
                    <a:lstStyle/>
                    <a:p>
                      <a:pPr algn="l" fontAlgn="t"/>
                      <a:r>
                        <a:rPr lang="en-US" sz="1200" b="0" i="0" u="none" strike="noStrike">
                          <a:solidFill>
                            <a:schemeClr val="tx1"/>
                          </a:solidFill>
                          <a:effectLst/>
                          <a:latin typeface="Arial" panose="020B0604020202020204" pitchFamily="34" charset="0"/>
                        </a:rPr>
                        <a:t>Length</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2830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2830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2830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2830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3010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3010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3890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60095">
                <a:tc>
                  <a:txBody>
                    <a:bodyPr/>
                    <a:lstStyle/>
                    <a:p>
                      <a:pPr algn="l" fontAlgn="t"/>
                      <a:r>
                        <a:rPr lang="en-US" sz="1200" b="0" i="0" u="none" strike="noStrike">
                          <a:solidFill>
                            <a:schemeClr val="tx1"/>
                          </a:solidFill>
                          <a:effectLst/>
                          <a:latin typeface="Arial" panose="020B0604020202020204" pitchFamily="34" charset="0"/>
                        </a:rPr>
                        <a:t>Width</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2250</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60095">
                <a:tc>
                  <a:txBody>
                    <a:bodyPr/>
                    <a:lstStyle/>
                    <a:p>
                      <a:pPr algn="l" fontAlgn="t"/>
                      <a:r>
                        <a:rPr lang="en-US" sz="1200" b="0" i="0" u="none" strike="noStrike">
                          <a:solidFill>
                            <a:schemeClr val="tx1"/>
                          </a:solidFill>
                          <a:effectLst/>
                          <a:latin typeface="Arial" panose="020B0604020202020204" pitchFamily="34" charset="0"/>
                        </a:rPr>
                        <a:t>Height</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(mm)</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1575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1565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1585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60095">
                <a:tc>
                  <a:txBody>
                    <a:bodyPr/>
                    <a:lstStyle/>
                    <a:p>
                      <a:pPr algn="l" fontAlgn="t"/>
                      <a:r>
                        <a:rPr lang="en-US" sz="1200" b="0" i="0" u="none" strike="noStrike">
                          <a:solidFill>
                            <a:schemeClr val="tx1"/>
                          </a:solidFill>
                          <a:effectLst/>
                          <a:latin typeface="Arial" panose="020B0604020202020204" pitchFamily="34" charset="0"/>
                        </a:rPr>
                        <a:t>Weight (without options)</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Arial" panose="020B0604020202020204" pitchFamily="34" charset="0"/>
                        </a:rPr>
                        <a:t>(kg)</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914</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985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985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988</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1005</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1016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Arial" panose="020B0604020202020204" pitchFamily="34" charset="0"/>
                        </a:rPr>
                        <a:t>1016</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1333</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Arial" panose="020B0604020202020204" pitchFamily="34" charset="0"/>
                        </a:rPr>
                        <a:t>1347</a:t>
                      </a:r>
                    </a:p>
                  </a:txBody>
                  <a:tcPr marL="7818" marR="7818" marT="78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153091725"/>
      </p:ext>
    </p:extLst>
  </p:cSld>
  <p:clrMapOvr>
    <a:masterClrMapping/>
  </p:clrMapOvr>
</p:sld>
</file>

<file path=ppt/theme/theme1.xml><?xml version="1.0" encoding="utf-8"?>
<a:theme xmlns:a="http://schemas.openxmlformats.org/drawingml/2006/main" name="Office Theme">
  <a:themeElements>
    <a:clrScheme name="Custom 1">
      <a:dk1>
        <a:srgbClr val="54545A"/>
      </a:dk1>
      <a:lt1>
        <a:srgbClr val="FAFCFF"/>
      </a:lt1>
      <a:dk2>
        <a:srgbClr val="003035"/>
      </a:dk2>
      <a:lt2>
        <a:srgbClr val="CEDBE6"/>
      </a:lt2>
      <a:accent1>
        <a:srgbClr val="6CB5BE"/>
      </a:accent1>
      <a:accent2>
        <a:srgbClr val="027780"/>
      </a:accent2>
      <a:accent3>
        <a:srgbClr val="75BDA7"/>
      </a:accent3>
      <a:accent4>
        <a:srgbClr val="7A8C8E"/>
      </a:accent4>
      <a:accent5>
        <a:srgbClr val="84ACB6"/>
      </a:accent5>
      <a:accent6>
        <a:srgbClr val="B1BABD"/>
      </a:accent6>
      <a:hlink>
        <a:srgbClr val="389AA2"/>
      </a:hlink>
      <a:folHlink>
        <a:srgbClr val="029B7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TotalTime>
  <Words>3432</Words>
  <Application>Microsoft Office PowerPoint</Application>
  <PresentationFormat>Произвольный</PresentationFormat>
  <Paragraphs>1252</Paragraphs>
  <Slides>27</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ＭＳ Ｐゴシック</vt:lpstr>
      <vt:lpstr>Arial</vt:lpstr>
      <vt:lpstr>Audiowide</vt:lpstr>
      <vt:lpstr>Calibri</vt:lpstr>
      <vt:lpstr>Courier New</vt:lpstr>
      <vt:lpstr>FoundryFormSansBlonde-Book</vt:lpstr>
      <vt:lpstr>Times New Roman</vt:lpstr>
      <vt:lpstr>Wingdings</vt:lpstr>
      <vt:lpstr>Office Theme</vt:lpstr>
      <vt:lpstr>Презентация PowerPoint</vt:lpstr>
      <vt:lpstr>Agenda</vt:lpstr>
      <vt:lpstr>Презентация PowerPoint</vt:lpstr>
      <vt:lpstr>Презентация PowerPoint</vt:lpstr>
      <vt:lpstr>Презентация PowerPoint</vt:lpstr>
      <vt:lpstr>Презентация PowerPoint</vt:lpstr>
      <vt:lpstr>Product Range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For more information on Airfinity™ and other Trane® products, contact your local Trane Sales representative:</vt:lpstr>
    </vt:vector>
  </TitlesOfParts>
  <Company>Blondé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MAC17</dc:creator>
  <cp:lastModifiedBy>Пользователь</cp:lastModifiedBy>
  <cp:revision>236</cp:revision>
  <cp:lastPrinted>2015-11-10T16:00:54Z</cp:lastPrinted>
  <dcterms:created xsi:type="dcterms:W3CDTF">2016-02-29T20:53:55Z</dcterms:created>
  <dcterms:modified xsi:type="dcterms:W3CDTF">2020-01-27T15:04:51Z</dcterms:modified>
</cp:coreProperties>
</file>