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4" r:id="rId4"/>
  </p:sldMasterIdLst>
  <p:notesMasterIdLst>
    <p:notesMasterId r:id="rId25"/>
  </p:notesMasterIdLst>
  <p:handoutMasterIdLst>
    <p:handoutMasterId r:id="rId26"/>
  </p:handoutMasterIdLst>
  <p:sldIdLst>
    <p:sldId id="798" r:id="rId5"/>
    <p:sldId id="799" r:id="rId6"/>
    <p:sldId id="802" r:id="rId7"/>
    <p:sldId id="803" r:id="rId8"/>
    <p:sldId id="831" r:id="rId9"/>
    <p:sldId id="835" r:id="rId10"/>
    <p:sldId id="808" r:id="rId11"/>
    <p:sldId id="829" r:id="rId12"/>
    <p:sldId id="828" r:id="rId13"/>
    <p:sldId id="810" r:id="rId14"/>
    <p:sldId id="820" r:id="rId15"/>
    <p:sldId id="821" r:id="rId16"/>
    <p:sldId id="836" r:id="rId17"/>
    <p:sldId id="822" r:id="rId18"/>
    <p:sldId id="823" r:id="rId19"/>
    <p:sldId id="824" r:id="rId20"/>
    <p:sldId id="809" r:id="rId21"/>
    <p:sldId id="825" r:id="rId22"/>
    <p:sldId id="830" r:id="rId23"/>
    <p:sldId id="826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3E649C14-04E0-4101-BCCC-22C10348F3D4}">
          <p14:sldIdLst>
            <p14:sldId id="798"/>
            <p14:sldId id="799"/>
          </p14:sldIdLst>
        </p14:section>
        <p14:section name="The range" id="{D676451F-0633-48F8-BD02-0F74B493DF07}">
          <p14:sldIdLst>
            <p14:sldId id="802"/>
            <p14:sldId id="803"/>
            <p14:sldId id="831"/>
            <p14:sldId id="835"/>
          </p14:sldIdLst>
        </p14:section>
        <p14:section name="Innovations" id="{3FB1790D-6D42-44D3-8C21-6D72399CC648}">
          <p14:sldIdLst>
            <p14:sldId id="808"/>
            <p14:sldId id="829"/>
            <p14:sldId id="828"/>
            <p14:sldId id="810"/>
          </p14:sldIdLst>
        </p14:section>
        <p14:section name="Value propositions" id="{22090541-8A9F-4F24-AB47-D24436D4EEA0}">
          <p14:sldIdLst>
            <p14:sldId id="820"/>
            <p14:sldId id="821"/>
            <p14:sldId id="836"/>
            <p14:sldId id="822"/>
            <p14:sldId id="823"/>
            <p14:sldId id="824"/>
            <p14:sldId id="809"/>
            <p14:sldId id="825"/>
          </p14:sldIdLst>
        </p14:section>
        <p14:section name="Trane range" id="{B19B5077-3F05-4961-991F-260445B17EC8}">
          <p14:sldIdLst>
            <p14:sldId id="830"/>
            <p14:sldId id="8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16">
          <p15:clr>
            <a:srgbClr val="A4A3A4"/>
          </p15:clr>
        </p15:guide>
        <p15:guide id="2" orient="horz" pos="604">
          <p15:clr>
            <a:srgbClr val="A4A3A4"/>
          </p15:clr>
        </p15:guide>
        <p15:guide id="3" orient="horz" pos="2166">
          <p15:clr>
            <a:srgbClr val="A4A3A4"/>
          </p15:clr>
        </p15:guide>
        <p15:guide id="4" pos="5462">
          <p15:clr>
            <a:srgbClr val="A4A3A4"/>
          </p15:clr>
        </p15:guide>
        <p15:guide id="5" pos="5458">
          <p15:clr>
            <a:srgbClr val="A4A3A4"/>
          </p15:clr>
        </p15:guide>
        <p15:guide id="6" pos="288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5034"/>
    <a:srgbClr val="F0694D"/>
    <a:srgbClr val="EE4422"/>
    <a:srgbClr val="008000"/>
    <a:srgbClr val="636466"/>
    <a:srgbClr val="569C7E"/>
    <a:srgbClr val="2F8270"/>
    <a:srgbClr val="0000C8"/>
    <a:srgbClr val="FFFFF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0" autoAdjust="0"/>
    <p:restoredTop sz="92214" autoAdjust="0"/>
  </p:normalViewPr>
  <p:slideViewPr>
    <p:cSldViewPr snapToGrid="0">
      <p:cViewPr varScale="1">
        <p:scale>
          <a:sx n="86" d="100"/>
          <a:sy n="86" d="100"/>
        </p:scale>
        <p:origin x="1392" y="48"/>
      </p:cViewPr>
      <p:guideLst>
        <p:guide orient="horz" pos="4216"/>
        <p:guide orient="horz" pos="604"/>
        <p:guide orient="horz" pos="2166"/>
        <p:guide pos="5462"/>
        <p:guide pos="5458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"/>
    </p:cViewPr>
  </p:sorterViewPr>
  <p:notesViewPr>
    <p:cSldViewPr snapToGrid="0">
      <p:cViewPr>
        <p:scale>
          <a:sx n="75" d="100"/>
          <a:sy n="75" d="100"/>
        </p:scale>
        <p:origin x="-2118" y="-72"/>
      </p:cViewPr>
      <p:guideLst>
        <p:guide orient="horz" pos="2928"/>
        <p:guide pos="2208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023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1379" y="0"/>
            <a:ext cx="3049022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algn="r"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94"/>
            <a:ext cx="3049023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1379" y="8839294"/>
            <a:ext cx="3049022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algn="r" defTabSz="919911" eaLnBrk="0" hangingPunct="0">
              <a:defRPr sz="1200" b="0">
                <a:latin typeface="Times New Roman" pitchFamily="18" charset="0"/>
              </a:defRPr>
            </a:lvl1pPr>
          </a:lstStyle>
          <a:p>
            <a:fld id="{FFABB530-990E-44F5-BC45-3B4E9EB72092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229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9023" cy="4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1379" y="1"/>
            <a:ext cx="3049022" cy="458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>
            <a:lvl1pPr algn="r"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87388"/>
            <a:ext cx="4687888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491" y="4432625"/>
            <a:ext cx="5179419" cy="420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5250"/>
            <a:ext cx="3049023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defTabSz="919911" eaLnBrk="0" hangingPunct="0"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1379" y="8865250"/>
            <a:ext cx="3049022" cy="45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43" tIns="45922" rIns="91843" bIns="45922" numCol="1" anchor="b" anchorCtr="0" compatLnSpc="1">
            <a:prstTxWarp prst="textNoShape">
              <a:avLst/>
            </a:prstTxWarp>
          </a:bodyPr>
          <a:lstStyle>
            <a:lvl1pPr algn="r" defTabSz="919911" eaLnBrk="0" hangingPunct="0">
              <a:defRPr sz="1200" b="0">
                <a:latin typeface="Times New Roman" pitchFamily="18" charset="0"/>
              </a:defRPr>
            </a:lvl1pPr>
          </a:lstStyle>
          <a:p>
            <a:fld id="{7791407F-C532-43E8-90E0-1B0CD6DAFEDC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744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17446" y="125835"/>
            <a:ext cx="8909108" cy="6610525"/>
          </a:xfrm>
          <a:prstGeom prst="roundRect">
            <a:avLst>
              <a:gd name="adj" fmla="val 91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5976966" cy="70963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602000"/>
            <a:ext cx="8226000" cy="4536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DC5034"/>
                </a:solidFill>
              </a:defRPr>
            </a:lvl1pPr>
            <a:lvl2pPr>
              <a:buClr>
                <a:srgbClr val="DC503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45291" y="357166"/>
            <a:ext cx="1504510" cy="50006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" t="36910" r="1267" b="26436"/>
          <a:stretch/>
        </p:blipFill>
        <p:spPr bwMode="auto">
          <a:xfrm>
            <a:off x="117446" y="125834"/>
            <a:ext cx="8909108" cy="661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-1" r="3925" b="63831"/>
          <a:stretch/>
        </p:blipFill>
        <p:spPr bwMode="auto">
          <a:xfrm>
            <a:off x="117445" y="125835"/>
            <a:ext cx="8909109" cy="661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414588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0073180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8108080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2545601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6568" y="357166"/>
            <a:ext cx="2166209" cy="720000"/>
          </a:xfrm>
          <a:prstGeom prst="rect">
            <a:avLst/>
          </a:prstGeom>
        </p:spPr>
      </p:pic>
      <p:pic>
        <p:nvPicPr>
          <p:cNvPr id="9" name="Picture 8" descr="trane-logo.png">
            <a:hlinkClick r:id="rId3" action="ppaction://hlinksldjump"/>
          </p:cNvPr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351319" y="357166"/>
            <a:ext cx="1944216" cy="646215"/>
          </a:xfrm>
          <a:prstGeom prst="rect">
            <a:avLst/>
          </a:prstGeom>
          <a:effectLst/>
        </p:spPr>
      </p:pic>
      <p:sp>
        <p:nvSpPr>
          <p:cNvPr id="2" name="Rounded Rectangle 1"/>
          <p:cNvSpPr/>
          <p:nvPr userDrawn="1"/>
        </p:nvSpPr>
        <p:spPr bwMode="auto">
          <a:xfrm>
            <a:off x="117446" y="125835"/>
            <a:ext cx="8909108" cy="6610525"/>
          </a:xfrm>
          <a:prstGeom prst="roundRect">
            <a:avLst>
              <a:gd name="adj" fmla="val 9180"/>
            </a:avLst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" t="-1" r="3925" b="63831"/>
          <a:stretch/>
        </p:blipFill>
        <p:spPr bwMode="auto">
          <a:xfrm>
            <a:off x="117445" y="125835"/>
            <a:ext cx="8909109" cy="6610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66615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4348" y="357166"/>
            <a:ext cx="2166209" cy="7200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42910" y="1428736"/>
            <a:ext cx="7000924" cy="1214446"/>
          </a:xfrm>
          <a:prstGeom prst="rect">
            <a:avLst/>
          </a:prstGeom>
        </p:spPr>
        <p:txBody>
          <a:bodyPr anchor="b"/>
          <a:lstStyle>
            <a:lvl1pPr>
              <a:buNone/>
              <a:defRPr sz="3600" b="1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BE" dirty="0"/>
              <a:t>Master title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1" hasCustomPrompt="1"/>
          </p:nvPr>
        </p:nvSpPr>
        <p:spPr>
          <a:xfrm>
            <a:off x="642910" y="2714620"/>
            <a:ext cx="7000881" cy="1071570"/>
          </a:xfrm>
          <a:prstGeom prst="rect">
            <a:avLst/>
          </a:prstGeom>
        </p:spPr>
        <p:txBody>
          <a:bodyPr/>
          <a:lstStyle>
            <a:lvl1pPr>
              <a:buNone/>
              <a:defRPr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lvl="0"/>
            <a:r>
              <a:rPr lang="nl-BE" dirty="0"/>
              <a:t>Subtitle</a:t>
            </a:r>
          </a:p>
        </p:txBody>
      </p:sp>
      <p:pic>
        <p:nvPicPr>
          <p:cNvPr id="7" name="Picture 13" descr="Ingersoll_Rand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6172200"/>
            <a:ext cx="1717448" cy="378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2970403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ane-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664845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612473" y="5486400"/>
            <a:ext cx="7884546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FFFFFF"/>
                </a:solidFill>
                <a:latin typeface="Arial" pitchFamily="34" charset="0"/>
              </a:rPr>
              <a:t>Авторские права © Ingersoll Rand, 2014. Все права защищены.</a:t>
            </a:r>
            <a:endParaRPr lang="ru-RU" sz="1400" b="0" dirty="0">
              <a:solidFill>
                <a:srgbClr val="666666"/>
              </a:solidFill>
              <a:latin typeface="Arial" pitchFamily="34" charset="0"/>
              <a:ea typeface="ヒラギノ角ゴ Pro W3" pitchFamily="-11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6403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571480"/>
            <a:ext cx="5976966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9" name="Picture 8" descr="trane-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7215206" y="357166"/>
            <a:ext cx="1504510" cy="500066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28596" y="1600200"/>
            <a:ext cx="8226000" cy="453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071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</p:sldLayoutIdLst>
  <p:transition spd="med">
    <p:fade thruBlk="1"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636466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ct val="0"/>
        </a:spcAft>
        <a:buClr>
          <a:srgbClr val="D33321"/>
        </a:buClr>
        <a:buSzPct val="110000"/>
        <a:buNone/>
        <a:defRPr sz="2200" b="1">
          <a:solidFill>
            <a:srgbClr val="DC503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C5034"/>
        </a:buClr>
        <a:buSzPct val="90000"/>
        <a:buFont typeface="Wingdings" pitchFamily="2" charset="2"/>
        <a:buChar char="§"/>
        <a:defRPr sz="1800">
          <a:solidFill>
            <a:srgbClr val="636466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rgbClr val="636466"/>
        </a:buClr>
        <a:buFont typeface="Arial" pitchFamily="34" charset="0"/>
        <a:buChar char="•"/>
        <a:defRPr sz="1600">
          <a:solidFill>
            <a:srgbClr val="636466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636466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rgbClr val="636466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19.jpeg"/><Relationship Id="rId7" Type="http://schemas.openxmlformats.org/officeDocument/2006/relationships/slide" Target="slide2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11.xml"/><Relationship Id="rId3" Type="http://schemas.openxmlformats.org/officeDocument/2006/relationships/slide" Target="slide14.xml"/><Relationship Id="rId7" Type="http://schemas.openxmlformats.org/officeDocument/2006/relationships/image" Target="../media/image22.png"/><Relationship Id="rId12" Type="http://schemas.openxmlformats.org/officeDocument/2006/relationships/slide" Target="slide7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24.png"/><Relationship Id="rId5" Type="http://schemas.openxmlformats.org/officeDocument/2006/relationships/slide" Target="slide18.xml"/><Relationship Id="rId15" Type="http://schemas.openxmlformats.org/officeDocument/2006/relationships/slide" Target="slide2.xml"/><Relationship Id="rId10" Type="http://schemas.openxmlformats.org/officeDocument/2006/relationships/slide" Target="slide15.xml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1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5.png"/><Relationship Id="rId7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slide" Target="slide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1.xml"/><Relationship Id="rId7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slide" Target="slide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1.xml"/><Relationship Id="rId7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slide" Target="slide19.xml"/><Relationship Id="rId3" Type="http://schemas.openxmlformats.org/officeDocument/2006/relationships/slide" Target="slide4.xml"/><Relationship Id="rId7" Type="http://schemas.openxmlformats.org/officeDocument/2006/relationships/image" Target="../media/image30.jpeg"/><Relationship Id="rId12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6.xml"/><Relationship Id="rId11" Type="http://schemas.openxmlformats.org/officeDocument/2006/relationships/slide" Target="slide7.xml"/><Relationship Id="rId5" Type="http://schemas.openxmlformats.org/officeDocument/2006/relationships/slide" Target="slide11.xml"/><Relationship Id="rId10" Type="http://schemas.openxmlformats.org/officeDocument/2006/relationships/image" Target="../media/image33.png"/><Relationship Id="rId4" Type="http://schemas.openxmlformats.org/officeDocument/2006/relationships/image" Target="../media/image29.wmf"/><Relationship Id="rId9" Type="http://schemas.openxmlformats.org/officeDocument/2006/relationships/image" Target="../media/image32.jpeg"/><Relationship Id="rId1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slide" Target="slide1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8.xml"/><Relationship Id="rId7" Type="http://schemas.openxmlformats.org/officeDocument/2006/relationships/slide" Target="slide7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10" Type="http://schemas.openxmlformats.org/officeDocument/2006/relationships/slide" Target="slide19.xml"/><Relationship Id="rId4" Type="http://schemas.openxmlformats.org/officeDocument/2006/relationships/image" Target="../media/image35.jpeg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8.jpeg"/><Relationship Id="rId7" Type="http://schemas.openxmlformats.org/officeDocument/2006/relationships/slide" Target="slide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1.jpeg"/><Relationship Id="rId7" Type="http://schemas.openxmlformats.org/officeDocument/2006/relationships/slide" Target="slide7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9.xml"/><Relationship Id="rId4" Type="http://schemas.openxmlformats.org/officeDocument/2006/relationships/slide" Target="slide20.xml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3.xml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slide" Target="slide2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7.xml"/><Relationship Id="rId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19.xml"/><Relationship Id="rId4" Type="http://schemas.openxmlformats.org/officeDocument/2006/relationships/slide" Target="slide7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slide" Target="slide11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slide" Target="slide19.xml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6.xml"/><Relationship Id="rId7" Type="http://schemas.openxmlformats.org/officeDocument/2006/relationships/slide" Target="slide7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slide" Target="slide10.xml"/><Relationship Id="rId12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slide" Target="slide19.xml"/><Relationship Id="rId5" Type="http://schemas.openxmlformats.org/officeDocument/2006/relationships/slide" Target="slide9.xml"/><Relationship Id="rId10" Type="http://schemas.openxmlformats.org/officeDocument/2006/relationships/slide" Target="slide2.xml"/><Relationship Id="rId4" Type="http://schemas.openxmlformats.org/officeDocument/2006/relationships/image" Target="../media/image15.jpeg"/><Relationship Id="rId9" Type="http://schemas.microsoft.com/office/2007/relationships/hdphoto" Target="../media/hdphoto2.wdp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slide" Target="slide1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15.jpeg"/><Relationship Id="rId7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3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>
            <a:spLocks/>
          </p:cNvSpPr>
          <p:nvPr/>
        </p:nvSpPr>
        <p:spPr>
          <a:xfrm>
            <a:off x="556285" y="1636303"/>
            <a:ext cx="7000924" cy="6507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 anchor="b">
            <a:noAutofit/>
          </a:bodyPr>
          <a:lstStyle/>
          <a:p>
            <a:pPr lvl="0" eaLnBrk="0" hangingPunct="0">
              <a:spcBef>
                <a:spcPts val="0"/>
              </a:spcBef>
              <a:buClr>
                <a:srgbClr val="D33321"/>
              </a:buClr>
              <a:buSzPct val="110000"/>
            </a:pPr>
            <a:r>
              <a:rPr lang="en-US" sz="36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Заголовок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75535" y="2223745"/>
            <a:ext cx="7000881" cy="107157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0" bIns="0" rtlCol="0">
            <a:noAutofit/>
          </a:bodyPr>
          <a:lstStyle/>
          <a:p>
            <a:pPr lvl="0" eaLnBrk="0" hangingPunct="0">
              <a:spcBef>
                <a:spcPts val="0"/>
              </a:spcBef>
              <a:buClr>
                <a:srgbClr val="D33321"/>
              </a:buClr>
              <a:buSzPct val="110000"/>
            </a:pPr>
            <a:r>
              <a:rPr lang="fr-FR" sz="2400" kern="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подзаголовок</a:t>
            </a:r>
            <a:endParaRPr lang="ru-RU" sz="2400" kern="0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18872" y="1517903"/>
            <a:ext cx="8910000" cy="1645921"/>
          </a:xfrm>
          <a:prstGeom prst="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888" y="1572766"/>
            <a:ext cx="827622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solidFill>
                  <a:schemeClr val="bg1"/>
                </a:solidFill>
              </a:rPr>
              <a:t>Воздухоохлаждаемые чиллеры со спиральным компрессором и тепловые насосы</a:t>
            </a:r>
          </a:p>
          <a:p>
            <a:r>
              <a:rPr lang="nl-BE" sz="2000" dirty="0">
                <a:solidFill>
                  <a:schemeClr val="bg1"/>
                </a:solidFill>
              </a:rPr>
              <a:t>CGAX/CXAX 40–165 кВт</a:t>
            </a:r>
            <a:br>
              <a:rPr dirty="0"/>
            </a:br>
            <a:endParaRPr lang="ru-RU" sz="1000" i="1" dirty="0">
              <a:solidFill>
                <a:schemeClr val="bg1"/>
              </a:solidFill>
            </a:endParaRPr>
          </a:p>
          <a:p>
            <a:r>
              <a:rPr lang="nl-BE" sz="1600" i="1" dirty="0">
                <a:solidFill>
                  <a:schemeClr val="bg1"/>
                </a:solidFill>
              </a:rPr>
              <a:t>Наилучший чиллер, чтобы завоевать успех у клиентов</a:t>
            </a:r>
            <a:endParaRPr lang="ru-RU" sz="16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7577" y="5623559"/>
            <a:ext cx="1932589" cy="758952"/>
            <a:chOff x="3172968" y="5623560"/>
            <a:chExt cx="1932589" cy="758952"/>
          </a:xfrm>
          <a:solidFill>
            <a:srgbClr val="F0694D"/>
          </a:solidFill>
        </p:grpSpPr>
        <p:sp>
          <p:nvSpPr>
            <p:cNvPr id="6" name="Rectangle 5">
              <a:hlinkClick r:id="rId2" action="ppaction://hlinksldjump"/>
            </p:cNvPr>
            <p:cNvSpPr/>
            <p:nvPr/>
          </p:nvSpPr>
          <p:spPr bwMode="auto">
            <a:xfrm>
              <a:off x="3172968" y="5623560"/>
              <a:ext cx="1932589" cy="75895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TextBox 6">
              <a:hlinkClick r:id="rId2" action="ppaction://hlinksldjump"/>
            </p:cNvPr>
            <p:cNvSpPr txBox="1"/>
            <p:nvPr/>
          </p:nvSpPr>
          <p:spPr>
            <a:xfrm>
              <a:off x="3307158" y="5772203"/>
              <a:ext cx="1664208" cy="51077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>
                  <a:solidFill>
                    <a:schemeClr val="bg1"/>
                  </a:solidFill>
                </a:rPr>
                <a:t>НАЧАТЬ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 descr="F:\Ingersoll Rand\2.TRANE 2014\LOGOS\Conquest\UIT\02_Output files\Png\Conquest_Logo_FullColour_72dpi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936"/>
            <a:ext cx="3835908" cy="9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 bwMode="auto">
          <a:xfrm>
            <a:off x="116751" y="3421062"/>
            <a:ext cx="8912121" cy="19192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231" y="3468212"/>
            <a:ext cx="2316088" cy="18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555" y="3458490"/>
            <a:ext cx="2928562" cy="185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28407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1766" y="680284"/>
            <a:ext cx="6736018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Электронно </a:t>
            </a:r>
          </a:p>
          <a:p>
            <a:r>
              <a:rPr lang="nl-BE" sz="2800" dirty="0">
                <a:solidFill>
                  <a:srgbClr val="DC5034"/>
                </a:solidFill>
              </a:rPr>
              <a:t>коммутируемые (EC) вентиляторы*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522" y="2305508"/>
            <a:ext cx="42283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Улучшенная модуляция производительности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Пониженное энергопотребление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Уменьшенные затраты на энергию</a:t>
            </a:r>
            <a:endParaRPr lang="ru-RU" sz="1600" b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0" dirty="0">
              <a:latin typeface="+mn-lt"/>
            </a:endParaRPr>
          </a:p>
          <a:p>
            <a:r>
              <a:rPr lang="nl-BE" sz="1600" i="1" dirty="0">
                <a:solidFill>
                  <a:srgbClr val="DC5034"/>
                </a:solidFill>
              </a:rPr>
              <a:t>* для высокопроизводительных вентиляторов и</a:t>
            </a:r>
            <a:r>
              <a:rPr sz="1600" dirty="0"/>
              <a:t> </a:t>
            </a:r>
            <a:r>
              <a:rPr lang="nl-BE" sz="1600" i="1" dirty="0">
                <a:solidFill>
                  <a:srgbClr val="DC5034"/>
                </a:solidFill>
              </a:rPr>
              <a:t>вентиляторов с высоким статическим давлением</a:t>
            </a:r>
            <a:endParaRPr lang="ru-RU" sz="1600" i="1" dirty="0">
              <a:solidFill>
                <a:srgbClr val="DC5034"/>
              </a:solidFill>
            </a:endParaRPr>
          </a:p>
          <a:p>
            <a:endParaRPr lang="ru-RU" sz="16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0" dirty="0">
              <a:latin typeface="+mn-lt"/>
            </a:endParaRPr>
          </a:p>
          <a:p>
            <a:endParaRPr lang="ru-RU" sz="1600" b="0" dirty="0">
              <a:latin typeface="+mn-lt"/>
            </a:endParaRPr>
          </a:p>
        </p:txBody>
      </p:sp>
      <p:sp>
        <p:nvSpPr>
          <p:cNvPr id="19" name="Round Same Side Corner Rectangle 18">
            <a:hlinkClick r:id="rId2" action="ppaction://hlinksldjump"/>
          </p:cNvPr>
          <p:cNvSpPr/>
          <p:nvPr/>
        </p:nvSpPr>
        <p:spPr>
          <a:xfrm>
            <a:off x="342707" y="1356534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pic>
        <p:nvPicPr>
          <p:cNvPr id="26" name="Picture 39" descr="http://info.ebmpapst.us/Portals/103736/images/Fig_1_exploded%20view%20EC-Mo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23" y="2425521"/>
            <a:ext cx="3650936" cy="189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36" y="2318522"/>
            <a:ext cx="581499" cy="58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82"/>
          <p:cNvGrpSpPr/>
          <p:nvPr/>
        </p:nvGrpSpPr>
        <p:grpSpPr>
          <a:xfrm>
            <a:off x="3915444" y="6075244"/>
            <a:ext cx="1449055" cy="664012"/>
            <a:chOff x="3763025" y="5082919"/>
            <a:chExt cx="1449055" cy="664012"/>
          </a:xfrm>
          <a:solidFill>
            <a:srgbClr val="EE4422"/>
          </a:solidFill>
        </p:grpSpPr>
        <p:sp>
          <p:nvSpPr>
            <p:cNvPr id="33" name="Rectangle 10">
              <a:hlinkClick r:id="rId2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2" action="ppaction://hlinksldjump"/>
            </p:cNvPr>
            <p:cNvSpPr txBox="1"/>
            <p:nvPr/>
          </p:nvSpPr>
          <p:spPr>
            <a:xfrm>
              <a:off x="3863640" y="5082919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39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extBox 45">
              <a:hlinkClick r:id="rId6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48" name="Rectangle 7">
              <a:hlinkClick r:id="rId7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>
              <a:hlinkClick r:id="rId7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51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hlinkClick r:id="rId8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6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54" name="Rectangle 13">
              <a:hlinkClick r:id="rId9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9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7478026"/>
      </p:ext>
    </p:extLst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99032"/>
            <a:ext cx="8906256" cy="38130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778" y="824089"/>
            <a:ext cx="902512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Уникальные функциональные возможности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Стандартная эффективность, версия SE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52380" y="1576773"/>
            <a:ext cx="1832710" cy="1671190"/>
            <a:chOff x="4852380" y="1576773"/>
            <a:chExt cx="1832710" cy="1671190"/>
          </a:xfrm>
        </p:grpSpPr>
        <p:grpSp>
          <p:nvGrpSpPr>
            <p:cNvPr id="24" name="Group 23"/>
            <p:cNvGrpSpPr/>
            <p:nvPr/>
          </p:nvGrpSpPr>
          <p:grpSpPr>
            <a:xfrm>
              <a:off x="4852380" y="1576773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25" name="Rectangle 17">
                <a:hlinkClick r:id="rId3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TextBox 25">
                <a:hlinkClick r:id="rId3" action="ppaction://hlinksldjump"/>
              </p:cNvPr>
              <p:cNvSpPr txBox="1"/>
              <p:nvPr/>
            </p:nvSpPr>
            <p:spPr>
              <a:xfrm>
                <a:off x="934241" y="1762559"/>
                <a:ext cx="1166521" cy="444543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>
                    <a:solidFill>
                      <a:schemeClr val="bg1"/>
                    </a:solidFill>
                  </a:rPr>
                  <a:t>БЕСШУМНАЯ РАБОТА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6" name="Picture 2">
              <a:hlinkClick r:id="rId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250" y="2401490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4852380" y="3396577"/>
            <a:ext cx="1832710" cy="1671190"/>
            <a:chOff x="4852380" y="3396577"/>
            <a:chExt cx="1832710" cy="1671190"/>
          </a:xfrm>
        </p:grpSpPr>
        <p:grpSp>
          <p:nvGrpSpPr>
            <p:cNvPr id="48" name="Group 47"/>
            <p:cNvGrpSpPr/>
            <p:nvPr/>
          </p:nvGrpSpPr>
          <p:grpSpPr>
            <a:xfrm>
              <a:off x="4852380" y="3396577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49" name="Rectangle 17">
                <a:hlinkClick r:id="rId5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TextBox 49">
                <a:hlinkClick r:id="rId6" action="ppaction://hlinksldjump"/>
              </p:cNvPr>
              <p:cNvSpPr txBox="1"/>
              <p:nvPr/>
            </p:nvSpPr>
            <p:spPr>
              <a:xfrm>
                <a:off x="934326" y="1883963"/>
                <a:ext cx="1166521" cy="261496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>
                    <a:solidFill>
                      <a:schemeClr val="bg1"/>
                    </a:solidFill>
                  </a:rPr>
                  <a:t>SMART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7" name="Picture 3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250" y="4167613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2869971" y="1576773"/>
            <a:ext cx="1832710" cy="1671190"/>
            <a:chOff x="2869971" y="1576773"/>
            <a:chExt cx="1832710" cy="1671190"/>
          </a:xfrm>
        </p:grpSpPr>
        <p:grpSp>
          <p:nvGrpSpPr>
            <p:cNvPr id="45" name="Group 44"/>
            <p:cNvGrpSpPr/>
            <p:nvPr/>
          </p:nvGrpSpPr>
          <p:grpSpPr>
            <a:xfrm>
              <a:off x="2869971" y="1576773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46" name="Rectangle 17">
                <a:hlinkClick r:id="rId8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TextBox 46">
                <a:hlinkClick r:id="rId8" action="ppaction://hlinksldjump"/>
              </p:cNvPr>
              <p:cNvSpPr txBox="1"/>
              <p:nvPr/>
            </p:nvSpPr>
            <p:spPr>
              <a:xfrm>
                <a:off x="907256" y="1768863"/>
                <a:ext cx="1213676" cy="444543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>
                    <a:solidFill>
                      <a:schemeClr val="bg1"/>
                    </a:solidFill>
                  </a:rPr>
                  <a:t>ЭНЕРГОЭФФ-ЕКТИВНОСТЬ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8" name="Picture 4">
              <a:hlinkClick r:id="rId8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9105" y="2412368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869971" y="3396577"/>
            <a:ext cx="1832710" cy="1671190"/>
            <a:chOff x="2869971" y="3396577"/>
            <a:chExt cx="1832710" cy="1671190"/>
          </a:xfrm>
        </p:grpSpPr>
        <p:grpSp>
          <p:nvGrpSpPr>
            <p:cNvPr id="51" name="Group 50"/>
            <p:cNvGrpSpPr/>
            <p:nvPr/>
          </p:nvGrpSpPr>
          <p:grpSpPr>
            <a:xfrm>
              <a:off x="2869971" y="3396577"/>
              <a:ext cx="1832710" cy="1671190"/>
              <a:chOff x="813887" y="1676322"/>
              <a:chExt cx="1407399" cy="1283362"/>
            </a:xfrm>
            <a:solidFill>
              <a:schemeClr val="tx1">
                <a:lumMod val="60000"/>
                <a:lumOff val="40000"/>
              </a:schemeClr>
            </a:solidFill>
          </p:grpSpPr>
          <p:sp>
            <p:nvSpPr>
              <p:cNvPr id="52" name="Rectangle 17">
                <a:hlinkClick r:id="rId10" action="ppaction://hlinksldjump"/>
              </p:cNvPr>
              <p:cNvSpPr/>
              <p:nvPr/>
            </p:nvSpPr>
            <p:spPr bwMode="auto">
              <a:xfrm>
                <a:off x="813887" y="1676322"/>
                <a:ext cx="1407399" cy="1283362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4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TextBox 52">
                <a:hlinkClick r:id="rId10" action="ppaction://hlinksldjump"/>
              </p:cNvPr>
              <p:cNvSpPr txBox="1"/>
              <p:nvPr/>
            </p:nvSpPr>
            <p:spPr>
              <a:xfrm>
                <a:off x="934326" y="1883962"/>
                <a:ext cx="1166521" cy="261496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BE" sz="1400" dirty="0">
                    <a:solidFill>
                      <a:schemeClr val="bg1"/>
                    </a:solidFill>
                  </a:rPr>
                  <a:t>КАЧЕСТВО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029" name="Picture 5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3661" y="4167613"/>
              <a:ext cx="666750" cy="692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57" name="Rectangle 10">
              <a:hlinkClick r:id="rId12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>
              <a:hlinkClick r:id="rId12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69" name="Rectangle 13">
              <a:hlinkClick r:id="rId13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>
              <a:hlinkClick r:id="rId13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6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hlinkClick r:id="rId14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66" name="Rectangle 7">
              <a:hlinkClick r:id="rId15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TextBox 66">
              <a:hlinkClick r:id="rId15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1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72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TextBox 72">
              <a:hlinkClick r:id="rId16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4116739"/>
      </p:ext>
    </p:extLst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9111" y="764940"/>
            <a:ext cx="4566017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Энергоэффективность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Стандартная эффективность, версия SE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327" y="2054822"/>
            <a:ext cx="5197475" cy="318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dirty="0">
                <a:solidFill>
                  <a:schemeClr val="bg1"/>
                </a:solidFill>
              </a:rPr>
              <a:t>ЭНЕРГОЭФФЕКТИВНОСТЬ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7" y="1332716"/>
            <a:ext cx="5985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n-lt"/>
              </a:rPr>
              <a:t>Первоклассная эффективность — снижение оплаты по счетам за электричество!</a:t>
            </a:r>
          </a:p>
          <a:p>
            <a:endParaRPr lang="ru-RU" sz="1600" b="0" dirty="0">
              <a:latin typeface="+mn-lt"/>
            </a:endParaRPr>
          </a:p>
          <a:p>
            <a:endParaRPr lang="ru-RU" sz="16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380" y="1841685"/>
            <a:ext cx="57781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EE4422"/>
                </a:solidFill>
              </a:rPr>
              <a:t>Стандартная эффективность: 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/>
              <a:t>EER &gt; 2,95 (класс 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/>
              <a:t>ESEER = 3,9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/>
              <a:t>COP (Коэффициент </a:t>
            </a:r>
            <a:br>
              <a:rPr lang="nl-BE" sz="1400" b="0" dirty="0"/>
            </a:br>
            <a:r>
              <a:rPr lang="nl-BE" sz="1400" b="0" dirty="0"/>
              <a:t>производительности) &gt; 3 (класс 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/>
              <a:t>SCOP = 3,3 </a:t>
            </a:r>
            <a:r>
              <a:rPr lang="nl-BE" sz="1400" b="0" dirty="0">
                <a:sym typeface="Wingdings" panose="05000000000000000000" pitchFamily="2" charset="2"/>
              </a:rPr>
              <a:t>(соответствует плану </a:t>
            </a:r>
            <a:br>
              <a:rPr lang="nl-BE" sz="1400" b="0" dirty="0">
                <a:sym typeface="Wingdings" panose="05000000000000000000" pitchFamily="2" charset="2"/>
              </a:rPr>
            </a:br>
            <a:r>
              <a:rPr lang="nl-BE" sz="1400" b="0" dirty="0">
                <a:sym typeface="Wingdings" panose="05000000000000000000" pitchFamily="2" charset="2"/>
              </a:rPr>
              <a:t>реализации Директивы по </a:t>
            </a:r>
            <a:br>
              <a:rPr lang="nl-BE" sz="1400" b="0" dirty="0">
                <a:sym typeface="Wingdings" panose="05000000000000000000" pitchFamily="2" charset="2"/>
              </a:rPr>
            </a:br>
            <a:r>
              <a:rPr lang="nl-BE" sz="1400" b="0" dirty="0">
                <a:sym typeface="Wingdings" panose="05000000000000000000" pitchFamily="2" charset="2"/>
              </a:rPr>
              <a:t>экодизайну в 2015-</a:t>
            </a:r>
            <a:r>
              <a:rPr sz="1400" dirty="0"/>
              <a:t> </a:t>
            </a:r>
            <a:r>
              <a:rPr lang="nl-BE" sz="1400" b="0" dirty="0">
                <a:sym typeface="Wingdings" panose="05000000000000000000" pitchFamily="2" charset="2"/>
              </a:rPr>
              <a:t>2017 годах)</a:t>
            </a:r>
            <a:endParaRPr lang="ru-RU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0" dirty="0"/>
          </a:p>
          <a:p>
            <a:r>
              <a:rPr lang="nl-BE" sz="1400" dirty="0">
                <a:solidFill>
                  <a:srgbClr val="EE4422"/>
                </a:solidFill>
                <a:sym typeface="Wingdings" panose="05000000000000000000" pitchFamily="2" charset="2"/>
              </a:rPr>
              <a:t>Высокая эффективность: HE</a:t>
            </a:r>
          </a:p>
          <a:p>
            <a:r>
              <a:rPr lang="nl-BE" sz="1400" dirty="0">
                <a:sym typeface="Wingdings" panose="05000000000000000000" pitchFamily="2" charset="2"/>
              </a:rPr>
              <a:t>Вентиляторы EC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>
                <a:sym typeface="Wingdings" panose="05000000000000000000" pitchFamily="2" charset="2"/>
              </a:rPr>
              <a:t>EER &gt; 2,95 (класс 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>
                <a:sym typeface="Wingdings" panose="05000000000000000000" pitchFamily="2" charset="2"/>
              </a:rPr>
              <a:t>ESEER до 4,5!</a:t>
            </a:r>
            <a:endParaRPr lang="ru-RU" sz="1400" b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/>
              <a:t>COP (Коэффициент </a:t>
            </a:r>
            <a:br>
              <a:rPr lang="nl-BE" sz="1400" b="0" dirty="0"/>
            </a:br>
            <a:r>
              <a:rPr lang="nl-BE" sz="1400" b="0" dirty="0"/>
              <a:t>производительности) &gt; 3 (класс B)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/>
              <a:t>SCOP до 3,9!</a:t>
            </a:r>
            <a:endParaRPr lang="ru-RU" sz="1400" dirty="0">
              <a:sym typeface="Wingdings" panose="05000000000000000000" pitchFamily="2" charset="2"/>
            </a:endParaRPr>
          </a:p>
        </p:txBody>
      </p:sp>
      <p:sp>
        <p:nvSpPr>
          <p:cNvPr id="57" name="ZoneTexte 7"/>
          <p:cNvSpPr txBox="1"/>
          <p:nvPr/>
        </p:nvSpPr>
        <p:spPr bwMode="auto">
          <a:xfrm>
            <a:off x="210052" y="5537322"/>
            <a:ext cx="88598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0" dirty="0"/>
              <a:t>*ESEER = (EER при 100%-ной нагрузке x 0,03) + (EER при 75%-ной нагрузке x 0,33) + (EER при 50%-ной нагрузке x 0,41) + (EER при 25%-ной нагрузке x 0,23) </a:t>
            </a:r>
          </a:p>
        </p:txBody>
      </p:sp>
      <p:sp>
        <p:nvSpPr>
          <p:cNvPr id="24" name="Round Same Side Corner Rectangle 23">
            <a:hlinkClick r:id="rId4" action="ppaction://hlinksldjump"/>
          </p:cNvPr>
          <p:cNvSpPr/>
          <p:nvPr/>
        </p:nvSpPr>
        <p:spPr>
          <a:xfrm>
            <a:off x="343536" y="973709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sp>
        <p:nvSpPr>
          <p:cNvPr id="39" name="Flèche droite à entaille 5"/>
          <p:cNvSpPr/>
          <p:nvPr/>
        </p:nvSpPr>
        <p:spPr bwMode="auto">
          <a:xfrm rot="16200000">
            <a:off x="4216107" y="3159536"/>
            <a:ext cx="967666" cy="337351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fr-FR" altLang="en-US" b="0">
              <a:solidFill>
                <a:srgbClr val="000000"/>
              </a:solidFill>
            </a:endParaRPr>
          </a:p>
        </p:txBody>
      </p:sp>
      <p:sp>
        <p:nvSpPr>
          <p:cNvPr id="40" name="ZoneTexte 6"/>
          <p:cNvSpPr txBox="1"/>
          <p:nvPr/>
        </p:nvSpPr>
        <p:spPr bwMode="auto">
          <a:xfrm>
            <a:off x="4302203" y="2092683"/>
            <a:ext cx="820875" cy="553998"/>
          </a:xfrm>
          <a:prstGeom prst="rect">
            <a:avLst/>
          </a:prstGeom>
          <a:ln/>
          <a:extLst>
            <a:ext uri="{FAA26D3D-D897-4be2-8F04-BA451C77F1D7}"/>
          </a:ex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Экономия времени — 97 %</a:t>
            </a:r>
          </a:p>
        </p:txBody>
      </p:sp>
      <p:sp>
        <p:nvSpPr>
          <p:cNvPr id="41" name="Flèche droite à entaille 15"/>
          <p:cNvSpPr/>
          <p:nvPr/>
        </p:nvSpPr>
        <p:spPr bwMode="auto">
          <a:xfrm>
            <a:off x="6435385" y="4037866"/>
            <a:ext cx="967666" cy="337351"/>
          </a:xfrm>
          <a:prstGeom prst="notched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fr-FR" altLang="en-US" b="0">
              <a:solidFill>
                <a:srgbClr val="000000"/>
              </a:solidFill>
            </a:endParaRPr>
          </a:p>
        </p:txBody>
      </p:sp>
      <p:sp>
        <p:nvSpPr>
          <p:cNvPr id="42" name="ZoneTexte 16"/>
          <p:cNvSpPr txBox="1"/>
          <p:nvPr/>
        </p:nvSpPr>
        <p:spPr bwMode="auto">
          <a:xfrm>
            <a:off x="7471887" y="3944931"/>
            <a:ext cx="1115039" cy="400110"/>
          </a:xfrm>
          <a:prstGeom prst="rect">
            <a:avLst/>
          </a:prstGeom>
          <a:ln/>
          <a:extLst>
            <a:ext uri="{FAA26D3D-D897-4be2-8F04-BA451C77F1D7}"/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chemeClr val="bg1"/>
                </a:solidFill>
                <a:latin typeface="Calibri" panose="020F0502020204030204" pitchFamily="34" charset="0"/>
              </a:rPr>
              <a:t>Экономия времени — 3 %*</a:t>
            </a:r>
          </a:p>
        </p:txBody>
      </p:sp>
      <p:sp>
        <p:nvSpPr>
          <p:cNvPr id="43" name="Round Same Side Corner Rectangle 42">
            <a:hlinkClick r:id="rId5" action="ppaction://hlinksldjump"/>
          </p:cNvPr>
          <p:cNvSpPr/>
          <p:nvPr/>
        </p:nvSpPr>
        <p:spPr>
          <a:xfrm>
            <a:off x="2050416" y="962351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Подробнее...</a:t>
            </a:r>
            <a:endParaRPr lang="ru-RU" sz="1200" dirty="0"/>
          </a:p>
        </p:txBody>
      </p:sp>
      <p:grpSp>
        <p:nvGrpSpPr>
          <p:cNvPr id="38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44" name="Rectangle 10">
              <a:hlinkClick r:id="rId6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6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67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48" name="Rectangle 13">
              <a:hlinkClick r:id="rId4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hlinkClick r:id="rId4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54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7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8" name="Rectangle 7">
              <a:hlinkClick r:id="rId8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>
              <a:hlinkClick r:id="rId8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61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>
              <a:hlinkClick r:id="rId9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124882"/>
      </p:ext>
    </p:extLst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59112" y="764940"/>
            <a:ext cx="4566018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Энергоэффективность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Стандартная эффективность, версия SE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dirty="0">
                <a:solidFill>
                  <a:schemeClr val="bg1"/>
                </a:solidFill>
              </a:rPr>
              <a:t>ЭНЕРГОЭФФЕКТИВНОСТЬ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796065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latin typeface="+mn-lt"/>
              </a:rPr>
              <a:t>Директива по эко-дизайну — Законодательство по энергопотреблению</a:t>
            </a:r>
          </a:p>
          <a:p>
            <a:endParaRPr lang="ru-RU" sz="1800" dirty="0">
              <a:latin typeface="+mn-lt"/>
            </a:endParaRPr>
          </a:p>
          <a:p>
            <a:r>
              <a:rPr lang="nl-BE" sz="1800" b="0" dirty="0">
                <a:solidFill>
                  <a:srgbClr val="EE4422"/>
                </a:solidFill>
                <a:latin typeface="+mn-lt"/>
              </a:rPr>
              <a:t>          Задача — снижение </a:t>
            </a:r>
            <a:r>
              <a:rPr lang="nl-BE" sz="1800" dirty="0">
                <a:solidFill>
                  <a:srgbClr val="EE4422"/>
                </a:solidFill>
                <a:latin typeface="+mn-lt"/>
              </a:rPr>
              <a:t>выбросов CO</a:t>
            </a:r>
            <a:r>
              <a:rPr lang="nl-BE" sz="1800" baseline="-25000" dirty="0">
                <a:solidFill>
                  <a:srgbClr val="EE4422"/>
                </a:solidFill>
                <a:latin typeface="+mn-lt"/>
              </a:rPr>
              <a:t>2 </a:t>
            </a:r>
            <a:r>
              <a:rPr lang="nl-BE" sz="1800" dirty="0">
                <a:solidFill>
                  <a:srgbClr val="EE4422"/>
                </a:solidFill>
                <a:latin typeface="+mn-lt"/>
              </a:rPr>
              <a:t>на 20 % до 2020 г.</a:t>
            </a:r>
            <a:r>
              <a:rPr lang="nl-BE" sz="1800" b="0" dirty="0">
                <a:solidFill>
                  <a:srgbClr val="EE4422"/>
                </a:solidFill>
                <a:latin typeface="+mn-lt"/>
              </a:rPr>
              <a:t> в </a:t>
            </a:r>
            <a:br>
              <a:rPr lang="nl-BE" sz="1800" b="0" dirty="0">
                <a:solidFill>
                  <a:srgbClr val="EE4422"/>
                </a:solidFill>
                <a:latin typeface="+mn-lt"/>
              </a:rPr>
            </a:br>
            <a:r>
              <a:rPr lang="nl-BE" sz="1800" b="0" dirty="0">
                <a:solidFill>
                  <a:srgbClr val="EE4422"/>
                </a:solidFill>
                <a:latin typeface="+mn-lt"/>
              </a:rPr>
              <a:t>        Европе для всех устройств, потребляющих электроэнергию</a:t>
            </a:r>
            <a:endParaRPr lang="ru-RU" sz="1800" b="0" baseline="-25000" dirty="0">
              <a:solidFill>
                <a:srgbClr val="EE4422"/>
              </a:solidFill>
              <a:latin typeface="+mn-lt"/>
            </a:endParaRPr>
          </a:p>
          <a:p>
            <a:endParaRPr lang="ru-RU" sz="1800" b="0" dirty="0">
              <a:latin typeface="+mn-lt"/>
            </a:endParaRPr>
          </a:p>
          <a:p>
            <a:r>
              <a:rPr lang="nl-BE" sz="1400" b="0" dirty="0">
                <a:latin typeface="+mn-lt"/>
              </a:rPr>
              <a:t>Для чиллеров и тепловых насосов, используемых для повышения </a:t>
            </a:r>
            <a:br>
              <a:rPr lang="nl-BE" sz="1400" b="0" dirty="0">
                <a:latin typeface="+mn-lt"/>
              </a:rPr>
            </a:br>
            <a:r>
              <a:rPr lang="nl-BE" sz="1400" b="0" dirty="0">
                <a:latin typeface="+mn-lt"/>
              </a:rPr>
              <a:t>уровня комфорта в зданиях*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>
                <a:latin typeface="+mn-lt"/>
              </a:rPr>
              <a:t>Тепловой насос — 2015 и 2017 гг.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>
                <a:latin typeface="+mn-lt"/>
              </a:rPr>
              <a:t>Охлаждение — 2017 и 2019 гг.</a:t>
            </a:r>
          </a:p>
          <a:p>
            <a:endParaRPr lang="ru-RU" sz="1400" b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>
                <a:latin typeface="+mn-lt"/>
              </a:rPr>
              <a:t>Не для установок, работающих при полной нагрузке </a:t>
            </a:r>
            <a:r>
              <a:rPr lang="nl-BE" sz="1400" b="0" dirty="0">
                <a:latin typeface="+mn-lt"/>
                <a:sym typeface="Wingdings" panose="05000000000000000000" pitchFamily="2" charset="2"/>
              </a:rPr>
              <a:t> EER и GOP</a:t>
            </a:r>
            <a:endParaRPr lang="ru-RU" sz="1400" b="0" dirty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b="0" dirty="0">
                <a:latin typeface="+mn-lt"/>
              </a:rPr>
              <a:t>Масштабные задачи для установок, работающих при частичной нагрузке, с учётом потребления электроэнергии в выключенном состоянии и нового расчёта эффективности при частичной нагрузке (≠ ESEER)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Охлаждение </a:t>
            </a:r>
            <a:r>
              <a:rPr lang="nl-BE" sz="1400" b="0" dirty="0">
                <a:latin typeface="+mn-lt"/>
                <a:sym typeface="Wingdings" panose="05000000000000000000" pitchFamily="2" charset="2"/>
              </a:rPr>
              <a:t>ESEER  SEER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  <a:sym typeface="Wingdings" panose="05000000000000000000" pitchFamily="2" charset="2"/>
              </a:rPr>
              <a:t>Нагревновая величина SCOP (2,94 в сентябре 2015г; 3,2 в сентябре 2017г)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0" dirty="0">
              <a:latin typeface="+mn-lt"/>
            </a:endParaRPr>
          </a:p>
          <a:p>
            <a:endParaRPr lang="ru-RU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57" name="ZoneTexte 7"/>
          <p:cNvSpPr txBox="1"/>
          <p:nvPr/>
        </p:nvSpPr>
        <p:spPr bwMode="auto">
          <a:xfrm>
            <a:off x="210052" y="5717946"/>
            <a:ext cx="88598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fr-FR" sz="1200" b="0" dirty="0"/>
              <a:t>*Различные</a:t>
            </a:r>
            <a:r>
              <a:rPr dirty="0"/>
              <a:t> </a:t>
            </a:r>
            <a:r>
              <a:rPr lang="fr-FR" sz="1200" b="0" dirty="0"/>
              <a:t>цели в отношении SEER в сезон охлаждения и даты выполнения для технологических приложений</a:t>
            </a:r>
            <a:endParaRPr lang="ru-RU" sz="1200" b="0" dirty="0"/>
          </a:p>
        </p:txBody>
      </p:sp>
      <p:sp>
        <p:nvSpPr>
          <p:cNvPr id="24" name="Round Same Side Corner Rectangle 23">
            <a:hlinkClick r:id="rId3" action="ppaction://hlinksldjump"/>
          </p:cNvPr>
          <p:cNvSpPr/>
          <p:nvPr/>
        </p:nvSpPr>
        <p:spPr>
          <a:xfrm>
            <a:off x="343536" y="973709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413145" y="4096852"/>
            <a:ext cx="504093" cy="265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 flipV="1">
            <a:off x="5357642" y="4096852"/>
            <a:ext cx="683381" cy="265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>
            <a:off x="2408889" y="4983368"/>
            <a:ext cx="504093" cy="265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flipV="1">
            <a:off x="2353386" y="4983368"/>
            <a:ext cx="683381" cy="2651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6" descr="http://t0.gstatic.com/images?q=tbn:ANd9GcT9VyqzC92woHgoBgV3d98kPppO5qJ07g8w9-R0cZrtFZCjhrKu0xIcoO9Y7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080" y="2348107"/>
            <a:ext cx="1670869" cy="154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4" descr="http://www.essedra.com/media/European-Commiss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7" t="6877" r="11372" b="11981"/>
          <a:stretch>
            <a:fillRect/>
          </a:stretch>
        </p:blipFill>
        <p:spPr bwMode="auto">
          <a:xfrm>
            <a:off x="8061515" y="1318369"/>
            <a:ext cx="96361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39" name="Rectangle 10">
              <a:hlinkClick r:id="rId6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6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67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42" name="Rectangle 13">
              <a:hlinkClick r:id="rId3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>
              <a:hlinkClick r:id="rId3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54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7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8" name="Rectangle 7">
              <a:hlinkClick r:id="rId8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extBox 58">
              <a:hlinkClick r:id="rId8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61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>
              <a:hlinkClick r:id="rId9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4985515"/>
      </p:ext>
    </p:extLst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70311" y="764940"/>
            <a:ext cx="385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Бесшумная работа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Стандартная эффективность, версия SE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dirty="0">
                <a:solidFill>
                  <a:schemeClr val="bg1"/>
                </a:solidFill>
              </a:rPr>
              <a:t>ЭНЕРГОЭФФЕКТИВНОСТЬ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latin typeface="+mn-lt"/>
              </a:rPr>
              <a:t>Самые низкие уровни шума… полное спокойствие!</a:t>
            </a:r>
          </a:p>
          <a:p>
            <a:endParaRPr lang="ru-RU" sz="1800" b="0" dirty="0">
              <a:latin typeface="+mn-lt"/>
            </a:endParaRPr>
          </a:p>
          <a:p>
            <a:endParaRPr lang="ru-RU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949" y="2423103"/>
            <a:ext cx="385032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EE4422"/>
                </a:solidFill>
              </a:rPr>
              <a:t>Стандартный уровень шума: SN</a:t>
            </a:r>
            <a:endParaRPr lang="ru-RU" sz="1600" dirty="0">
              <a:solidFill>
                <a:srgbClr val="EE44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/>
              <a:t>Lw = 83–89 дБ(А)</a:t>
            </a:r>
          </a:p>
          <a:p>
            <a:r>
              <a:rPr lang="nl-BE" sz="1600" dirty="0">
                <a:sym typeface="Wingdings" panose="05000000000000000000" pitchFamily="2" charset="2"/>
              </a:rPr>
              <a:t>Не чувствительны к шуму</a:t>
            </a:r>
            <a:endParaRPr lang="ru-RU" sz="1600" dirty="0">
              <a:sym typeface="Wingdings" panose="05000000000000000000" pitchFamily="2" charset="2"/>
            </a:endParaRPr>
          </a:p>
          <a:p>
            <a:endParaRPr lang="ru-RU" sz="1600" b="0" dirty="0">
              <a:sym typeface="Wingdings" panose="05000000000000000000" pitchFamily="2" charset="2"/>
            </a:endParaRPr>
          </a:p>
          <a:p>
            <a:r>
              <a:rPr lang="nl-BE" sz="1600" dirty="0">
                <a:solidFill>
                  <a:srgbClr val="EE4422"/>
                </a:solidFill>
                <a:sym typeface="Wingdings" panose="05000000000000000000" pitchFamily="2" charset="2"/>
              </a:rPr>
              <a:t>Низкий уровень шума: </a:t>
            </a:r>
            <a:br>
              <a:rPr lang="nl-BE" sz="1600" dirty="0">
                <a:solidFill>
                  <a:srgbClr val="EE4422"/>
                </a:solidFill>
                <a:sym typeface="Wingdings" panose="05000000000000000000" pitchFamily="2" charset="2"/>
              </a:rPr>
            </a:br>
            <a:r>
              <a:rPr lang="nl-BE" sz="1600" dirty="0">
                <a:solidFill>
                  <a:srgbClr val="EE4422"/>
                </a:solidFill>
                <a:sym typeface="Wingdings" panose="05000000000000000000" pitchFamily="2" charset="2"/>
              </a:rPr>
              <a:t>LN  –5 дБ(А)</a:t>
            </a:r>
            <a:endParaRPr lang="ru-RU" sz="1600" dirty="0">
              <a:solidFill>
                <a:srgbClr val="EE442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sym typeface="Wingdings" panose="05000000000000000000" pitchFamily="2" charset="2"/>
              </a:rPr>
              <a:t>Lw = 77–83 дБ(А)</a:t>
            </a:r>
            <a:endParaRPr lang="ru-RU" sz="1600" b="0" dirty="0">
              <a:sym typeface="Wingdings" panose="05000000000000000000" pitchFamily="2" charset="2"/>
            </a:endParaRPr>
          </a:p>
          <a:p>
            <a:r>
              <a:rPr lang="nl-BE" sz="1600" dirty="0">
                <a:sym typeface="Wingdings" panose="05000000000000000000" pitchFamily="2" charset="2"/>
              </a:rPr>
              <a:t>Чувствительны к шуму</a:t>
            </a:r>
          </a:p>
          <a:p>
            <a:endParaRPr lang="ru-RU" sz="1600" dirty="0">
              <a:sym typeface="Wingdings" panose="05000000000000000000" pitchFamily="2" charset="2"/>
            </a:endParaRPr>
          </a:p>
          <a:p>
            <a:endParaRPr lang="ru-RU" sz="1400" dirty="0"/>
          </a:p>
        </p:txBody>
      </p:sp>
      <p:sp>
        <p:nvSpPr>
          <p:cNvPr id="22" name="Round Same Side Corner Rectangle 21">
            <a:hlinkClick r:id="rId3" action="ppaction://hlinksldjump"/>
          </p:cNvPr>
          <p:cNvSpPr/>
          <p:nvPr/>
        </p:nvSpPr>
        <p:spPr>
          <a:xfrm>
            <a:off x="343536" y="973709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sp>
        <p:nvSpPr>
          <p:cNvPr id="38" name="ZoneTexte 1"/>
          <p:cNvSpPr txBox="1"/>
          <p:nvPr/>
        </p:nvSpPr>
        <p:spPr bwMode="auto">
          <a:xfrm>
            <a:off x="7917779" y="2687798"/>
            <a:ext cx="861138" cy="246221"/>
          </a:xfrm>
          <a:prstGeom prst="rect">
            <a:avLst/>
          </a:prstGeom>
          <a:solidFill>
            <a:schemeClr val="bg1"/>
          </a:solidFill>
          <a:ln/>
          <a:extLst>
            <a:ext uri="{FAA26D3D-D897-4be2-8F04-BA451C77F1D7}"/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  <a:latin typeface="Calibri" panose="020F0502020204030204" pitchFamily="34" charset="0"/>
              </a:rPr>
              <a:t>–6 дБ (А)</a:t>
            </a:r>
          </a:p>
        </p:txBody>
      </p:sp>
      <p:pic>
        <p:nvPicPr>
          <p:cNvPr id="30" name="Picture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234" y="1991866"/>
            <a:ext cx="517683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40" name="Rectangle 10">
              <a:hlinkClick r:id="rId5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>
              <a:hlinkClick r:id="rId5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67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43" name="Rectangle 13">
              <a:hlinkClick r:id="rId3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>
              <a:hlinkClick r:id="rId3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5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>
              <a:hlinkClick r:id="rId6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3" name="Rectangle 7">
              <a:hlinkClick r:id="rId7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>
              <a:hlinkClick r:id="rId7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56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>
              <a:hlinkClick r:id="rId8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12794" y="5019556"/>
            <a:ext cx="340328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Cooling capacity in kW @ </a:t>
            </a:r>
            <a:r>
              <a:rPr lang="en-US" sz="10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eurovent</a:t>
            </a:r>
            <a:r>
              <a:rPr lang="en-US" sz="10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conditions</a:t>
            </a:r>
          </a:p>
        </p:txBody>
      </p:sp>
    </p:spTree>
    <p:extLst>
      <p:ext uri="{BB962C8B-B14F-4D97-AF65-F5344CB8AC3E}">
        <p14:creationId xmlns:p14="http://schemas.microsoft.com/office/powerpoint/2010/main" val="3418715230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2667" y="763359"/>
            <a:ext cx="2082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Качество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34" name="TextBox 33">
            <a:hlinkClick r:id="rId2" action="ppaction://hlinksldjump"/>
          </p:cNvPr>
          <p:cNvSpPr txBox="1"/>
          <p:nvPr/>
        </p:nvSpPr>
        <p:spPr>
          <a:xfrm>
            <a:off x="891808" y="6285535"/>
            <a:ext cx="1430736" cy="306467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Начальная страница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hlinkClick r:id="rId3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Стандартная эффективность, версия SE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hlinkClick r:id="rId3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dirty="0">
                <a:solidFill>
                  <a:schemeClr val="bg1"/>
                </a:solidFill>
              </a:rPr>
              <a:t>ЭНЕРГОЭФФЕКТИВНОСТЬ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6" y="137787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latin typeface="+mn-lt"/>
              </a:rPr>
              <a:t>Высокое качество… полное спокойствие!</a:t>
            </a:r>
          </a:p>
          <a:p>
            <a:endParaRPr lang="ru-RU" sz="1800" b="0" dirty="0">
              <a:latin typeface="+mn-lt"/>
            </a:endParaRPr>
          </a:p>
          <a:p>
            <a:endParaRPr lang="ru-RU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945" y="1728893"/>
            <a:ext cx="4371025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300" dirty="0">
                <a:solidFill>
                  <a:srgbClr val="EE4422"/>
                </a:solidFill>
              </a:rPr>
              <a:t>Мы производим это!</a:t>
            </a:r>
            <a:endParaRPr lang="ru-RU" sz="1300" dirty="0">
              <a:solidFill>
                <a:srgbClr val="EE44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300" b="0" dirty="0"/>
              <a:t>Разработка компании Trane от А до 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300" b="0" dirty="0"/>
              <a:t>Разработка и/или изготовление ключевых компонентов (элементы управления, компрессор) осуществляются силами Trane</a:t>
            </a:r>
            <a:endParaRPr lang="ru-RU" sz="1300" b="0" dirty="0"/>
          </a:p>
          <a:p>
            <a:endParaRPr lang="ru-RU" sz="1300" b="0" dirty="0">
              <a:sym typeface="Wingdings" panose="05000000000000000000" pitchFamily="2" charset="2"/>
            </a:endParaRPr>
          </a:p>
          <a:p>
            <a:r>
              <a:rPr lang="nl-BE" sz="1300" dirty="0">
                <a:solidFill>
                  <a:srgbClr val="EE4422"/>
                </a:solidFill>
                <a:sym typeface="Wingdings" panose="05000000000000000000" pitchFamily="2" charset="2"/>
              </a:rPr>
              <a:t>Строгий контроль в ходе изготовления и испытания</a:t>
            </a:r>
            <a:endParaRPr lang="ru-RU" sz="1300" dirty="0">
              <a:solidFill>
                <a:srgbClr val="EE442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300" b="0" dirty="0">
                <a:sym typeface="Wingdings" panose="05000000000000000000" pitchFamily="2" charset="2"/>
              </a:rPr>
              <a:t>Экономный процесс изготовления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300" b="0" dirty="0">
                <a:sym typeface="Wingdings" panose="05000000000000000000" pitchFamily="2" charset="2"/>
              </a:rPr>
              <a:t>План обеспечения качества продукции: 7 рабочих станций, включающих в себя 15 контрольных пунктов проверки</a:t>
            </a:r>
            <a:endParaRPr lang="ru-RU" sz="1300" b="0" dirty="0">
              <a:sym typeface="Wingdings" panose="05000000000000000000" pitchFamily="2" charset="2"/>
            </a:endParaRPr>
          </a:p>
          <a:p>
            <a:endParaRPr lang="ru-RU" sz="1300" dirty="0">
              <a:sym typeface="Wingdings" panose="05000000000000000000" pitchFamily="2" charset="2"/>
            </a:endParaRPr>
          </a:p>
          <a:p>
            <a:r>
              <a:rPr lang="nl-BE" sz="1300" dirty="0">
                <a:solidFill>
                  <a:srgbClr val="EE4422"/>
                </a:solidFill>
                <a:sym typeface="Wingdings" panose="05000000000000000000" pitchFamily="2" charset="2"/>
              </a:rPr>
              <a:t>Новый рыночный стандарт качества обработки</a:t>
            </a:r>
            <a:endParaRPr lang="ru-RU" sz="1300" dirty="0">
              <a:solidFill>
                <a:srgbClr val="EE4422"/>
              </a:solidFill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300" b="0" dirty="0">
                <a:sym typeface="Wingdings" panose="05000000000000000000" pitchFamily="2" charset="2"/>
              </a:rPr>
              <a:t>Вклад промышленного дизайнера в разработку внешнего вида: основательного и современного!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300" b="0" dirty="0">
                <a:sym typeface="Wingdings" panose="05000000000000000000" pitchFamily="2" charset="2"/>
              </a:rPr>
              <a:t>Особое внимание уделяется качеству покраски, компоновке кабелей и трубопроводов</a:t>
            </a:r>
            <a:endParaRPr lang="ru-RU" sz="1300" b="0" dirty="0">
              <a:sym typeface="Wingdings" panose="05000000000000000000" pitchFamily="2" charset="2"/>
            </a:endParaRPr>
          </a:p>
          <a:p>
            <a:endParaRPr lang="ru-RU" sz="1300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728893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17422" y="5650004"/>
            <a:ext cx="666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EE4422"/>
                </a:solidFill>
                <a:sym typeface="Wingdings" panose="05000000000000000000" pitchFamily="2" charset="2"/>
              </a:rPr>
              <a:t>Гарантия: полное покрытие до 10 лет! Договоры Trane Select</a:t>
            </a:r>
          </a:p>
          <a:p>
            <a:endParaRPr lang="ru-RU" dirty="0"/>
          </a:p>
        </p:txBody>
      </p:sp>
      <p:pic>
        <p:nvPicPr>
          <p:cNvPr id="28" name="Picture 7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048" y="1436154"/>
            <a:ext cx="1525986" cy="2002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Round Same Side Corner Rectangle 48">
            <a:hlinkClick r:id="rId5" action="ppaction://hlinksldjump"/>
          </p:cNvPr>
          <p:cNvSpPr/>
          <p:nvPr/>
        </p:nvSpPr>
        <p:spPr>
          <a:xfrm>
            <a:off x="343536" y="964565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sp>
        <p:nvSpPr>
          <p:cNvPr id="35" name="Round Same Side Corner Rectangle 34">
            <a:hlinkClick r:id="rId6" action="ppaction://hlinksldjump"/>
          </p:cNvPr>
          <p:cNvSpPr/>
          <p:nvPr/>
        </p:nvSpPr>
        <p:spPr>
          <a:xfrm>
            <a:off x="2050416" y="971495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Подробнее...</a:t>
            </a:r>
            <a:endParaRPr lang="ru-RU" sz="1200" dirty="0"/>
          </a:p>
        </p:txBody>
      </p:sp>
      <p:pic>
        <p:nvPicPr>
          <p:cNvPr id="38" name="Picture 2" descr="C:\Users\gke\AppData\Local\Temp\Rar$DR56.687\2674-LO-TraneSafe-CMYK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190" y="4524113"/>
            <a:ext cx="593123" cy="53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gke\AppData\Local\Temp\Rar$DR58.533\2728-LO-6sigmaLean.ep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455" y="3024572"/>
            <a:ext cx="646592" cy="565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Y:\Logos\ISO\LRQA\ISO 900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6578" r="17263" b="9615"/>
          <a:stretch/>
        </p:blipFill>
        <p:spPr bwMode="auto">
          <a:xfrm>
            <a:off x="8250353" y="2054822"/>
            <a:ext cx="718796" cy="850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75" y="3745523"/>
            <a:ext cx="623152" cy="5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48" name="Rectangle 10">
              <a:hlinkClick r:id="rId11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TextBox 55">
              <a:hlinkClick r:id="rId11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Group 67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58" name="Rectangle 13">
              <a:hlinkClick r:id="rId5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>
              <a:hlinkClick r:id="rId5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64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TextBox 65">
              <a:hlinkClick r:id="rId12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68" name="Rectangle 7">
              <a:hlinkClick r:id="rId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TextBox 68">
              <a:hlinkClick r:id="rId2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0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71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TextBox 71">
              <a:hlinkClick r:id="rId13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5802" y="3497228"/>
            <a:ext cx="2592767" cy="205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769732"/>
      </p:ext>
    </p:extLst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118872" y="1277274"/>
            <a:ext cx="8906256" cy="471848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9111" y="710510"/>
            <a:ext cx="2026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Качество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815826" y="2747565"/>
            <a:ext cx="1066694" cy="91940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Стандартная эффективность, версия SE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47" name="TextBox 46">
            <a:hlinkClick r:id="rId2" action="ppaction://hlinksldjump"/>
          </p:cNvPr>
          <p:cNvSpPr txBox="1"/>
          <p:nvPr/>
        </p:nvSpPr>
        <p:spPr>
          <a:xfrm>
            <a:off x="3026807" y="2054822"/>
            <a:ext cx="1519040" cy="71508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800" dirty="0">
                <a:solidFill>
                  <a:schemeClr val="bg1"/>
                </a:solidFill>
              </a:rPr>
              <a:t>ЭНЕРГОЭФФЕКТИВНОСТЬ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946" y="1287560"/>
            <a:ext cx="55157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n-lt"/>
              </a:rPr>
              <a:t>Высокое качество… в фокусе внимания микроканальная технология!</a:t>
            </a:r>
          </a:p>
          <a:p>
            <a:endParaRPr lang="ru-RU" sz="1600" b="0" dirty="0">
              <a:latin typeface="+mn-lt"/>
            </a:endParaRPr>
          </a:p>
          <a:p>
            <a:endParaRPr lang="ru-RU" sz="16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334" y="1820634"/>
            <a:ext cx="40732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EE4422"/>
                </a:solidFill>
              </a:rPr>
              <a:t>Устойчивость к коррозии* лучше, чем у традиционных теплообменников</a:t>
            </a:r>
            <a:endParaRPr lang="ru-RU" sz="1400" dirty="0">
              <a:solidFill>
                <a:srgbClr val="EE442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dirty="0"/>
              <a:t>Стандартный теплообменник: 700 часов </a:t>
            </a:r>
            <a:r>
              <a:rPr lang="nl-BE" sz="1400" b="0" dirty="0">
                <a:sym typeface="Wingdings" panose="05000000000000000000" pitchFamily="2" charset="2"/>
              </a:rPr>
              <a:t> без утечки, без ухудшения характеристик, лучше традиционных теплообменников с оребрением из меди / эпоксидной смолы (500 часов)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dirty="0">
                <a:sym typeface="Wingdings" panose="05000000000000000000" pitchFamily="2" charset="2"/>
              </a:rPr>
              <a:t>Стандартный теплообменник: более 1200</a:t>
            </a:r>
            <a:r>
              <a:rPr lang="nl-BE" sz="1400" baseline="30000" dirty="0">
                <a:sym typeface="Wingdings" panose="05000000000000000000" pitchFamily="2" charset="2"/>
              </a:rPr>
              <a:t> </a:t>
            </a:r>
            <a:r>
              <a:rPr lang="nl-BE" sz="1400" dirty="0">
                <a:sym typeface="Wingdings" panose="05000000000000000000" pitchFamily="2" charset="2"/>
              </a:rPr>
              <a:t>часов</a:t>
            </a:r>
            <a:r>
              <a:rPr lang="nl-BE" sz="1400" b="0" dirty="0">
                <a:sym typeface="Wingdings" panose="05000000000000000000" pitchFamily="2" charset="2"/>
              </a:rPr>
              <a:t></a:t>
            </a:r>
            <a:r>
              <a:rPr sz="1400" dirty="0"/>
              <a:t> </a:t>
            </a:r>
            <a:r>
              <a:rPr lang="nl-BE" sz="1400" b="0" dirty="0">
                <a:sym typeface="Wingdings" panose="05000000000000000000" pitchFamily="2" charset="2"/>
              </a:rPr>
              <a:t>без утечки, небольшое визуальное ухудшение (белые отложения), пренебрежимо малое ухудшение характеристик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dirty="0">
                <a:sym typeface="Wingdings" panose="05000000000000000000" pitchFamily="2" charset="2"/>
              </a:rPr>
              <a:t>Теплообменник с покрытием: </a:t>
            </a:r>
          </a:p>
          <a:p>
            <a:pPr marL="285750" indent="-285750"/>
            <a:r>
              <a:rPr lang="nl-BE" sz="1400" dirty="0">
                <a:sym typeface="Wingdings" panose="05000000000000000000" pitchFamily="2" charset="2"/>
              </a:rPr>
              <a:t>	2400 часов</a:t>
            </a:r>
            <a:r>
              <a:rPr lang="nl-BE" sz="1400" b="0" dirty="0">
                <a:sym typeface="Wingdings" panose="05000000000000000000" pitchFamily="2" charset="2"/>
              </a:rPr>
              <a:t></a:t>
            </a:r>
            <a:r>
              <a:rPr sz="1400" dirty="0"/>
              <a:t> </a:t>
            </a:r>
            <a:r>
              <a:rPr lang="nl-BE" sz="1400" b="0" dirty="0">
                <a:sym typeface="Wingdings" panose="05000000000000000000" pitchFamily="2" charset="2"/>
              </a:rPr>
              <a:t>без утечки, без ухудшения характеристик</a:t>
            </a:r>
            <a:endParaRPr lang="ru-RU" sz="1400" b="0" dirty="0"/>
          </a:p>
        </p:txBody>
      </p:sp>
      <p:sp>
        <p:nvSpPr>
          <p:cNvPr id="2" name="Rectangle 1"/>
          <p:cNvSpPr/>
          <p:nvPr/>
        </p:nvSpPr>
        <p:spPr>
          <a:xfrm>
            <a:off x="343537" y="5312782"/>
            <a:ext cx="4086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000" b="0" spc="20" dirty="0">
                <a:latin typeface="Calibri" pitchFamily="34" charset="0"/>
              </a:rPr>
              <a:t>*</a:t>
            </a:r>
            <a:r>
              <a:rPr lang="en-US" altLang="en-US" sz="1000" spc="20" dirty="0">
                <a:latin typeface="Calibri" pitchFamily="34" charset="0"/>
              </a:rPr>
              <a:t>Все испытания в солевом тумане включают в себя теплообменник с фитингами блока и производятся в рамках процедуры испытаний ISO 9227-AASS (уксуснокислый солевой туман) или ASTM G85-02 A2.</a:t>
            </a:r>
            <a:endParaRPr lang="ru-RU" sz="1000" spc="20" dirty="0"/>
          </a:p>
        </p:txBody>
      </p:sp>
      <p:sp>
        <p:nvSpPr>
          <p:cNvPr id="23" name="TextBox 22"/>
          <p:cNvSpPr txBox="1"/>
          <p:nvPr/>
        </p:nvSpPr>
        <p:spPr>
          <a:xfrm>
            <a:off x="4848134" y="1804601"/>
            <a:ext cx="492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1400" b="0" dirty="0">
              <a:sym typeface="Wingdings" panose="05000000000000000000" pitchFamily="2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0314" y="3328000"/>
            <a:ext cx="3965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b="0" dirty="0"/>
          </a:p>
        </p:txBody>
      </p:sp>
      <p:sp>
        <p:nvSpPr>
          <p:cNvPr id="27" name="Round Same Side Corner Rectangle 26">
            <a:hlinkClick r:id="rId3" action="ppaction://hlinksldjump"/>
          </p:cNvPr>
          <p:cNvSpPr/>
          <p:nvPr/>
        </p:nvSpPr>
        <p:spPr>
          <a:xfrm>
            <a:off x="343536" y="973709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sp>
        <p:nvSpPr>
          <p:cNvPr id="29" name="TextBox 28"/>
          <p:cNvSpPr txBox="1"/>
          <p:nvPr/>
        </p:nvSpPr>
        <p:spPr>
          <a:xfrm>
            <a:off x="4407944" y="1817480"/>
            <a:ext cx="473605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EE4422"/>
                </a:solidFill>
                <a:sym typeface="Wingdings" panose="05000000000000000000" pitchFamily="2" charset="2"/>
              </a:rPr>
              <a:t>Герметичность системы столь же хорошая, как в случае традиционных теплообменников</a:t>
            </a:r>
            <a:endParaRPr lang="ru-RU" sz="1400" dirty="0">
              <a:solidFill>
                <a:srgbClr val="EE4422"/>
              </a:solidFill>
              <a:sym typeface="Wingdings" panose="05000000000000000000" pitchFamily="2" charset="2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nl-BE" sz="1400" dirty="0">
                <a:sym typeface="Wingdings" panose="05000000000000000000" pitchFamily="2" charset="2"/>
              </a:rPr>
              <a:t>Испытания на усталость давлением/температурой </a:t>
            </a:r>
          </a:p>
          <a:p>
            <a:pPr marL="0" lvl="1"/>
            <a:r>
              <a:rPr dirty="0"/>
              <a:t>    </a:t>
            </a:r>
            <a:r>
              <a:rPr lang="en-US" dirty="0"/>
              <a:t>    </a:t>
            </a:r>
            <a:r>
              <a:rPr dirty="0"/>
              <a:t> </a:t>
            </a:r>
            <a:r>
              <a:rPr lang="fr-FR" altLang="en-US" sz="1100" b="0" dirty="0"/>
              <a:t>(стандарт EN 15834§7.8: 800 циклов, –20 °C – 140 °C, 0–45 бар)</a:t>
            </a:r>
            <a:endParaRPr lang="ru-RU" sz="1100" b="0" dirty="0">
              <a:sym typeface="Wingdings" panose="05000000000000000000" pitchFamily="2" charset="2"/>
            </a:endParaRPr>
          </a:p>
          <a:p>
            <a:pPr marL="285750" lvl="1" indent="-285750">
              <a:buFont typeface="Wingdings" panose="05000000000000000000" pitchFamily="2" charset="2"/>
              <a:buChar char="ü"/>
            </a:pPr>
            <a:r>
              <a:rPr lang="nl-BE" sz="1400" dirty="0">
                <a:sym typeface="Wingdings" panose="05000000000000000000" pitchFamily="2" charset="2"/>
              </a:rPr>
              <a:t>Испытания на усталость давлением </a:t>
            </a:r>
          </a:p>
          <a:p>
            <a:pPr marL="0" lvl="1"/>
            <a:r>
              <a:rPr dirty="0"/>
              <a:t>    </a:t>
            </a:r>
            <a:r>
              <a:rPr lang="en-US" dirty="0"/>
              <a:t>     </a:t>
            </a:r>
            <a:r>
              <a:rPr dirty="0"/>
              <a:t> </a:t>
            </a:r>
            <a:r>
              <a:rPr lang="fr-FR" altLang="en-US" sz="1100" b="0" dirty="0"/>
              <a:t>(UL1995, параграф 62: 250 000 циклов, 0–45 бар)</a:t>
            </a:r>
            <a:endParaRPr lang="ru-RU" sz="1100" b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dirty="0">
                <a:sym typeface="Wingdings" panose="05000000000000000000" pitchFamily="2" charset="2"/>
              </a:rPr>
              <a:t>Вибрационные испытания </a:t>
            </a:r>
            <a:r>
              <a:rPr lang="nl-BE" sz="1400" b="0" dirty="0">
                <a:sym typeface="Wingdings" panose="05000000000000000000" pitchFamily="2" charset="2"/>
              </a:rPr>
              <a:t>эквивалентны </a:t>
            </a:r>
            <a:br>
              <a:rPr lang="nl-BE" sz="1400" b="0" dirty="0">
                <a:sym typeface="Wingdings" panose="05000000000000000000" pitchFamily="2" charset="2"/>
              </a:rPr>
            </a:br>
            <a:r>
              <a:rPr lang="nl-BE" sz="1400" b="0" dirty="0">
                <a:sym typeface="Wingdings" panose="05000000000000000000" pitchFamily="2" charset="2"/>
              </a:rPr>
              <a:t>7000 км транспортировки  </a:t>
            </a:r>
            <a:r>
              <a:rPr lang="fr-FR" altLang="en-US" sz="1100" b="0" dirty="0">
                <a:latin typeface="Calibri" pitchFamily="34" charset="0"/>
              </a:rPr>
              <a:t>(ASTM D4169, грузовые автомобили, II уровень)</a:t>
            </a:r>
          </a:p>
          <a:p>
            <a:endParaRPr lang="ru-RU" altLang="en-US" sz="1000" b="0" dirty="0">
              <a:latin typeface="Calibri" pitchFamily="34" charset="0"/>
            </a:endParaRPr>
          </a:p>
          <a:p>
            <a:r>
              <a:rPr lang="nl-BE" sz="1400" dirty="0">
                <a:solidFill>
                  <a:srgbClr val="EE4422"/>
                </a:solidFill>
                <a:sym typeface="Wingdings" panose="05000000000000000000" pitchFamily="2" charset="2"/>
              </a:rPr>
              <a:t>Устойчивость</a:t>
            </a:r>
            <a:r>
              <a:rPr sz="1400" dirty="0"/>
              <a:t> </a:t>
            </a:r>
            <a:r>
              <a:rPr lang="nl-BE" sz="1400" dirty="0">
                <a:solidFill>
                  <a:srgbClr val="EE4422"/>
                </a:solidFill>
                <a:sym typeface="Wingdings" panose="05000000000000000000" pitchFamily="2" charset="2"/>
              </a:rPr>
              <a:t>к абразивному истиранию столь </a:t>
            </a:r>
            <a:br>
              <a:rPr lang="nl-BE" sz="1400" dirty="0">
                <a:solidFill>
                  <a:srgbClr val="EE4422"/>
                </a:solidFill>
                <a:sym typeface="Wingdings" panose="05000000000000000000" pitchFamily="2" charset="2"/>
              </a:rPr>
            </a:br>
            <a:r>
              <a:rPr lang="nl-BE" sz="1400" dirty="0">
                <a:solidFill>
                  <a:srgbClr val="EE4422"/>
                </a:solidFill>
                <a:sym typeface="Wingdings" panose="05000000000000000000" pitchFamily="2" charset="2"/>
              </a:rPr>
              <a:t>же хорошая, как в случае традиционных теплообменников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400" dirty="0">
                <a:sym typeface="Wingdings" panose="05000000000000000000" pitchFamily="2" charset="2"/>
              </a:rPr>
              <a:t>Испытания в штормовых условиях согласно </a:t>
            </a:r>
            <a:br>
              <a:rPr lang="nl-BE" sz="1400" dirty="0">
                <a:sym typeface="Wingdings" panose="05000000000000000000" pitchFamily="2" charset="2"/>
              </a:rPr>
            </a:br>
            <a:r>
              <a:rPr lang="nl-BE" sz="1400" b="0" dirty="0">
                <a:sym typeface="Wingdings" panose="05000000000000000000" pitchFamily="2" charset="2"/>
              </a:rPr>
              <a:t>NF EN 60068-2-68</a:t>
            </a:r>
          </a:p>
          <a:p>
            <a:r>
              <a:rPr dirty="0"/>
              <a:t>     </a:t>
            </a:r>
            <a:r>
              <a:rPr lang="en-US" dirty="0"/>
              <a:t>      </a:t>
            </a:r>
            <a:r>
              <a:rPr lang="fr-FR" altLang="en-US" sz="1100" b="0" dirty="0"/>
              <a:t>(250 кг/час</a:t>
            </a:r>
            <a:r>
              <a:rPr dirty="0"/>
              <a:t> </a:t>
            </a:r>
            <a:r>
              <a:rPr lang="fr-FR" altLang="en-US" sz="1100" b="0" dirty="0"/>
              <a:t>– 2,2 г/м</a:t>
            </a:r>
            <a:r>
              <a:rPr lang="fr-FR" altLang="en-US" sz="1100" b="0" baseline="30000" dirty="0"/>
              <a:t>3</a:t>
            </a:r>
            <a:r>
              <a:rPr lang="fr-FR" altLang="en-US" sz="1100" b="0" dirty="0"/>
              <a:t> при 18 м/с)</a:t>
            </a:r>
            <a:endParaRPr lang="ru-RU" sz="1100" b="0" dirty="0">
              <a:sym typeface="Wingdings" panose="05000000000000000000" pitchFamily="2" charset="2"/>
            </a:endParaRPr>
          </a:p>
          <a:p>
            <a:r>
              <a:rPr lang="nl-BE" sz="1400" b="0" dirty="0">
                <a:sym typeface="Wingdings" panose="05000000000000000000" pitchFamily="2" charset="2"/>
              </a:rPr>
              <a:t>лёгкая эрозия без механических повреждений, </a:t>
            </a:r>
            <a:br>
              <a:rPr lang="nl-BE" sz="1400" b="0" dirty="0">
                <a:sym typeface="Wingdings" panose="05000000000000000000" pitchFamily="2" charset="2"/>
              </a:rPr>
            </a:br>
            <a:r>
              <a:rPr lang="nl-BE" sz="1400" b="0" dirty="0">
                <a:sym typeface="Wingdings" panose="05000000000000000000" pitchFamily="2" charset="2"/>
              </a:rPr>
              <a:t>без утечки, без ухудшения характеристик</a:t>
            </a:r>
            <a:endParaRPr lang="ru-RU" sz="1400" b="0" dirty="0"/>
          </a:p>
          <a:p>
            <a:endParaRPr lang="ru-RU" altLang="en-US" sz="1600" b="0" dirty="0">
              <a:latin typeface="Calibri" pitchFamily="34" charset="0"/>
            </a:endParaRPr>
          </a:p>
          <a:p>
            <a:endParaRPr lang="ru-RU" sz="1000" b="0" dirty="0">
              <a:latin typeface="Calibri" pitchFamily="34" charset="0"/>
              <a:sym typeface="Wingdings" panose="05000000000000000000" pitchFamily="2" charset="2"/>
            </a:endParaRPr>
          </a:p>
          <a:p>
            <a:endParaRPr lang="ru-RU" sz="1000" b="0" dirty="0">
              <a:sym typeface="Wingdings" panose="05000000000000000000" pitchFamily="2" charset="2"/>
            </a:endParaRPr>
          </a:p>
        </p:txBody>
      </p:sp>
      <p:grpSp>
        <p:nvGrpSpPr>
          <p:cNvPr id="38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39" name="Rectangle 10">
              <a:hlinkClick r:id="rId4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4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67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42" name="Rectangle 13">
              <a:hlinkClick r:id="rId3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hlinkClick r:id="rId3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54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5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7" name="Rectangle 7">
              <a:hlinkClick r:id="rId6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>
              <a:hlinkClick r:id="rId6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60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hlinkClick r:id="rId7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934362"/>
      </p:ext>
    </p:extLst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40018" y="488741"/>
            <a:ext cx="52184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ИНТЕЛЛЕКТУАЛЬНОЕ УПРАВЛЕНИЕ</a:t>
            </a:r>
            <a:endParaRPr lang="ru-RU" sz="2800" dirty="0">
              <a:solidFill>
                <a:srgbClr val="DC5034"/>
              </a:solidFill>
            </a:endParaRPr>
          </a:p>
          <a:p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4" y="1749778"/>
            <a:ext cx="550431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+mn-lt"/>
            </a:endParaRPr>
          </a:p>
          <a:p>
            <a:r>
              <a:rPr lang="nl-BE" sz="1400" dirty="0">
                <a:solidFill>
                  <a:srgbClr val="EE4422"/>
                </a:solidFill>
              </a:rPr>
              <a:t>Новый контроллер Trane для лёгких коммерческих транспортных средств</a:t>
            </a:r>
            <a:endParaRPr lang="ru-RU" sz="1400" dirty="0">
              <a:solidFill>
                <a:srgbClr val="EE44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ЖК-дисплей, 6 клавиш навигации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Понятные сообщения, 15 языков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EXV: Электронные расширительные клапаны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Серийная упаковка для заказчика: внешняя уставка охлаждённой воды, ограничение максимальной производительности, аналоговый выход производительности, программируемые реле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Потеря заправки хладагентом (2015)</a:t>
            </a:r>
          </a:p>
          <a:p>
            <a:endParaRPr lang="ru-RU" sz="1400" b="0" dirty="0">
              <a:latin typeface="+mn-lt"/>
            </a:endParaRPr>
          </a:p>
          <a:p>
            <a:r>
              <a:rPr lang="nl-BE" sz="1400" dirty="0">
                <a:solidFill>
                  <a:srgbClr val="EE4422"/>
                </a:solidFill>
              </a:rPr>
              <a:t>Великолепный дисплей: </a:t>
            </a:r>
            <a:r>
              <a:rPr lang="nl-BE" sz="1400" dirty="0">
                <a:solidFill>
                  <a:srgbClr val="EE4422"/>
                </a:solidFill>
                <a:sym typeface="Wingdings" panose="05000000000000000000" pitchFamily="2" charset="2"/>
              </a:rPr>
              <a:t>интуитивный и удобный в использовании</a:t>
            </a:r>
            <a:endParaRPr lang="ru-RU" sz="1400" dirty="0">
              <a:solidFill>
                <a:srgbClr val="EE442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Цветной сенсорный экран с диагональю 18 см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Трендинг данных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Понятная регистрация сигнализации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1400" b="0" dirty="0">
                <a:latin typeface="+mn-lt"/>
              </a:rPr>
              <a:t>TIS с возможностью дистанционного контроля</a:t>
            </a:r>
            <a:endParaRPr lang="ru-RU" sz="1400" b="0" dirty="0">
              <a:latin typeface="+mn-lt"/>
            </a:endParaRPr>
          </a:p>
        </p:txBody>
      </p:sp>
      <p:sp>
        <p:nvSpPr>
          <p:cNvPr id="24" name="Round Same Side Corner Rectangle 23">
            <a:hlinkClick r:id="rId2" action="ppaction://hlinksldjump"/>
          </p:cNvPr>
          <p:cNvSpPr/>
          <p:nvPr/>
        </p:nvSpPr>
        <p:spPr>
          <a:xfrm>
            <a:off x="342707" y="110050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sp>
        <p:nvSpPr>
          <p:cNvPr id="43" name="Round Same Side Corner Rectangle 42">
            <a:hlinkClick r:id="rId3" action="ppaction://hlinksldjump"/>
          </p:cNvPr>
          <p:cNvSpPr/>
          <p:nvPr/>
        </p:nvSpPr>
        <p:spPr>
          <a:xfrm>
            <a:off x="2078739" y="1091358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Подробнее...</a:t>
            </a:r>
            <a:endParaRPr lang="ru-RU" sz="1200" dirty="0"/>
          </a:p>
        </p:txBody>
      </p:sp>
      <p:pic>
        <p:nvPicPr>
          <p:cNvPr id="53" name="Picture 11" descr="http://www.i-acs.co.uk/store/media/catalog/product/p/g/pgd1000ww0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129" y="2140767"/>
            <a:ext cx="18843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e 3"/>
          <p:cNvGrpSpPr>
            <a:grpSpLocks/>
          </p:cNvGrpSpPr>
          <p:nvPr/>
        </p:nvGrpSpPr>
        <p:grpSpPr bwMode="auto">
          <a:xfrm>
            <a:off x="5997846" y="3609388"/>
            <a:ext cx="2384425" cy="2270125"/>
            <a:chOff x="5949658" y="4387085"/>
            <a:chExt cx="2385266" cy="2271168"/>
          </a:xfrm>
        </p:grpSpPr>
        <p:pic>
          <p:nvPicPr>
            <p:cNvPr id="55" name="Picture 13" descr="http://www.carel.com/carelcom/web/@extsrc/@common/@catalogo/@immagini/@foto/ph_pGD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658" y="4387085"/>
              <a:ext cx="2385266" cy="2271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 descr="ppt_corner_trane.png"/>
            <p:cNvPicPr>
              <a:picLocks noChangeAspect="1"/>
            </p:cNvPicPr>
            <p:nvPr/>
          </p:nvPicPr>
          <p:blipFill rotWithShape="1">
            <a:blip r:embed="rId6" cstate="print"/>
            <a:srcRect/>
            <a:stretch/>
          </p:blipFill>
          <p:spPr bwMode="auto">
            <a:xfrm>
              <a:off x="7142292" y="5981667"/>
              <a:ext cx="436716" cy="144529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>
              <a:noFill/>
            </a:ln>
          </p:spPr>
        </p:pic>
      </p:grpSp>
      <p:pic>
        <p:nvPicPr>
          <p:cNvPr id="27" name="Picture 2" descr="ppt_corner_trane.png"/>
          <p:cNvPicPr>
            <a:picLocks noChangeAspect="1"/>
          </p:cNvPicPr>
          <p:nvPr/>
        </p:nvPicPr>
        <p:blipFill rotWithShape="1">
          <a:blip r:embed="rId6" cstate="print"/>
          <a:srcRect/>
          <a:stretch/>
        </p:blipFill>
        <p:spPr bwMode="auto">
          <a:xfrm>
            <a:off x="6817859" y="2950875"/>
            <a:ext cx="436562" cy="1444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30" name="Rectangle 10">
              <a:hlinkClick r:id="rId7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extBox 30">
              <a:hlinkClick r:id="rId7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67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33" name="Rectangle 13">
              <a:hlinkClick r:id="rId2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TextBox 33">
              <a:hlinkClick r:id="rId2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36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8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9" name="Rectangle 7">
              <a:hlinkClick r:id="rId9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9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42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>
              <a:hlinkClick r:id="rId10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1581415"/>
      </p:ext>
    </p:extLst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3015" y="1718338"/>
            <a:ext cx="627196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dirty="0">
                <a:solidFill>
                  <a:srgbClr val="EE4422"/>
                </a:solidFill>
                <a:latin typeface="+mn-lt"/>
              </a:rPr>
              <a:t>Универсальность: каждое здание имеет своё собственное назначение!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500" b="0" dirty="0">
                <a:latin typeface="+mn-lt"/>
              </a:rPr>
              <a:t>Два акустических комплекта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500" b="0" dirty="0">
                <a:latin typeface="+mn-lt"/>
              </a:rPr>
              <a:t>Одинарный или сдвоенный насос с двумя датчиками давления напора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500" b="0" dirty="0">
                <a:latin typeface="+mn-lt"/>
              </a:rPr>
              <a:t>Интеллектуальное управление </a:t>
            </a:r>
            <a:r>
              <a:rPr lang="nl-BE" sz="1500" dirty="0">
                <a:latin typeface="+mn-lt"/>
              </a:rPr>
              <a:t>Smart Flow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500" dirty="0">
                <a:latin typeface="+mn-lt"/>
              </a:rPr>
              <a:t>Ч</a:t>
            </a:r>
            <a:r>
              <a:rPr lang="nl-BE" sz="1500" b="0" dirty="0">
                <a:latin typeface="+mn-lt"/>
              </a:rPr>
              <a:t>астичная </a:t>
            </a:r>
            <a:r>
              <a:rPr lang="nl-BE" sz="1500" dirty="0">
                <a:latin typeface="+mn-lt"/>
              </a:rPr>
              <a:t>р</a:t>
            </a:r>
            <a:r>
              <a:rPr lang="nl-BE" sz="1500" b="0" dirty="0">
                <a:latin typeface="+mn-lt"/>
              </a:rPr>
              <a:t>екуперация </a:t>
            </a:r>
            <a:r>
              <a:rPr lang="nl-BE" sz="1500" dirty="0">
                <a:latin typeface="+mn-lt"/>
              </a:rPr>
              <a:t>т</a:t>
            </a:r>
            <a:r>
              <a:rPr lang="nl-BE" sz="1500" b="0" dirty="0">
                <a:latin typeface="+mn-lt"/>
              </a:rPr>
              <a:t>епла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500" b="0" dirty="0">
                <a:latin typeface="+mn-lt"/>
              </a:rPr>
              <a:t>Буферная ёмкость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500" b="0" dirty="0">
                <a:latin typeface="+mn-lt"/>
              </a:rPr>
              <a:t>Вентиляторы конденсаторас высоким статическим давлением</a:t>
            </a:r>
          </a:p>
          <a:p>
            <a:endParaRPr lang="ru-RU" sz="1500" b="0" dirty="0">
              <a:latin typeface="+mn-lt"/>
            </a:endParaRPr>
          </a:p>
          <a:p>
            <a:endParaRPr lang="ru-RU" sz="1500" b="0" dirty="0">
              <a:latin typeface="+mn-lt"/>
            </a:endParaRPr>
          </a:p>
          <a:p>
            <a:r>
              <a:rPr lang="nl-BE" sz="1500" dirty="0">
                <a:solidFill>
                  <a:srgbClr val="EE4422"/>
                </a:solidFill>
                <a:latin typeface="+mn-lt"/>
              </a:rPr>
              <a:t>Подключение: единственный системный модуль, при желании осуществляется постоянный мониторинг!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500" b="0" dirty="0">
                <a:latin typeface="+mn-lt"/>
              </a:rPr>
              <a:t>Интеллектуальное управление 3 установками, включая насосы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500" b="0" dirty="0">
                <a:latin typeface="+mn-lt"/>
              </a:rPr>
              <a:t>Интеллектуальная связь: Modbus, BACnet</a:t>
            </a:r>
            <a:r>
              <a:rPr lang="nl-BE" sz="1500" b="0" baseline="30000" dirty="0">
                <a:latin typeface="+mn-lt"/>
              </a:rPr>
              <a:t>®</a:t>
            </a:r>
            <a:r>
              <a:rPr lang="nl-BE" sz="1500" b="0" dirty="0">
                <a:latin typeface="+mn-lt"/>
              </a:rPr>
              <a:t>, Lon™ и Trane BMS</a:t>
            </a:r>
          </a:p>
        </p:txBody>
      </p:sp>
      <p:sp>
        <p:nvSpPr>
          <p:cNvPr id="24" name="Round Same Side Corner Rectangle 23">
            <a:hlinkClick r:id="rId2" action="ppaction://hlinksldjump"/>
          </p:cNvPr>
          <p:cNvSpPr/>
          <p:nvPr/>
        </p:nvSpPr>
        <p:spPr>
          <a:xfrm>
            <a:off x="342707" y="110050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pic>
        <p:nvPicPr>
          <p:cNvPr id="36" name="Picture 10" descr="C:\Users\frbog\AppData\Local\Microsoft\Windows\Temporary Internet Files\Content.Outlook\AXPUE4H5\CGAX UNIT HYM BT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558" y="1633139"/>
            <a:ext cx="2030412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78" y="4272080"/>
            <a:ext cx="1897062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4950373" y="504491"/>
            <a:ext cx="41620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ИНТЕЛЛЕКТУАЛЬНОЕ УПРАВЛЕНИЕ</a:t>
            </a:r>
            <a:endParaRPr lang="ru-RU" sz="2800" dirty="0">
              <a:solidFill>
                <a:srgbClr val="DC5034"/>
              </a:solidFill>
            </a:endParaRPr>
          </a:p>
          <a:p>
            <a:endParaRPr lang="ru-RU" sz="2800" dirty="0">
              <a:solidFill>
                <a:srgbClr val="DC5034"/>
              </a:solidFill>
            </a:endParaRPr>
          </a:p>
        </p:txBody>
      </p:sp>
      <p:grpSp>
        <p:nvGrpSpPr>
          <p:cNvPr id="39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40" name="Rectangle 10">
              <a:hlinkClick r:id="rId5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>
              <a:hlinkClick r:id="rId5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67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44" name="Rectangle 13">
              <a:hlinkClick r:id="rId2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extBox 48">
              <a:hlinkClick r:id="rId2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51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TextBox 51">
              <a:hlinkClick r:id="rId6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4" name="Rectangle 7">
              <a:hlinkClick r:id="rId7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7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57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>
              <a:hlinkClick r:id="rId8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8465703"/>
      </p:ext>
    </p:extLst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80177" y="553156"/>
            <a:ext cx="53445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Комплексное предложение компании Trane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908377" cy="42991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0561" y="2144782"/>
            <a:ext cx="79332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>
                <a:solidFill>
                  <a:srgbClr val="DC5034"/>
                </a:solidFill>
                <a:sym typeface="Wingdings" panose="05000000000000000000" pitchFamily="2" charset="2"/>
              </a:rPr>
              <a:t>Специалисты компании Trane</a:t>
            </a:r>
            <a:r>
              <a:rPr sz="1400" dirty="0"/>
              <a:t> </a:t>
            </a:r>
            <a:r>
              <a:rPr lang="nl-BE" sz="1400" b="0" dirty="0">
                <a:sym typeface="Wingdings" panose="05000000000000000000" pitchFamily="2" charset="2"/>
              </a:rPr>
              <a:t>к вашим услугам: мы предоставляем широкий ряд сервисных решений, чтобы обеспечить наиболее надёжную и эффективную эксплуатацию вашей системы ОВКВ...</a:t>
            </a:r>
          </a:p>
          <a:p>
            <a:endParaRPr lang="ru-RU" sz="1400" b="0" dirty="0">
              <a:sym typeface="Wingdings" panose="05000000000000000000" pitchFamily="2" charset="2"/>
            </a:endParaRPr>
          </a:p>
          <a:p>
            <a:r>
              <a:rPr lang="en-US" sz="1400" b="0" dirty="0">
                <a:sym typeface="Wingdings" panose="05000000000000000000" pitchFamily="2" charset="2"/>
              </a:rPr>
              <a:t>	  </a:t>
            </a:r>
            <a:r>
              <a:rPr lang="nl-BE" sz="1400" b="0" dirty="0">
                <a:sym typeface="Wingdings" panose="05000000000000000000" pitchFamily="2" charset="2"/>
              </a:rPr>
              <a:t>… </a:t>
            </a:r>
            <a:r>
              <a:rPr lang="nl-BE" sz="1400" dirty="0">
                <a:solidFill>
                  <a:srgbClr val="DC5034"/>
                </a:solidFill>
                <a:sym typeface="Wingdings" panose="05000000000000000000" pitchFamily="2" charset="2"/>
              </a:rPr>
              <a:t>с самого первого дня и в течение </a:t>
            </a:r>
          </a:p>
          <a:p>
            <a:r>
              <a:rPr lang="nl-BE" sz="1400" dirty="0">
                <a:solidFill>
                  <a:srgbClr val="DC5034"/>
                </a:solidFill>
                <a:sym typeface="Wingdings" panose="05000000000000000000" pitchFamily="2" charset="2"/>
              </a:rPr>
              <a:t>      	      полного  жизненного цикла вашего оборудования</a:t>
            </a:r>
            <a:endParaRPr lang="ru-RU" sz="1400" dirty="0"/>
          </a:p>
          <a:p>
            <a:endParaRPr lang="ru-RU" sz="1600" b="0" dirty="0">
              <a:sym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5411" y="1696957"/>
            <a:ext cx="85190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n-lt"/>
              </a:rPr>
              <a:t>Компания Trane не останавливается на этом… вы в надёжных руках!</a:t>
            </a:r>
          </a:p>
          <a:p>
            <a:endParaRPr lang="ru-RU" sz="18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9705" y="4018843"/>
            <a:ext cx="41761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200" dirty="0">
                <a:sym typeface="Wingdings" panose="05000000000000000000" pitchFamily="2" charset="2"/>
              </a:rPr>
              <a:t>Система Elite Start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200" dirty="0">
                <a:sym typeface="Wingdings" panose="05000000000000000000" pitchFamily="2" charset="2"/>
              </a:rPr>
              <a:t>Специальное соглашение о Trane Select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200" dirty="0">
                <a:sym typeface="Wingdings" panose="05000000000000000000" pitchFamily="2" charset="2"/>
              </a:rPr>
              <a:t>Запасные части                                         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200" dirty="0">
                <a:sym typeface="Wingdings" panose="05000000000000000000" pitchFamily="2" charset="2"/>
              </a:rPr>
              <a:t>Программа Trane Building Advantage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200" dirty="0">
                <a:sym typeface="Wingdings" panose="05000000000000000000" pitchFamily="2" charset="2"/>
              </a:rPr>
              <a:t>Trane Control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200" dirty="0">
                <a:sym typeface="Wingdings" panose="05000000000000000000" pitchFamily="2" charset="2"/>
              </a:rPr>
              <a:t>Служба проката Trane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200" b="0" dirty="0">
                <a:sym typeface="Wingdings" panose="05000000000000000000" pitchFamily="2" charset="2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200" b="0" dirty="0">
              <a:sym typeface="Wingdings" panose="05000000000000000000" pitchFamily="2" charset="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7" y="3324226"/>
            <a:ext cx="1716553" cy="2442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C:\Users\frbog\AppData\Local\Microsoft\Windows\Temporary Internet Files\Content.Outlook\AXPUE4H5\EliteStart_Cub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00" y="3901563"/>
            <a:ext cx="1219197" cy="1287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ound Same Side Corner Rectangle 43">
            <a:hlinkClick r:id="rId4" action="ppaction://hlinksldjump"/>
          </p:cNvPr>
          <p:cNvSpPr/>
          <p:nvPr/>
        </p:nvSpPr>
        <p:spPr>
          <a:xfrm>
            <a:off x="396327" y="1245972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Подробнее...</a:t>
            </a:r>
            <a:endParaRPr lang="ru-RU" sz="12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7190059" y="6074285"/>
            <a:ext cx="1449055" cy="664012"/>
            <a:chOff x="6378209" y="5090757"/>
            <a:chExt cx="1449055" cy="664012"/>
          </a:xfrm>
        </p:grpSpPr>
        <p:sp>
          <p:nvSpPr>
            <p:cNvPr id="46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hlinkClick r:id="rId5" action="ppaction://hlinksldjump"/>
            </p:cNvPr>
            <p:cNvSpPr txBox="1"/>
            <p:nvPr/>
          </p:nvSpPr>
          <p:spPr>
            <a:xfrm>
              <a:off x="6381288" y="5090757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49" name="Rectangle 13">
              <a:hlinkClick r:id="rId6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>
              <a:hlinkClick r:id="rId6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38" name="Rectangle 10">
              <a:hlinkClick r:id="rId7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TextBox 39">
              <a:hlinkClick r:id="rId7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42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TextBox 42">
              <a:hlinkClick r:id="rId8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2" name="Rectangle 7">
              <a:hlinkClick r:id="rId9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TextBox 52">
              <a:hlinkClick r:id="rId9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5612553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6751" y="1399032"/>
            <a:ext cx="8906256" cy="406908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6888" y="1527048"/>
            <a:ext cx="865022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n-lt"/>
              </a:rPr>
              <a:t>Компания Trane </a:t>
            </a:r>
            <a:br>
              <a:rPr lang="nl-BE" sz="2000" dirty="0">
                <a:latin typeface="+mn-lt"/>
              </a:rPr>
            </a:br>
            <a:r>
              <a:rPr lang="nl-BE" sz="2000" dirty="0">
                <a:latin typeface="+mn-lt"/>
              </a:rPr>
              <a:t>представляет</a:t>
            </a:r>
            <a:br>
              <a:rPr dirty="0"/>
            </a:br>
            <a:endParaRPr lang="ru-RU" sz="1600" b="0" dirty="0">
              <a:latin typeface="+mn-lt"/>
            </a:endParaRPr>
          </a:p>
          <a:p>
            <a:r>
              <a:rPr lang="nl-BE" sz="1800" dirty="0">
                <a:latin typeface="+mn-lt"/>
              </a:rPr>
              <a:t>Наилучший чиллер </a:t>
            </a:r>
            <a:r>
              <a:rPr lang="nl-BE" sz="1800" b="0" dirty="0">
                <a:latin typeface="+mn-lt"/>
              </a:rPr>
              <a:t>на рынке…</a:t>
            </a:r>
            <a:endParaRPr lang="ru-RU" sz="1800" b="0" dirty="0">
              <a:latin typeface="+mn-lt"/>
            </a:endParaRPr>
          </a:p>
          <a:p>
            <a:endParaRPr lang="ru-RU" sz="1800" b="0" dirty="0">
              <a:latin typeface="+mn-lt"/>
            </a:endParaRPr>
          </a:p>
          <a:p>
            <a:r>
              <a:rPr lang="en-US" sz="1800" b="0" dirty="0">
                <a:latin typeface="+mn-lt"/>
              </a:rPr>
              <a:t>	</a:t>
            </a:r>
            <a:r>
              <a:rPr lang="nl-BE" sz="1800" b="0" dirty="0">
                <a:latin typeface="+mn-lt"/>
              </a:rPr>
              <a:t>… для обеспечения </a:t>
            </a:r>
            <a:r>
              <a:rPr lang="nl-BE" sz="1800" dirty="0">
                <a:solidFill>
                  <a:srgbClr val="DC5034"/>
                </a:solidFill>
                <a:latin typeface="+mn-lt"/>
              </a:rPr>
              <a:t>превосходного потребительского опыта</a:t>
            </a:r>
          </a:p>
          <a:p>
            <a:endParaRPr lang="ru-RU" sz="1600" b="0" dirty="0">
              <a:latin typeface="+mn-lt"/>
            </a:endParaRPr>
          </a:p>
          <a:p>
            <a:pPr marL="285750" indent="-285750">
              <a:buClr>
                <a:srgbClr val="F0694D"/>
              </a:buClr>
              <a:buFont typeface="Wingdings" panose="05000000000000000000" pitchFamily="2" charset="2"/>
              <a:buChar char="ü"/>
            </a:pPr>
            <a:r>
              <a:rPr lang="nl-BE" sz="1800" b="0" dirty="0">
                <a:latin typeface="+mn-lt"/>
              </a:rPr>
              <a:t>Первоклассная </a:t>
            </a:r>
            <a:r>
              <a:rPr lang="nl-BE" sz="1800" dirty="0">
                <a:latin typeface="+mn-lt"/>
              </a:rPr>
              <a:t>эффективность</a:t>
            </a:r>
            <a:endParaRPr lang="ru-RU" sz="1800" dirty="0">
              <a:latin typeface="+mn-lt"/>
            </a:endParaRPr>
          </a:p>
          <a:p>
            <a:pPr marL="285750" indent="-285750">
              <a:buClr>
                <a:srgbClr val="F0694D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latin typeface="+mn-lt"/>
              </a:rPr>
              <a:t>Самый низкий </a:t>
            </a:r>
            <a:r>
              <a:rPr lang="nl-BE" sz="1800" b="0" dirty="0">
                <a:latin typeface="+mn-lt"/>
              </a:rPr>
              <a:t>уровень шума</a:t>
            </a:r>
          </a:p>
          <a:p>
            <a:pPr marL="285750" indent="-285750">
              <a:buClr>
                <a:srgbClr val="F0694D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latin typeface="+mn-lt"/>
              </a:rPr>
              <a:t>Высококачественная </a:t>
            </a:r>
            <a:r>
              <a:rPr lang="nl-BE" sz="1800" b="0" dirty="0">
                <a:latin typeface="+mn-lt"/>
              </a:rPr>
              <a:t>обработка</a:t>
            </a:r>
          </a:p>
          <a:p>
            <a:pPr marL="285750" indent="-285750">
              <a:buClr>
                <a:srgbClr val="F0694D"/>
              </a:buClr>
              <a:buFont typeface="Wingdings" panose="05000000000000000000" pitchFamily="2" charset="2"/>
              <a:buChar char="ü"/>
            </a:pPr>
            <a:r>
              <a:rPr lang="nl-BE" sz="1800" dirty="0">
                <a:latin typeface="+mn-lt"/>
              </a:rPr>
              <a:t>Интеллектуальные</a:t>
            </a:r>
            <a:r>
              <a:rPr lang="nl-BE" sz="1800" b="0" dirty="0">
                <a:latin typeface="+mn-lt"/>
              </a:rPr>
              <a:t> и универсальные</a:t>
            </a:r>
            <a:r>
              <a:rPr lang="nl-BE" sz="1800" dirty="0">
                <a:latin typeface="+mn-lt"/>
              </a:rPr>
              <a:t> </a:t>
            </a:r>
            <a:r>
              <a:rPr lang="nl-BE" sz="1800" b="0" dirty="0">
                <a:latin typeface="+mn-lt"/>
              </a:rPr>
              <a:t>установки</a:t>
            </a:r>
            <a:endParaRPr lang="ru-RU" sz="18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0" dirty="0"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600" b="0" dirty="0">
              <a:latin typeface="+mn-lt"/>
            </a:endParaRPr>
          </a:p>
          <a:p>
            <a:r>
              <a:rPr lang="nl-BE" sz="1800" b="0" dirty="0">
                <a:latin typeface="+mn-lt"/>
              </a:rPr>
              <a:t>… </a:t>
            </a:r>
            <a:r>
              <a:rPr lang="nl-BE" sz="1800" dirty="0">
                <a:latin typeface="+mn-lt"/>
              </a:rPr>
              <a:t>и</a:t>
            </a:r>
            <a:r>
              <a:rPr dirty="0"/>
              <a:t> </a:t>
            </a:r>
            <a:r>
              <a:rPr lang="nl-BE" sz="1800" dirty="0">
                <a:latin typeface="+mn-lt"/>
              </a:rPr>
              <a:t>легендарная</a:t>
            </a:r>
            <a:r>
              <a:rPr dirty="0"/>
              <a:t> </a:t>
            </a:r>
            <a:r>
              <a:rPr lang="nl-BE" sz="1800" dirty="0">
                <a:latin typeface="+mn-lt"/>
              </a:rPr>
              <a:t>надёжность Trane</a:t>
            </a:r>
            <a:r>
              <a:rPr lang="nl-BE" sz="1800" b="0" dirty="0">
                <a:latin typeface="+mn-lt"/>
              </a:rPr>
              <a:t>!</a:t>
            </a:r>
            <a:endParaRPr lang="ru-RU" sz="1800" b="0" dirty="0">
              <a:latin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</p:grpSpPr>
        <p:sp>
          <p:nvSpPr>
            <p:cNvPr id="8" name="Rectangle 7">
              <a:hlinkClick r:id="rId2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>
              <a:hlinkClick r:id="rId2" action="ppaction://hlinksldjump"/>
            </p:cNvPr>
            <p:cNvSpPr txBox="1"/>
            <p:nvPr/>
          </p:nvSpPr>
          <p:spPr>
            <a:xfrm>
              <a:off x="648656" y="6213041"/>
              <a:ext cx="1430736" cy="47672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15444" y="6075244"/>
            <a:ext cx="1449055" cy="664012"/>
            <a:chOff x="3763025" y="5082919"/>
            <a:chExt cx="1449055" cy="664012"/>
          </a:xfrm>
        </p:grpSpPr>
        <p:sp>
          <p:nvSpPr>
            <p:cNvPr id="11" name="Rectangle 10">
              <a:hlinkClick r:id="rId3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>
              <a:hlinkClick r:id="rId3" action="ppaction://hlinksldjump"/>
            </p:cNvPr>
            <p:cNvSpPr txBox="1"/>
            <p:nvPr/>
          </p:nvSpPr>
          <p:spPr>
            <a:xfrm>
              <a:off x="3863640" y="5082919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</p:grpSpPr>
        <p:sp>
          <p:nvSpPr>
            <p:cNvPr id="14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TextBox 14">
              <a:hlinkClick r:id="rId4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48179" y="6063055"/>
            <a:ext cx="1449055" cy="664012"/>
            <a:chOff x="635777" y="6112928"/>
            <a:chExt cx="1449055" cy="664012"/>
          </a:xfrm>
        </p:grpSpPr>
        <p:sp>
          <p:nvSpPr>
            <p:cNvPr id="19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>
              <a:hlinkClick r:id="rId5" action="ppaction://hlinksldjump"/>
            </p:cNvPr>
            <p:cNvSpPr txBox="1"/>
            <p:nvPr/>
          </p:nvSpPr>
          <p:spPr>
            <a:xfrm>
              <a:off x="635777" y="6112928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73833" y="6078650"/>
            <a:ext cx="1449055" cy="664012"/>
            <a:chOff x="6378209" y="5085978"/>
            <a:chExt cx="1449055" cy="664012"/>
          </a:xfrm>
        </p:grpSpPr>
        <p:sp>
          <p:nvSpPr>
            <p:cNvPr id="24" name="Rectangle 13">
              <a:hlinkClick r:id="rId6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TextBox 24">
              <a:hlinkClick r:id="rId6" action="ppaction://hlinksldjump"/>
            </p:cNvPr>
            <p:cNvSpPr txBox="1"/>
            <p:nvPr/>
          </p:nvSpPr>
          <p:spPr>
            <a:xfrm>
              <a:off x="6381288" y="508597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26" name="Picture 2" descr="F:\Ingersoll Rand\2.TRANE 2014\LOGOS\Conquest\UIT\02_Output files\Png\Conquest_Logo_FullColour_72dpi_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452" y="1332772"/>
            <a:ext cx="3835908" cy="965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350245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2806" y="1012042"/>
            <a:ext cx="852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Комплексное предложение компании Trane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16302" y="1552986"/>
            <a:ext cx="8908377" cy="42991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108" y="2152429"/>
            <a:ext cx="83982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500" b="0" dirty="0">
                <a:sym typeface="Wingdings" panose="05000000000000000000" pitchFamily="2" charset="2"/>
              </a:rPr>
              <a:t>Специалисты компании Trane </a:t>
            </a:r>
            <a:r>
              <a:rPr lang="nl-BE" sz="1500" dirty="0">
                <a:solidFill>
                  <a:srgbClr val="DC5034"/>
                </a:solidFill>
                <a:sym typeface="Wingdings" panose="05000000000000000000" pitchFamily="2" charset="2"/>
              </a:rPr>
              <a:t>в области управления </a:t>
            </a:r>
            <a:r>
              <a:rPr lang="nl-BE" sz="1500" b="0" dirty="0">
                <a:sym typeface="Wingdings" panose="05000000000000000000" pitchFamily="2" charset="2"/>
              </a:rPr>
              <a:t>предлагают комплексный портфель решений по управлению, от датчиков и средств управления оборудованием до </a:t>
            </a:r>
          </a:p>
          <a:p>
            <a:endParaRPr lang="ru-RU" sz="1600" b="0" dirty="0">
              <a:sym typeface="Wingdings" panose="05000000000000000000" pitchFamily="2" charset="2"/>
            </a:endParaRPr>
          </a:p>
          <a:p>
            <a:r>
              <a:rPr lang="en-US" sz="1600" b="0" dirty="0">
                <a:sym typeface="Wingdings" panose="05000000000000000000" pitchFamily="2" charset="2"/>
              </a:rPr>
              <a:t>		</a:t>
            </a:r>
            <a:r>
              <a:rPr lang="nl-BE" sz="1500" b="0" dirty="0">
                <a:sym typeface="Wingdings" panose="05000000000000000000" pitchFamily="2" charset="2"/>
              </a:rPr>
              <a:t>… </a:t>
            </a:r>
            <a:r>
              <a:rPr lang="nl-BE" sz="1500" dirty="0">
                <a:solidFill>
                  <a:srgbClr val="DC5034"/>
                </a:solidFill>
                <a:sym typeface="Wingdings" panose="05000000000000000000" pitchFamily="2" charset="2"/>
              </a:rPr>
              <a:t>ведущих в отрасли систем автоматизации </a:t>
            </a:r>
            <a:r>
              <a:rPr lang="nl-BE" sz="1500" b="0" dirty="0">
                <a:sym typeface="Wingdings" panose="05000000000000000000" pitchFamily="2" charset="2"/>
              </a:rPr>
              <a:t>зданий</a:t>
            </a:r>
            <a:endParaRPr lang="ru-RU" sz="1500" b="0" dirty="0"/>
          </a:p>
          <a:p>
            <a:endParaRPr lang="ru-RU" sz="1600" b="0" dirty="0">
              <a:sym typeface="Wingdings" panose="05000000000000000000" pitchFamily="2" charset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2707" y="1712723"/>
            <a:ext cx="81352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latin typeface="+mn-lt"/>
              </a:rPr>
              <a:t>Компания Trane не останавливается на этом… вы в надёжных руках!</a:t>
            </a:r>
          </a:p>
          <a:p>
            <a:endParaRPr lang="ru-RU" sz="1600" b="0" dirty="0">
              <a:latin typeface="+mn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39425" y="3323053"/>
            <a:ext cx="407879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0" dirty="0">
                <a:sym typeface="Wingdings" panose="05000000000000000000" pitchFamily="2" charset="2"/>
              </a:rPr>
              <a:t>Компания Trane обеспечит поддержку, выбирая проект и реализуя наилучшие решения по управлению, удовлетворяющие всем требованиям для конкретного здания.</a:t>
            </a:r>
          </a:p>
          <a:p>
            <a:endParaRPr lang="ru-RU" sz="1400" b="0" dirty="0">
              <a:sym typeface="Wingdings" panose="05000000000000000000" pitchFamily="2" charset="2"/>
            </a:endParaRPr>
          </a:p>
          <a:p>
            <a:r>
              <a:rPr lang="nl-BE" sz="1400" b="0" dirty="0">
                <a:sym typeface="Wingdings" panose="05000000000000000000" pitchFamily="2" charset="2"/>
              </a:rPr>
              <a:t>Решения компании Trane для систем диспетчеризации зданий обеспечивают полную гибкость благодаря интеграции </a:t>
            </a:r>
            <a:br>
              <a:rPr lang="nl-BE" sz="1400" b="0" dirty="0">
                <a:sym typeface="Wingdings" panose="05000000000000000000" pitchFamily="2" charset="2"/>
              </a:rPr>
            </a:br>
            <a:r>
              <a:rPr lang="nl-BE" sz="1400" b="0" dirty="0">
                <a:sym typeface="Wingdings" panose="05000000000000000000" pitchFamily="2" charset="2"/>
              </a:rPr>
              <a:t>самых последних разработок в области информационных технологий, таких как работа в IP-сетях и поддержка веб-сервисов.</a:t>
            </a:r>
            <a:endParaRPr lang="ru-RU" sz="1400" b="0" dirty="0">
              <a:sym typeface="Wingdings" panose="05000000000000000000" pitchFamily="2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57" y="3361210"/>
            <a:ext cx="46863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7190059" y="6074285"/>
            <a:ext cx="1449055" cy="664012"/>
            <a:chOff x="6378209" y="5090757"/>
            <a:chExt cx="1449055" cy="664012"/>
          </a:xfrm>
        </p:grpSpPr>
        <p:sp>
          <p:nvSpPr>
            <p:cNvPr id="4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>
              <a:hlinkClick r:id="rId3" action="ppaction://hlinksldjump"/>
            </p:cNvPr>
            <p:cNvSpPr txBox="1"/>
            <p:nvPr/>
          </p:nvSpPr>
          <p:spPr>
            <a:xfrm>
              <a:off x="6381288" y="5090757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573833" y="6087087"/>
            <a:ext cx="1449055" cy="664012"/>
            <a:chOff x="6378209" y="5094415"/>
            <a:chExt cx="1449055" cy="664012"/>
          </a:xfrm>
          <a:solidFill>
            <a:srgbClr val="F0694D"/>
          </a:solidFill>
        </p:grpSpPr>
        <p:sp>
          <p:nvSpPr>
            <p:cNvPr id="46" name="Rectangle 13">
              <a:hlinkClick r:id="rId4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extBox 46">
              <a:hlinkClick r:id="rId4" action="ppaction://hlinksldjump"/>
            </p:cNvPr>
            <p:cNvSpPr txBox="1"/>
            <p:nvPr/>
          </p:nvSpPr>
          <p:spPr>
            <a:xfrm>
              <a:off x="6381288" y="5094415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55"/>
          <p:cNvGrpSpPr/>
          <p:nvPr/>
        </p:nvGrpSpPr>
        <p:grpSpPr>
          <a:xfrm>
            <a:off x="3915444" y="6086533"/>
            <a:ext cx="1449055" cy="664012"/>
            <a:chOff x="3763025" y="5094208"/>
            <a:chExt cx="1449055" cy="664012"/>
          </a:xfrm>
          <a:solidFill>
            <a:srgbClr val="F0694D"/>
          </a:solidFill>
        </p:grpSpPr>
        <p:sp>
          <p:nvSpPr>
            <p:cNvPr id="34" name="Rectangle 10">
              <a:hlinkClick r:id="rId5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>
              <a:hlinkClick r:id="rId5" action="ppaction://hlinksldjump"/>
            </p:cNvPr>
            <p:cNvSpPr txBox="1"/>
            <p:nvPr/>
          </p:nvSpPr>
          <p:spPr>
            <a:xfrm>
              <a:off x="3863640" y="5094208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41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hlinkClick r:id="rId6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49" name="Rectangle 7">
              <a:hlinkClick r:id="rId7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extBox 49">
              <a:hlinkClick r:id="rId7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727109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97020"/>
            <a:ext cx="8906256" cy="36047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556" y="873800"/>
            <a:ext cx="5017573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Модельный ряд Conquest</a:t>
            </a:r>
            <a:endParaRPr lang="ru-RU" sz="2800" dirty="0">
              <a:solidFill>
                <a:srgbClr val="DC503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66266" y="1650905"/>
            <a:ext cx="2849793" cy="1173537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18" name="Rectangle 17">
              <a:hlinkClick r:id="rId2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solidFill>
              <a:srgbClr val="DC503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TextBox 18">
              <a:hlinkClick r:id="rId2" action="ppaction://hlinksldjump"/>
            </p:cNvPr>
            <p:cNvSpPr txBox="1"/>
            <p:nvPr/>
          </p:nvSpPr>
          <p:spPr>
            <a:xfrm>
              <a:off x="846943" y="1735067"/>
              <a:ext cx="1357376" cy="115439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0" dirty="0">
                  <a:solidFill>
                    <a:schemeClr val="bg1"/>
                  </a:solidFill>
                </a:rPr>
                <a:t>Нажмите здесь, чтобы узнать</a:t>
              </a:r>
            </a:p>
            <a:p>
              <a:pPr algn="ctr"/>
              <a:endParaRPr lang="ru-RU" sz="1400" dirty="0">
                <a:solidFill>
                  <a:schemeClr val="bg1"/>
                </a:solidFill>
              </a:endParaRPr>
            </a:p>
            <a:p>
              <a:pPr algn="ctr"/>
              <a:r>
                <a:rPr lang="nl-BE" sz="1400" dirty="0">
                  <a:solidFill>
                    <a:schemeClr val="bg1"/>
                  </a:solidFill>
                </a:rPr>
                <a:t>Модели и производительности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7" name="Rectangle 7">
              <a:hlinkClick r:id="rId3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TextBox 57">
              <a:hlinkClick r:id="rId3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915444" y="6097822"/>
            <a:ext cx="1449055" cy="664012"/>
            <a:chOff x="3763025" y="5105497"/>
            <a:chExt cx="1449055" cy="664012"/>
          </a:xfrm>
          <a:solidFill>
            <a:srgbClr val="F0694D"/>
          </a:solidFill>
        </p:grpSpPr>
        <p:sp>
          <p:nvSpPr>
            <p:cNvPr id="60" name="Rectangle 10">
              <a:hlinkClick r:id="rId4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extBox 60">
              <a:hlinkClick r:id="rId4" action="ppaction://hlinksldjump"/>
            </p:cNvPr>
            <p:cNvSpPr txBox="1"/>
            <p:nvPr/>
          </p:nvSpPr>
          <p:spPr>
            <a:xfrm>
              <a:off x="3863640" y="5105497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6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TextBox 63">
              <a:hlinkClick r:id="rId5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248179" y="6063055"/>
            <a:ext cx="1449055" cy="664012"/>
            <a:chOff x="635777" y="6112928"/>
            <a:chExt cx="1449055" cy="664012"/>
          </a:xfrm>
        </p:grpSpPr>
        <p:sp>
          <p:nvSpPr>
            <p:cNvPr id="66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TextBox 66">
              <a:hlinkClick r:id="rId6" action="ppaction://hlinksldjump"/>
            </p:cNvPr>
            <p:cNvSpPr txBox="1"/>
            <p:nvPr/>
          </p:nvSpPr>
          <p:spPr>
            <a:xfrm>
              <a:off x="635777" y="6112928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69" name="Rectangle 13">
              <a:hlinkClick r:id="rId7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TextBox 69">
              <a:hlinkClick r:id="rId7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166265" y="3396415"/>
            <a:ext cx="2849793" cy="1173537"/>
            <a:chOff x="813887" y="1676322"/>
            <a:chExt cx="140739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27" name="Rectangle 17">
              <a:hlinkClick r:id="rId8" action="ppaction://hlinksldjump"/>
            </p:cNvPr>
            <p:cNvSpPr/>
            <p:nvPr/>
          </p:nvSpPr>
          <p:spPr bwMode="auto">
            <a:xfrm>
              <a:off x="813887" y="1676322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TextBox 27">
              <a:hlinkClick r:id="rId8" action="ppaction://hlinksldjump"/>
            </p:cNvPr>
            <p:cNvSpPr txBox="1"/>
            <p:nvPr/>
          </p:nvSpPr>
          <p:spPr>
            <a:xfrm>
              <a:off x="846943" y="1783144"/>
              <a:ext cx="1357376" cy="89372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b="0" dirty="0">
                  <a:solidFill>
                    <a:schemeClr val="bg1"/>
                  </a:solidFill>
                </a:rPr>
                <a:t>Нажмите здесь, чтобы узнать</a:t>
              </a:r>
            </a:p>
            <a:p>
              <a:pPr algn="ctr"/>
              <a:endParaRPr lang="ru-RU" sz="1400" dirty="0">
                <a:solidFill>
                  <a:schemeClr val="bg1"/>
                </a:solidFill>
              </a:endParaRPr>
            </a:p>
            <a:p>
              <a:pPr algn="ctr"/>
              <a:r>
                <a:rPr lang="nl-BE" sz="1400" dirty="0">
                  <a:solidFill>
                    <a:schemeClr val="bg1"/>
                  </a:solidFill>
                </a:rPr>
                <a:t>Технологические карты эксплуатации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012" y="1945439"/>
            <a:ext cx="3115124" cy="246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0090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377970" y="1415978"/>
            <a:ext cx="1553574" cy="69120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03698" y="853480"/>
            <a:ext cx="5141751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Модельный ряд Conquest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108" name="TextBox 107">
            <a:hlinkClick r:id="rId2" action="ppaction://hlinksldjump"/>
          </p:cNvPr>
          <p:cNvSpPr txBox="1"/>
          <p:nvPr/>
        </p:nvSpPr>
        <p:spPr>
          <a:xfrm>
            <a:off x="2348089" y="1399036"/>
            <a:ext cx="1625599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Модель "CGAX" только для охлаждения</a:t>
            </a:r>
            <a:endParaRPr lang="ru-RU" sz="12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55614" y="2326587"/>
            <a:ext cx="8374356" cy="3409799"/>
            <a:chOff x="230148" y="2291175"/>
            <a:chExt cx="8374356" cy="3409799"/>
          </a:xfrm>
        </p:grpSpPr>
        <p:grpSp>
          <p:nvGrpSpPr>
            <p:cNvPr id="91" name="Group 90"/>
            <p:cNvGrpSpPr/>
            <p:nvPr/>
          </p:nvGrpSpPr>
          <p:grpSpPr>
            <a:xfrm>
              <a:off x="230148" y="2352507"/>
              <a:ext cx="8374356" cy="3348467"/>
              <a:chOff x="230148" y="2352507"/>
              <a:chExt cx="8374356" cy="3348467"/>
            </a:xfrm>
          </p:grpSpPr>
          <p:cxnSp>
            <p:nvCxnSpPr>
              <p:cNvPr id="31" name="Connecteur droit 14"/>
              <p:cNvCxnSpPr/>
              <p:nvPr/>
            </p:nvCxnSpPr>
            <p:spPr bwMode="auto">
              <a:xfrm>
                <a:off x="2788650" y="2352507"/>
                <a:ext cx="9168" cy="334846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Connecteur droit 21"/>
              <p:cNvCxnSpPr/>
              <p:nvPr/>
            </p:nvCxnSpPr>
            <p:spPr bwMode="auto">
              <a:xfrm>
                <a:off x="957488" y="3198494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6" name="Connecteur droit 29"/>
              <p:cNvCxnSpPr/>
              <p:nvPr/>
            </p:nvCxnSpPr>
            <p:spPr bwMode="auto">
              <a:xfrm>
                <a:off x="957488" y="3466338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56" name="ZoneTexte 22"/>
              <p:cNvSpPr txBox="1"/>
              <p:nvPr/>
            </p:nvSpPr>
            <p:spPr bwMode="auto">
              <a:xfrm>
                <a:off x="326668" y="3320319"/>
                <a:ext cx="556563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80 кВт</a:t>
                </a:r>
                <a:endParaRPr lang="ru-RU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ZoneTexte 39"/>
              <p:cNvSpPr txBox="1"/>
              <p:nvPr/>
            </p:nvSpPr>
            <p:spPr bwMode="auto">
              <a:xfrm>
                <a:off x="313416" y="3067526"/>
                <a:ext cx="556563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70 кВт</a:t>
                </a:r>
                <a:endParaRPr lang="ru-RU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ZoneTexte 40"/>
              <p:cNvSpPr txBox="1"/>
              <p:nvPr/>
            </p:nvSpPr>
            <p:spPr bwMode="auto">
              <a:xfrm>
                <a:off x="330776" y="3573018"/>
                <a:ext cx="556563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90 кВт</a:t>
                </a:r>
              </a:p>
            </p:txBody>
          </p:sp>
          <p:sp>
            <p:nvSpPr>
              <p:cNvPr id="59" name="ZoneTexte 41"/>
              <p:cNvSpPr txBox="1"/>
              <p:nvPr/>
            </p:nvSpPr>
            <p:spPr bwMode="auto">
              <a:xfrm>
                <a:off x="255004" y="3828191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100 кВт</a:t>
                </a:r>
              </a:p>
            </p:txBody>
          </p:sp>
          <p:sp>
            <p:nvSpPr>
              <p:cNvPr id="60" name="ZoneTexte 42"/>
              <p:cNvSpPr txBox="1"/>
              <p:nvPr/>
            </p:nvSpPr>
            <p:spPr bwMode="auto">
              <a:xfrm>
                <a:off x="233904" y="4090129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110 кВт</a:t>
                </a:r>
                <a:endParaRPr lang="ru-RU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ZoneTexte 43"/>
              <p:cNvSpPr txBox="1"/>
              <p:nvPr/>
            </p:nvSpPr>
            <p:spPr bwMode="auto">
              <a:xfrm>
                <a:off x="243400" y="4352067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120 кВт</a:t>
                </a:r>
                <a:endParaRPr lang="ru-RU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ZoneTexte 44"/>
              <p:cNvSpPr txBox="1"/>
              <p:nvPr/>
            </p:nvSpPr>
            <p:spPr bwMode="auto">
              <a:xfrm>
                <a:off x="230148" y="4623149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130 кВт</a:t>
                </a:r>
                <a:endParaRPr lang="ru-RU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ZoneTexte 45"/>
              <p:cNvSpPr txBox="1"/>
              <p:nvPr/>
            </p:nvSpPr>
            <p:spPr bwMode="auto">
              <a:xfrm>
                <a:off x="232514" y="4893564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140 кВт</a:t>
                </a:r>
                <a:endParaRPr lang="ru-RU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ZoneTexte 46"/>
              <p:cNvSpPr txBox="1"/>
              <p:nvPr/>
            </p:nvSpPr>
            <p:spPr bwMode="auto">
              <a:xfrm>
                <a:off x="232514" y="5148517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150 кВт</a:t>
                </a:r>
                <a:endParaRPr lang="ru-RU" sz="11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ZoneTexte 47"/>
              <p:cNvSpPr txBox="1"/>
              <p:nvPr/>
            </p:nvSpPr>
            <p:spPr bwMode="auto">
              <a:xfrm>
                <a:off x="232514" y="5406454"/>
                <a:ext cx="628698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  <a:ext uri="{FAA26D3D-D897-4be2-8F04-BA451C77F1D7}"/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100" dirty="0">
                    <a:latin typeface="Calibri" panose="020F0502020204030204" pitchFamily="34" charset="0"/>
                  </a:rPr>
                  <a:t>160 кВт</a:t>
                </a:r>
              </a:p>
            </p:txBody>
          </p:sp>
          <p:cxnSp>
            <p:nvCxnSpPr>
              <p:cNvPr id="70" name="Connecteur droit 29"/>
              <p:cNvCxnSpPr/>
              <p:nvPr/>
            </p:nvCxnSpPr>
            <p:spPr bwMode="auto">
              <a:xfrm>
                <a:off x="957488" y="3734465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Connecteur droit 29"/>
              <p:cNvCxnSpPr/>
              <p:nvPr/>
            </p:nvCxnSpPr>
            <p:spPr bwMode="auto">
              <a:xfrm>
                <a:off x="957488" y="3977448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Connecteur droit 29"/>
              <p:cNvCxnSpPr/>
              <p:nvPr/>
            </p:nvCxnSpPr>
            <p:spPr bwMode="auto">
              <a:xfrm>
                <a:off x="957488" y="4234434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Connecteur droit 29"/>
              <p:cNvCxnSpPr/>
              <p:nvPr/>
            </p:nvCxnSpPr>
            <p:spPr bwMode="auto">
              <a:xfrm>
                <a:off x="957488" y="4490466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" name="Connecteur droit 29"/>
              <p:cNvCxnSpPr/>
              <p:nvPr/>
            </p:nvCxnSpPr>
            <p:spPr bwMode="auto">
              <a:xfrm>
                <a:off x="957488" y="4773930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5" name="Connecteur droit 29"/>
              <p:cNvCxnSpPr/>
              <p:nvPr/>
            </p:nvCxnSpPr>
            <p:spPr bwMode="auto">
              <a:xfrm>
                <a:off x="957488" y="5048250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Connecteur droit 29"/>
              <p:cNvCxnSpPr/>
              <p:nvPr/>
            </p:nvCxnSpPr>
            <p:spPr bwMode="auto">
              <a:xfrm>
                <a:off x="957488" y="5304282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Connecteur droit 29"/>
              <p:cNvCxnSpPr/>
              <p:nvPr/>
            </p:nvCxnSpPr>
            <p:spPr bwMode="auto">
              <a:xfrm>
                <a:off x="957488" y="5537423"/>
                <a:ext cx="7647016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10" name="Connecteur droit 21"/>
            <p:cNvCxnSpPr/>
            <p:nvPr/>
          </p:nvCxnSpPr>
          <p:spPr bwMode="auto">
            <a:xfrm>
              <a:off x="957488" y="292496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1" name="Connecteur droit 21"/>
            <p:cNvCxnSpPr/>
            <p:nvPr/>
          </p:nvCxnSpPr>
          <p:spPr bwMode="auto">
            <a:xfrm>
              <a:off x="940357" y="2676628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2" name="Connecteur droit 21"/>
            <p:cNvCxnSpPr/>
            <p:nvPr/>
          </p:nvCxnSpPr>
          <p:spPr bwMode="auto">
            <a:xfrm>
              <a:off x="957488" y="2421980"/>
              <a:ext cx="7647016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3" name="ZoneTexte 39"/>
            <p:cNvSpPr txBox="1"/>
            <p:nvPr/>
          </p:nvSpPr>
          <p:spPr bwMode="auto">
            <a:xfrm>
              <a:off x="320708" y="2291175"/>
              <a:ext cx="55656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100" dirty="0">
                  <a:latin typeface="Calibri" panose="020F0502020204030204" pitchFamily="34" charset="0"/>
                </a:rPr>
                <a:t>40 кВт</a:t>
              </a:r>
              <a:endParaRPr lang="ru-RU" sz="1100" dirty="0">
                <a:latin typeface="Calibri" panose="020F0502020204030204" pitchFamily="34" charset="0"/>
              </a:endParaRPr>
            </a:p>
          </p:txBody>
        </p:sp>
        <p:sp>
          <p:nvSpPr>
            <p:cNvPr id="114" name="ZoneTexte 39"/>
            <p:cNvSpPr txBox="1"/>
            <p:nvPr/>
          </p:nvSpPr>
          <p:spPr bwMode="auto">
            <a:xfrm>
              <a:off x="320152" y="2557342"/>
              <a:ext cx="55656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100" dirty="0">
                  <a:latin typeface="Calibri" panose="020F0502020204030204" pitchFamily="34" charset="0"/>
                </a:rPr>
                <a:t>50 кВт</a:t>
              </a:r>
              <a:endParaRPr lang="ru-RU" sz="1100" dirty="0">
                <a:latin typeface="Calibri" panose="020F0502020204030204" pitchFamily="34" charset="0"/>
              </a:endParaRPr>
            </a:p>
          </p:txBody>
        </p:sp>
        <p:sp>
          <p:nvSpPr>
            <p:cNvPr id="115" name="ZoneTexte 39"/>
            <p:cNvSpPr txBox="1"/>
            <p:nvPr/>
          </p:nvSpPr>
          <p:spPr bwMode="auto">
            <a:xfrm>
              <a:off x="326668" y="2805916"/>
              <a:ext cx="556563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  <a:ext uri="{FAA26D3D-D897-4be2-8F04-BA451C77F1D7}"/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100" dirty="0">
                  <a:latin typeface="Calibri" panose="020F0502020204030204" pitchFamily="34" charset="0"/>
                </a:rPr>
                <a:t>60 кВт</a:t>
              </a:r>
              <a:endParaRPr lang="ru-RU" sz="11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85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2333897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2577603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2738733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3008715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3270357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3543133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4401631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3787500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Image 1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02" y="4036192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Connecteur droit 14"/>
          <p:cNvCxnSpPr/>
          <p:nvPr/>
        </p:nvCxnSpPr>
        <p:spPr bwMode="auto">
          <a:xfrm>
            <a:off x="5553294" y="2386974"/>
            <a:ext cx="9168" cy="34089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TextBox 137">
            <a:hlinkClick r:id="rId2" action="ppaction://hlinksldjump"/>
          </p:cNvPr>
          <p:cNvSpPr txBox="1"/>
          <p:nvPr/>
        </p:nvSpPr>
        <p:spPr>
          <a:xfrm>
            <a:off x="5317436" y="1441531"/>
            <a:ext cx="1066695" cy="81724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400" dirty="0">
                <a:solidFill>
                  <a:schemeClr val="bg1"/>
                </a:solidFill>
              </a:rPr>
              <a:t>Тепловой насос CXAX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39" name="Rectangle 38"/>
          <p:cNvSpPr/>
          <p:nvPr/>
        </p:nvSpPr>
        <p:spPr bwMode="auto">
          <a:xfrm>
            <a:off x="5016774" y="1417980"/>
            <a:ext cx="1555200" cy="689442"/>
          </a:xfrm>
          <a:prstGeom prst="roundRect">
            <a:avLst/>
          </a:prstGeom>
          <a:solidFill>
            <a:srgbClr val="EE44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rgbClr val="EE4422"/>
              </a:solidFill>
              <a:effectLst/>
              <a:latin typeface="Arial" charset="0"/>
            </a:endParaRPr>
          </a:p>
        </p:txBody>
      </p:sp>
      <p:sp>
        <p:nvSpPr>
          <p:cNvPr id="140" name="TextBox 139">
            <a:hlinkClick r:id="rId4" action="ppaction://hlinksldjump"/>
          </p:cNvPr>
          <p:cNvSpPr txBox="1"/>
          <p:nvPr/>
        </p:nvSpPr>
        <p:spPr>
          <a:xfrm>
            <a:off x="5049706" y="1523215"/>
            <a:ext cx="1528894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Тепловой насос </a:t>
            </a:r>
          </a:p>
          <a:p>
            <a:pPr algn="ctr"/>
            <a:r>
              <a:rPr lang="nl-BE" sz="1200" dirty="0">
                <a:solidFill>
                  <a:schemeClr val="bg1"/>
                </a:solidFill>
              </a:rPr>
              <a:t>"CXAX"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3932" y="2090682"/>
            <a:ext cx="11421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/>
              <a:t>Системы с одним контуром циркуляции</a:t>
            </a:r>
            <a:endParaRPr lang="ru-RU" sz="600" dirty="0"/>
          </a:p>
        </p:txBody>
      </p:sp>
      <p:sp>
        <p:nvSpPr>
          <p:cNvPr id="141" name="TextBox 140"/>
          <p:cNvSpPr txBox="1"/>
          <p:nvPr/>
        </p:nvSpPr>
        <p:spPr>
          <a:xfrm>
            <a:off x="3185987" y="2103324"/>
            <a:ext cx="1318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/>
              <a:t>Системы с двумя контурами циркуляции</a:t>
            </a:r>
            <a:endParaRPr lang="ru-RU" sz="600" dirty="0"/>
          </a:p>
        </p:txBody>
      </p:sp>
      <p:sp>
        <p:nvSpPr>
          <p:cNvPr id="142" name="TextBox 141"/>
          <p:cNvSpPr txBox="1"/>
          <p:nvPr/>
        </p:nvSpPr>
        <p:spPr>
          <a:xfrm>
            <a:off x="4888758" y="2124549"/>
            <a:ext cx="1193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/>
              <a:t>Системы с одним контуром циркуляции</a:t>
            </a:r>
            <a:endParaRPr lang="ru-RU" sz="600" dirty="0"/>
          </a:p>
        </p:txBody>
      </p:sp>
      <p:sp>
        <p:nvSpPr>
          <p:cNvPr id="143" name="TextBox 142"/>
          <p:cNvSpPr txBox="1"/>
          <p:nvPr/>
        </p:nvSpPr>
        <p:spPr>
          <a:xfrm>
            <a:off x="5851500" y="2130621"/>
            <a:ext cx="1207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600" dirty="0"/>
              <a:t>Системы с двумя контурами циркуляции</a:t>
            </a:r>
            <a:endParaRPr lang="ru-RU" sz="600" dirty="0"/>
          </a:p>
        </p:txBody>
      </p:sp>
      <p:cxnSp>
        <p:nvCxnSpPr>
          <p:cNvPr id="144" name="Connecteur droit 14"/>
          <p:cNvCxnSpPr/>
          <p:nvPr/>
        </p:nvCxnSpPr>
        <p:spPr bwMode="auto">
          <a:xfrm>
            <a:off x="3442764" y="2384797"/>
            <a:ext cx="9168" cy="3348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8" name="Image 1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3799096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Image 1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4143869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Image 1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4679289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Image 1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5069380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Image 11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687" y="5427584"/>
            <a:ext cx="220154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2414468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2621690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2756448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3014929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3282773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3550900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3804763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4057268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Image 1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61" y="4439584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5" name="Connecteur droit 14"/>
          <p:cNvCxnSpPr/>
          <p:nvPr/>
        </p:nvCxnSpPr>
        <p:spPr bwMode="auto">
          <a:xfrm>
            <a:off x="6186926" y="2387919"/>
            <a:ext cx="9168" cy="340897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8" name="Image 1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3721989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Image 1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4099842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Image 1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4477703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Image 1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4944740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Image 12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485" y="5301159"/>
            <a:ext cx="235525" cy="23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Picture 161" descr="R410a_logo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27" y="1650375"/>
            <a:ext cx="503510" cy="50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" name="Group 81"/>
          <p:cNvGrpSpPr/>
          <p:nvPr/>
        </p:nvGrpSpPr>
        <p:grpSpPr>
          <a:xfrm>
            <a:off x="7021690" y="4079156"/>
            <a:ext cx="1919110" cy="1192049"/>
            <a:chOff x="666353" y="1662055"/>
            <a:chExt cx="1681629" cy="1283362"/>
          </a:xfrm>
          <a:solidFill>
            <a:schemeClr val="tx1">
              <a:lumMod val="60000"/>
              <a:lumOff val="40000"/>
            </a:schemeClr>
          </a:solidFill>
        </p:grpSpPr>
        <p:sp>
          <p:nvSpPr>
            <p:cNvPr id="97" name="Rectangle 17">
              <a:hlinkClick r:id="rId2" action="ppaction://hlinksldjump"/>
            </p:cNvPr>
            <p:cNvSpPr/>
            <p:nvPr/>
          </p:nvSpPr>
          <p:spPr bwMode="auto">
            <a:xfrm>
              <a:off x="813887" y="1662055"/>
              <a:ext cx="1407399" cy="12833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TextBox 97">
              <a:hlinkClick r:id="rId2" action="ppaction://hlinksldjump"/>
            </p:cNvPr>
            <p:cNvSpPr txBox="1"/>
            <p:nvPr/>
          </p:nvSpPr>
          <p:spPr>
            <a:xfrm>
              <a:off x="666353" y="1752693"/>
              <a:ext cx="1681629" cy="1136469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400" dirty="0">
                  <a:solidFill>
                    <a:schemeClr val="bg1"/>
                  </a:solidFill>
                </a:rPr>
                <a:t>Просмотреть технологические карты эксплуатации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7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109" name="Rectangle 7">
              <a:hlinkClick r:id="rId9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TextBox 135">
              <a:hlinkClick r:id="rId9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7" name="Group 58"/>
          <p:cNvGrpSpPr/>
          <p:nvPr/>
        </p:nvGrpSpPr>
        <p:grpSpPr>
          <a:xfrm>
            <a:off x="3915444" y="6097822"/>
            <a:ext cx="1449055" cy="664012"/>
            <a:chOff x="3763025" y="5105497"/>
            <a:chExt cx="1449055" cy="664012"/>
          </a:xfrm>
          <a:solidFill>
            <a:srgbClr val="F0694D"/>
          </a:solidFill>
        </p:grpSpPr>
        <p:sp>
          <p:nvSpPr>
            <p:cNvPr id="148" name="Rectangle 10">
              <a:hlinkClick r:id="rId10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49" name="TextBox 148">
              <a:hlinkClick r:id="rId10" action="ppaction://hlinksldjump"/>
            </p:cNvPr>
            <p:cNvSpPr txBox="1"/>
            <p:nvPr/>
          </p:nvSpPr>
          <p:spPr>
            <a:xfrm>
              <a:off x="3863640" y="5105497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0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151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TextBox 151">
              <a:hlinkClick r:id="rId11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 64"/>
          <p:cNvGrpSpPr/>
          <p:nvPr/>
        </p:nvGrpSpPr>
        <p:grpSpPr>
          <a:xfrm>
            <a:off x="2248179" y="6063055"/>
            <a:ext cx="1449055" cy="664012"/>
            <a:chOff x="635777" y="6112928"/>
            <a:chExt cx="1449055" cy="664012"/>
          </a:xfrm>
        </p:grpSpPr>
        <p:sp>
          <p:nvSpPr>
            <p:cNvPr id="154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55" name="TextBox 154">
              <a:hlinkClick r:id="rId12" action="ppaction://hlinksldjump"/>
            </p:cNvPr>
            <p:cNvSpPr txBox="1"/>
            <p:nvPr/>
          </p:nvSpPr>
          <p:spPr>
            <a:xfrm>
              <a:off x="635777" y="6112928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6" name="Group 6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157" name="Rectangle 13">
              <a:hlinkClick r:id="rId13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158" name="TextBox 157">
              <a:hlinkClick r:id="rId13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60185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500"/>
                            </p:stCondLst>
                            <p:childTnLst>
                              <p:par>
                                <p:cTn id="1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955822" y="365800"/>
            <a:ext cx="4035439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Технологические карты эксплуатации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018626" y="1953746"/>
            <a:ext cx="4148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DC5034"/>
                </a:solidFill>
                <a:latin typeface="+mn-lt"/>
              </a:rPr>
              <a:t>Температура окружающей среды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От –18 °C до +46 °C</a:t>
            </a:r>
            <a:endParaRPr lang="ru-RU" sz="1600" b="0" dirty="0">
              <a:latin typeface="+mn-lt"/>
            </a:endParaRPr>
          </a:p>
          <a:p>
            <a:r>
              <a:rPr lang="nl-BE" sz="1600" dirty="0">
                <a:solidFill>
                  <a:srgbClr val="DC5034"/>
                </a:solidFill>
                <a:latin typeface="+mn-lt"/>
              </a:rPr>
              <a:t>Температура воды на выходе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Вплоть до –12 °C</a:t>
            </a:r>
          </a:p>
        </p:txBody>
      </p:sp>
      <p:sp>
        <p:nvSpPr>
          <p:cNvPr id="28" name="Round Same Side Corner Rectangle 27">
            <a:hlinkClick r:id="rId2" action="ppaction://hlinksldjump"/>
          </p:cNvPr>
          <p:cNvSpPr/>
          <p:nvPr/>
        </p:nvSpPr>
        <p:spPr>
          <a:xfrm>
            <a:off x="333828" y="1074738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sp>
        <p:nvSpPr>
          <p:cNvPr id="29" name="Round Same Side Corner Rectangle 28">
            <a:hlinkClick r:id="rId3" action="ppaction://hlinksldjump"/>
          </p:cNvPr>
          <p:cNvSpPr/>
          <p:nvPr/>
        </p:nvSpPr>
        <p:spPr>
          <a:xfrm>
            <a:off x="2050416" y="1062935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Подробнее...</a:t>
            </a:r>
            <a:endParaRPr lang="ru-RU" sz="1200" dirty="0"/>
          </a:p>
        </p:txBody>
      </p:sp>
      <p:pic>
        <p:nvPicPr>
          <p:cNvPr id="1028" name="Picture 4" descr="F:\Ingersoll Rand\2.TRANE 2014\POWERPOINTS\Conquest for EMEA interactive ppt\Intern\CXAX Cooling mod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3"/>
          <a:stretch/>
        </p:blipFill>
        <p:spPr bwMode="auto">
          <a:xfrm>
            <a:off x="4873752" y="3264408"/>
            <a:ext cx="3200400" cy="269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51878" y="1492081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latin typeface="+mn-lt"/>
              </a:rPr>
              <a:t>Охлаждение круглый год</a:t>
            </a:r>
          </a:p>
          <a:p>
            <a:r>
              <a:rPr lang="nl-BE" sz="1800" b="0" dirty="0">
                <a:latin typeface="+mn-lt"/>
              </a:rPr>
              <a:t>CGAX</a:t>
            </a:r>
            <a:endParaRPr lang="ru-RU" sz="1800" b="0" dirty="0">
              <a:latin typeface="+mn-lt"/>
            </a:endParaRPr>
          </a:p>
          <a:p>
            <a:endParaRPr lang="ru-RU" sz="1800" b="0" dirty="0">
              <a:latin typeface="+mn-lt"/>
              <a:sym typeface="Wingdings" panose="05000000000000000000" pitchFamily="2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7645" y="3156686"/>
            <a:ext cx="1761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/>
              <a:t>Режим охлаждения CGAX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3" t="3236" r="5528" b="5643"/>
          <a:stretch/>
        </p:blipFill>
        <p:spPr>
          <a:xfrm>
            <a:off x="728086" y="2641559"/>
            <a:ext cx="3040186" cy="3360615"/>
          </a:xfrm>
          <a:prstGeom prst="rect">
            <a:avLst/>
          </a:prstGeom>
        </p:spPr>
      </p:pic>
      <p:grpSp>
        <p:nvGrpSpPr>
          <p:cNvPr id="31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2" name="Rectangle 7">
              <a:hlinkClick r:id="rId6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TextBox 32">
              <a:hlinkClick r:id="rId6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58"/>
          <p:cNvGrpSpPr/>
          <p:nvPr/>
        </p:nvGrpSpPr>
        <p:grpSpPr>
          <a:xfrm>
            <a:off x="3915444" y="6097822"/>
            <a:ext cx="1449055" cy="664012"/>
            <a:chOff x="3763025" y="5105497"/>
            <a:chExt cx="1449055" cy="664012"/>
          </a:xfrm>
          <a:solidFill>
            <a:srgbClr val="F0694D"/>
          </a:solidFill>
        </p:grpSpPr>
        <p:sp>
          <p:nvSpPr>
            <p:cNvPr id="35" name="Rectangle 10">
              <a:hlinkClick r:id="rId7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>
              <a:hlinkClick r:id="rId7" action="ppaction://hlinksldjump"/>
            </p:cNvPr>
            <p:cNvSpPr txBox="1"/>
            <p:nvPr/>
          </p:nvSpPr>
          <p:spPr>
            <a:xfrm>
              <a:off x="3863640" y="5105497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38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>
              <a:hlinkClick r:id="rId8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64"/>
          <p:cNvGrpSpPr/>
          <p:nvPr/>
        </p:nvGrpSpPr>
        <p:grpSpPr>
          <a:xfrm>
            <a:off x="2248179" y="6063055"/>
            <a:ext cx="1449055" cy="664012"/>
            <a:chOff x="635777" y="6112928"/>
            <a:chExt cx="1449055" cy="664012"/>
          </a:xfrm>
        </p:grpSpPr>
        <p:sp>
          <p:nvSpPr>
            <p:cNvPr id="41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>
              <a:hlinkClick r:id="rId2" action="ppaction://hlinksldjump"/>
            </p:cNvPr>
            <p:cNvSpPr txBox="1"/>
            <p:nvPr/>
          </p:nvSpPr>
          <p:spPr>
            <a:xfrm>
              <a:off x="635777" y="6112928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6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44" name="Rectangle 13">
              <a:hlinkClick r:id="rId9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9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8115223"/>
      </p:ext>
    </p:extLst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95"/>
          <p:cNvSpPr/>
          <p:nvPr/>
        </p:nvSpPr>
        <p:spPr bwMode="auto">
          <a:xfrm>
            <a:off x="118872" y="1381125"/>
            <a:ext cx="8906256" cy="462686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882783" y="354511"/>
            <a:ext cx="4261217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Технологические карты эксплуатации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34066" y="2230249"/>
            <a:ext cx="41484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>
                <a:solidFill>
                  <a:srgbClr val="DC5034"/>
                </a:solidFill>
                <a:latin typeface="+mn-lt"/>
              </a:rPr>
              <a:t>Температура окружающей среды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Вплоть до –15 °C</a:t>
            </a:r>
            <a:endParaRPr lang="ru-RU" sz="1600" b="0" dirty="0">
              <a:latin typeface="+mn-lt"/>
            </a:endParaRPr>
          </a:p>
          <a:p>
            <a:r>
              <a:rPr lang="nl-BE" sz="1600" dirty="0">
                <a:solidFill>
                  <a:srgbClr val="DC5034"/>
                </a:solidFill>
                <a:latin typeface="+mn-lt"/>
              </a:rPr>
              <a:t>Температура воды на выходе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До 60 °C</a:t>
            </a:r>
          </a:p>
        </p:txBody>
      </p:sp>
      <p:sp>
        <p:nvSpPr>
          <p:cNvPr id="28" name="Round Same Side Corner Rectangle 27">
            <a:hlinkClick r:id="rId2" action="ppaction://hlinksldjump"/>
          </p:cNvPr>
          <p:cNvSpPr/>
          <p:nvPr/>
        </p:nvSpPr>
        <p:spPr>
          <a:xfrm>
            <a:off x="333828" y="1074738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4635" r="5829" b="4723"/>
          <a:stretch/>
        </p:blipFill>
        <p:spPr bwMode="auto">
          <a:xfrm>
            <a:off x="445477" y="2135471"/>
            <a:ext cx="3595077" cy="35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33828" y="1515032"/>
            <a:ext cx="5515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800" dirty="0">
                <a:latin typeface="+mn-lt"/>
              </a:rPr>
              <a:t>Нагрев круглый год</a:t>
            </a:r>
          </a:p>
          <a:p>
            <a:r>
              <a:rPr lang="nl-BE" sz="1800" b="0" dirty="0">
                <a:latin typeface="+mn-lt"/>
              </a:rPr>
              <a:t>CXAX</a:t>
            </a:r>
            <a:endParaRPr lang="ru-RU" sz="1800" b="0" dirty="0">
              <a:latin typeface="+mn-lt"/>
            </a:endParaRPr>
          </a:p>
          <a:p>
            <a:endParaRPr lang="ru-RU" sz="1800" b="0" dirty="0">
              <a:latin typeface="+mn-lt"/>
              <a:sym typeface="Wingdings" panose="05000000000000000000" pitchFamily="2" charset="2"/>
            </a:endParaRPr>
          </a:p>
        </p:txBody>
      </p:sp>
      <p:grpSp>
        <p:nvGrpSpPr>
          <p:cNvPr id="29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31" name="Rectangle 7">
              <a:hlinkClick r:id="rId4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>
              <a:hlinkClick r:id="rId4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58"/>
          <p:cNvGrpSpPr/>
          <p:nvPr/>
        </p:nvGrpSpPr>
        <p:grpSpPr>
          <a:xfrm>
            <a:off x="3915444" y="6097822"/>
            <a:ext cx="1449055" cy="664012"/>
            <a:chOff x="3763025" y="5105497"/>
            <a:chExt cx="1449055" cy="664012"/>
          </a:xfrm>
          <a:solidFill>
            <a:srgbClr val="F0694D"/>
          </a:solidFill>
        </p:grpSpPr>
        <p:sp>
          <p:nvSpPr>
            <p:cNvPr id="34" name="Rectangle 10">
              <a:hlinkClick r:id="rId5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>
              <a:hlinkClick r:id="rId5" action="ppaction://hlinksldjump"/>
            </p:cNvPr>
            <p:cNvSpPr txBox="1"/>
            <p:nvPr/>
          </p:nvSpPr>
          <p:spPr>
            <a:xfrm>
              <a:off x="3863640" y="5105497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37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>
              <a:hlinkClick r:id="rId6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64"/>
          <p:cNvGrpSpPr/>
          <p:nvPr/>
        </p:nvGrpSpPr>
        <p:grpSpPr>
          <a:xfrm>
            <a:off x="2248179" y="6063055"/>
            <a:ext cx="1449055" cy="664012"/>
            <a:chOff x="635777" y="6112928"/>
            <a:chExt cx="1449055" cy="664012"/>
          </a:xfrm>
        </p:grpSpPr>
        <p:sp>
          <p:nvSpPr>
            <p:cNvPr id="4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solidFill>
              <a:srgbClr val="EE442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Box 40">
              <a:hlinkClick r:id="rId2" action="ppaction://hlinksldjump"/>
            </p:cNvPr>
            <p:cNvSpPr txBox="1"/>
            <p:nvPr/>
          </p:nvSpPr>
          <p:spPr>
            <a:xfrm>
              <a:off x="635777" y="6112928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6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43" name="Rectangle 13">
              <a:hlinkClick r:id="rId7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extBox 43">
              <a:hlinkClick r:id="rId7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0109712"/>
      </p:ext>
    </p:extLst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Подзаголовок</a:t>
            </a:r>
          </a:p>
          <a:p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Текст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18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</a:t>
            </a:r>
          </a:p>
          <a:p>
            <a:pPr marL="1028700" lvl="1"/>
            <a:r>
              <a:rPr lang="nl-NL" sz="140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  <a:p>
            <a:pPr marL="1028700" lvl="1"/>
            <a:r>
              <a:rPr lang="nl-NL" sz="1400" b="0" dirty="0">
                <a:solidFill>
                  <a:schemeClr val="tx1">
                    <a:lumMod val="75000"/>
                  </a:schemeClr>
                </a:solidFill>
              </a:rPr>
              <a:t>Пункт маркированного списка подуровня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15289" y="877366"/>
            <a:ext cx="2409839" cy="52322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Инновации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16751" y="1400586"/>
            <a:ext cx="8906256" cy="444642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915444" y="6075244"/>
            <a:ext cx="1449055" cy="664012"/>
            <a:chOff x="3763025" y="5082919"/>
            <a:chExt cx="1449055" cy="664012"/>
          </a:xfrm>
          <a:solidFill>
            <a:srgbClr val="EE4422"/>
          </a:solidFill>
        </p:grpSpPr>
        <p:sp>
          <p:nvSpPr>
            <p:cNvPr id="84" name="Rectangle 10">
              <a:hlinkClick r:id="rId2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TextBox 84">
              <a:hlinkClick r:id="rId2" action="ppaction://hlinksldjump"/>
            </p:cNvPr>
            <p:cNvSpPr txBox="1"/>
            <p:nvPr/>
          </p:nvSpPr>
          <p:spPr>
            <a:xfrm>
              <a:off x="3863640" y="5082919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90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91" name="TextBox 90">
              <a:hlinkClick r:id="rId3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3" t="-481"/>
          <a:stretch>
            <a:fillRect/>
          </a:stretch>
        </p:blipFill>
        <p:spPr bwMode="auto">
          <a:xfrm>
            <a:off x="7217065" y="4321073"/>
            <a:ext cx="598453" cy="1294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e 17"/>
          <p:cNvGrpSpPr>
            <a:grpSpLocks/>
          </p:cNvGrpSpPr>
          <p:nvPr/>
        </p:nvGrpSpPr>
        <p:grpSpPr bwMode="auto">
          <a:xfrm>
            <a:off x="7881790" y="3999686"/>
            <a:ext cx="480977" cy="484001"/>
            <a:chOff x="6169076" y="669131"/>
            <a:chExt cx="1015200" cy="1018972"/>
          </a:xfrm>
        </p:grpSpPr>
        <p:sp>
          <p:nvSpPr>
            <p:cNvPr id="38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9" name="Image 45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" name="Picture 6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90909" y1="6818" x2="90909" y2="6818"/>
                        <a14:backgroundMark x1="93182" y1="88068" x2="93182" y2="88068"/>
                        <a14:backgroundMark x1="40909" y1="92614" x2="40909" y2="92614"/>
                        <a14:backgroundMark x1="7386" y1="8523" x2="7386" y2="8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3" y="2637675"/>
            <a:ext cx="418903" cy="41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7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0" name="Rectangle 7">
              <a:hlinkClick r:id="rId10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>
              <a:hlinkClick r:id="rId10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5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TextBox 54">
              <a:hlinkClick r:id="rId11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oup 6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60" name="Rectangle 13">
              <a:hlinkClick r:id="rId12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TextBox 61">
              <a:hlinkClick r:id="rId12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9018" y="2493458"/>
            <a:ext cx="4118432" cy="2610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5364499" y="2150048"/>
            <a:ext cx="2998269" cy="1333816"/>
            <a:chOff x="5364499" y="2150048"/>
            <a:chExt cx="2998269" cy="1333816"/>
          </a:xfrm>
        </p:grpSpPr>
        <p:grpSp>
          <p:nvGrpSpPr>
            <p:cNvPr id="68" name="Group 67"/>
            <p:cNvGrpSpPr/>
            <p:nvPr/>
          </p:nvGrpSpPr>
          <p:grpSpPr>
            <a:xfrm>
              <a:off x="6669814" y="2150048"/>
              <a:ext cx="1692954" cy="561733"/>
              <a:chOff x="557035" y="2759824"/>
              <a:chExt cx="1832710" cy="344940"/>
            </a:xfrm>
          </p:grpSpPr>
          <p:sp>
            <p:nvSpPr>
              <p:cNvPr id="71" name="Rectangle 17">
                <a:hlinkClick r:id="rId14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Rectangle 71">
                <a:hlinkClick r:id="rId14" action="ppaction://hlinksldjump"/>
              </p:cNvPr>
              <p:cNvSpPr/>
              <p:nvPr/>
            </p:nvSpPr>
            <p:spPr>
              <a:xfrm>
                <a:off x="817742" y="2762816"/>
                <a:ext cx="1397290" cy="3401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nl-BE" sz="1000" dirty="0">
                    <a:solidFill>
                      <a:schemeClr val="bg1"/>
                    </a:solidFill>
                  </a:rPr>
                  <a:t>М</a:t>
                </a:r>
                <a:r>
                  <a:rPr lang="nl-BE" sz="1000" b="1" dirty="0">
                    <a:solidFill>
                      <a:schemeClr val="bg1"/>
                    </a:solidFill>
                  </a:rPr>
                  <a:t>икроканальные</a:t>
                </a:r>
              </a:p>
              <a:p>
                <a:pPr algn="ctr"/>
                <a:r>
                  <a:rPr lang="nl-BE" sz="1000" dirty="0">
                    <a:solidFill>
                      <a:schemeClr val="bg1"/>
                    </a:solidFill>
                  </a:rPr>
                  <a:t>теплообменники </a:t>
                </a:r>
                <a:br>
                  <a:rPr lang="nl-BE" sz="1000" dirty="0">
                    <a:solidFill>
                      <a:schemeClr val="bg1"/>
                    </a:solidFill>
                  </a:rPr>
                </a:br>
                <a:r>
                  <a:rPr lang="nl-BE" sz="1000" dirty="0">
                    <a:solidFill>
                      <a:schemeClr val="bg1"/>
                    </a:solidFill>
                  </a:rPr>
                  <a:t>конденсатора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8" name="Elbow Connector 47"/>
            <p:cNvCxnSpPr/>
            <p:nvPr/>
          </p:nvCxnSpPr>
          <p:spPr>
            <a:xfrm flipV="1">
              <a:off x="5364499" y="2473550"/>
              <a:ext cx="1305315" cy="1010314"/>
            </a:xfrm>
            <a:prstGeom prst="bentConnector3">
              <a:avLst>
                <a:gd name="adj1" fmla="val 66112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62902" y="2059733"/>
            <a:ext cx="2939251" cy="698637"/>
            <a:chOff x="562902" y="2059733"/>
            <a:chExt cx="2939251" cy="698637"/>
          </a:xfrm>
        </p:grpSpPr>
        <p:grpSp>
          <p:nvGrpSpPr>
            <p:cNvPr id="73" name="Group 72"/>
            <p:cNvGrpSpPr/>
            <p:nvPr/>
          </p:nvGrpSpPr>
          <p:grpSpPr>
            <a:xfrm>
              <a:off x="562902" y="2059733"/>
              <a:ext cx="1692953" cy="576272"/>
              <a:chOff x="557035" y="2750897"/>
              <a:chExt cx="1832710" cy="353867"/>
            </a:xfrm>
          </p:grpSpPr>
          <p:sp>
            <p:nvSpPr>
              <p:cNvPr id="74" name="Rectangle 17">
                <a:hlinkClick r:id="rId7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5" name="Rectangle 74">
                <a:hlinkClick r:id="rId7" action="ppaction://hlinksldjump"/>
              </p:cNvPr>
              <p:cNvSpPr/>
              <p:nvPr/>
            </p:nvSpPr>
            <p:spPr>
              <a:xfrm>
                <a:off x="727162" y="2750897"/>
                <a:ext cx="1447616" cy="340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nl-BE" sz="1000" b="1" dirty="0">
                    <a:solidFill>
                      <a:schemeClr val="bg1"/>
                    </a:solidFill>
                  </a:rPr>
                  <a:t>Электронно </a:t>
                </a:r>
              </a:p>
              <a:p>
                <a:pPr algn="ctr"/>
                <a:r>
                  <a:rPr lang="nl-BE" sz="1000" dirty="0">
                    <a:solidFill>
                      <a:schemeClr val="bg1"/>
                    </a:solidFill>
                  </a:rPr>
                  <a:t>коммутируемые </a:t>
                </a:r>
                <a:br>
                  <a:rPr lang="nl-BE" sz="1000" dirty="0">
                    <a:solidFill>
                      <a:schemeClr val="bg1"/>
                    </a:solidFill>
                  </a:rPr>
                </a:br>
                <a:r>
                  <a:rPr lang="nl-BE" sz="1000" dirty="0">
                    <a:solidFill>
                      <a:schemeClr val="bg1"/>
                    </a:solidFill>
                  </a:rPr>
                  <a:t>(EC) </a:t>
                </a:r>
                <a:r>
                  <a:rPr lang="nl-BE" sz="1000" b="1" dirty="0">
                    <a:solidFill>
                      <a:schemeClr val="bg1"/>
                    </a:solidFill>
                  </a:rPr>
                  <a:t>вентиляторы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1" name="Elbow Connector 30"/>
            <p:cNvCxnSpPr/>
            <p:nvPr/>
          </p:nvCxnSpPr>
          <p:spPr>
            <a:xfrm rot="10800000">
              <a:off x="2254500" y="2380883"/>
              <a:ext cx="1247653" cy="377487"/>
            </a:xfrm>
            <a:prstGeom prst="bentConnector3">
              <a:avLst>
                <a:gd name="adj1" fmla="val 163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3688059" y="3959355"/>
            <a:ext cx="3460036" cy="1656556"/>
            <a:chOff x="3688059" y="3959355"/>
            <a:chExt cx="3460036" cy="1656556"/>
          </a:xfrm>
        </p:grpSpPr>
        <p:grpSp>
          <p:nvGrpSpPr>
            <p:cNvPr id="56" name="Group 55"/>
            <p:cNvGrpSpPr/>
            <p:nvPr/>
          </p:nvGrpSpPr>
          <p:grpSpPr>
            <a:xfrm>
              <a:off x="5455141" y="5047763"/>
              <a:ext cx="1692954" cy="568148"/>
              <a:chOff x="557035" y="2755885"/>
              <a:chExt cx="1832710" cy="348879"/>
            </a:xfrm>
          </p:grpSpPr>
          <p:sp>
            <p:nvSpPr>
              <p:cNvPr id="57" name="Rectangle 17">
                <a:hlinkClick r:id="rId5" action="ppaction://hlinksldjump"/>
              </p:cNvPr>
              <p:cNvSpPr/>
              <p:nvPr/>
            </p:nvSpPr>
            <p:spPr bwMode="auto">
              <a:xfrm>
                <a:off x="557035" y="2759824"/>
                <a:ext cx="1832710" cy="344940"/>
              </a:xfrm>
              <a:prstGeom prst="round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0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Rectangle 57">
                <a:hlinkClick r:id="rId5" action="ppaction://hlinksldjump"/>
              </p:cNvPr>
              <p:cNvSpPr/>
              <p:nvPr/>
            </p:nvSpPr>
            <p:spPr>
              <a:xfrm>
                <a:off x="665106" y="2755885"/>
                <a:ext cx="1621662" cy="340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BE" sz="1000" b="1" dirty="0">
                    <a:solidFill>
                      <a:schemeClr val="bg1"/>
                    </a:solidFill>
                  </a:rPr>
                  <a:t>Регулируемый </a:t>
                </a:r>
              </a:p>
              <a:p>
                <a:pPr algn="ctr"/>
                <a:r>
                  <a:rPr lang="nl-BE" sz="1000" b="1" dirty="0">
                    <a:solidFill>
                      <a:schemeClr val="bg1"/>
                    </a:solidFill>
                  </a:rPr>
                  <a:t>преобразователь частоты</a:t>
                </a:r>
                <a:endParaRPr lang="ru-RU" sz="1000" b="1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54" name="Elbow Connector 53"/>
            <p:cNvCxnSpPr/>
            <p:nvPr/>
          </p:nvCxnSpPr>
          <p:spPr>
            <a:xfrm rot="10800000">
              <a:off x="3688059" y="3959355"/>
              <a:ext cx="1776226" cy="1375687"/>
            </a:xfrm>
            <a:prstGeom prst="bentConnector3">
              <a:avLst>
                <a:gd name="adj1" fmla="val 99421"/>
              </a:avLst>
            </a:prstGeom>
            <a:ln w="19050">
              <a:solidFill>
                <a:srgbClr val="DC503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866659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36709" y="722490"/>
            <a:ext cx="5805637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Микроканальные теплообменники конденсатора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2707" y="2305507"/>
            <a:ext cx="5322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Передовая конструкция теплообменника для улучшения антикоррозионной защиты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Более длительный расчётный срок службы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Повышенная эффективность при меньшем количестве хладагента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Уменьшенное воздействие на окружающую среду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Общее снижение веса на 10 %</a:t>
            </a:r>
          </a:p>
          <a:p>
            <a:endParaRPr lang="ru-RU" sz="1600" b="0" dirty="0">
              <a:latin typeface="+mn-lt"/>
            </a:endParaRPr>
          </a:p>
        </p:txBody>
      </p:sp>
      <p:sp>
        <p:nvSpPr>
          <p:cNvPr id="19" name="Round Same Side Corner Rectangle 18">
            <a:hlinkClick r:id="rId2" action="ppaction://hlinksldjump"/>
          </p:cNvPr>
          <p:cNvSpPr/>
          <p:nvPr/>
        </p:nvSpPr>
        <p:spPr>
          <a:xfrm>
            <a:off x="342707" y="1356534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sp>
        <p:nvSpPr>
          <p:cNvPr id="47" name="ZoneTexte 20"/>
          <p:cNvSpPr txBox="1">
            <a:spLocks noChangeArrowheads="1"/>
          </p:cNvSpPr>
          <p:nvPr/>
        </p:nvSpPr>
        <p:spPr bwMode="auto">
          <a:xfrm>
            <a:off x="5700890" y="3610337"/>
            <a:ext cx="10396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 dirty="0">
                <a:solidFill>
                  <a:schemeClr val="tx1"/>
                </a:solidFill>
              </a:rPr>
              <a:t>Микроканалы для R410A</a:t>
            </a:r>
            <a:endParaRPr lang="ru-RU" altLang="fr-FR" sz="9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48" name="ZoneTexte 20"/>
          <p:cNvSpPr txBox="1">
            <a:spLocks noChangeArrowheads="1"/>
          </p:cNvSpPr>
          <p:nvPr/>
        </p:nvSpPr>
        <p:spPr bwMode="auto">
          <a:xfrm>
            <a:off x="6276622" y="2235696"/>
            <a:ext cx="1652081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 dirty="0">
                <a:solidFill>
                  <a:schemeClr val="tx1"/>
                </a:solidFill>
              </a:rPr>
              <a:t>Вход конденсатора с воздушным охлаждением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799" y="2742531"/>
            <a:ext cx="1845315" cy="194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9" name="Straight Arrow Connector 58"/>
          <p:cNvCxnSpPr/>
          <p:nvPr/>
        </p:nvCxnSpPr>
        <p:spPr>
          <a:xfrm>
            <a:off x="7217693" y="2732906"/>
            <a:ext cx="377219" cy="1645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6699530" y="3930455"/>
            <a:ext cx="447384" cy="1251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6923222" y="3993026"/>
            <a:ext cx="447384" cy="12514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V="1">
            <a:off x="6745465" y="3612502"/>
            <a:ext cx="410418" cy="89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V="1">
            <a:off x="6964459" y="3671937"/>
            <a:ext cx="410418" cy="890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7695091" y="3615610"/>
            <a:ext cx="410418" cy="203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088994" y="3510887"/>
            <a:ext cx="410418" cy="20322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20"/>
          <p:cNvSpPr txBox="1">
            <a:spLocks noChangeArrowheads="1"/>
          </p:cNvSpPr>
          <p:nvPr/>
        </p:nvSpPr>
        <p:spPr bwMode="auto">
          <a:xfrm>
            <a:off x="7721601" y="3991846"/>
            <a:ext cx="11596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DC5034"/>
              </a:buClr>
              <a:buSzPct val="110000"/>
              <a:buFont typeface="Arial" pitchFamily="34" charset="0"/>
              <a:buChar char="•"/>
              <a:defRPr sz="24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 sz="22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C5034"/>
              </a:buClr>
              <a:buFont typeface="Wingdings" pitchFamily="2" charset="2"/>
              <a:buChar char="§"/>
              <a:defRPr sz="2000"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‑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55555"/>
              </a:buClr>
              <a:buFont typeface="Lucida Grande" charset="0"/>
              <a:buChar char="»"/>
              <a:defRPr>
                <a:solidFill>
                  <a:srgbClr val="555555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900" dirty="0">
                <a:solidFill>
                  <a:schemeClr val="tx1"/>
                </a:solidFill>
                <a:latin typeface="+mn-lt"/>
              </a:rPr>
              <a:t>Выход конденсатора с воздушным охлаждением</a:t>
            </a:r>
            <a:endParaRPr lang="ru-RU" altLang="fr-FR" sz="9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7581112" y="2605028"/>
            <a:ext cx="377219" cy="164507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28"/>
          <p:cNvSpPr txBox="1"/>
          <p:nvPr/>
        </p:nvSpPr>
        <p:spPr>
          <a:xfrm>
            <a:off x="5508978" y="1701726"/>
            <a:ext cx="374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900" dirty="0"/>
              <a:t>Щелевое оребрение и паяные поверхности контакта для</a:t>
            </a:r>
            <a:r>
              <a:rPr sz="900" dirty="0"/>
              <a:t> </a:t>
            </a:r>
            <a:r>
              <a:rPr lang="fr-FR" sz="900" dirty="0"/>
              <a:t>улучшения</a:t>
            </a:r>
            <a:r>
              <a:rPr sz="900" dirty="0"/>
              <a:t> </a:t>
            </a:r>
            <a:r>
              <a:rPr lang="fr-FR" sz="900" dirty="0"/>
              <a:t>теплопередачи и повышения прочности</a:t>
            </a:r>
            <a:endParaRPr lang="ru-RU" sz="900" dirty="0"/>
          </a:p>
        </p:txBody>
      </p:sp>
      <p:cxnSp>
        <p:nvCxnSpPr>
          <p:cNvPr id="79" name="Connecteur droit 23"/>
          <p:cNvCxnSpPr/>
          <p:nvPr/>
        </p:nvCxnSpPr>
        <p:spPr>
          <a:xfrm>
            <a:off x="8105510" y="2071058"/>
            <a:ext cx="0" cy="1176097"/>
          </a:xfrm>
          <a:prstGeom prst="line">
            <a:avLst/>
          </a:prstGeom>
          <a:ln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82"/>
          <p:cNvGrpSpPr/>
          <p:nvPr/>
        </p:nvGrpSpPr>
        <p:grpSpPr>
          <a:xfrm>
            <a:off x="3915444" y="6075244"/>
            <a:ext cx="1449055" cy="664012"/>
            <a:chOff x="3763025" y="5082919"/>
            <a:chExt cx="1449055" cy="664012"/>
          </a:xfrm>
          <a:solidFill>
            <a:srgbClr val="EE4422"/>
          </a:solidFill>
        </p:grpSpPr>
        <p:sp>
          <p:nvSpPr>
            <p:cNvPr id="36" name="Rectangle 10">
              <a:hlinkClick r:id="rId2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TextBox 36">
              <a:hlinkClick r:id="rId2" action="ppaction://hlinksldjump"/>
            </p:cNvPr>
            <p:cNvSpPr txBox="1"/>
            <p:nvPr/>
          </p:nvSpPr>
          <p:spPr>
            <a:xfrm>
              <a:off x="3863640" y="5082919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39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extBox 44">
              <a:hlinkClick r:id="rId4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8" name="Rectangle 7">
              <a:hlinkClick r:id="rId5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TextBox 59">
              <a:hlinkClick r:id="rId5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67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TextBox 67">
              <a:hlinkClick r:id="rId6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2" name="Group 6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73" name="Rectangle 13">
              <a:hlinkClick r:id="rId7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extBox 73">
              <a:hlinkClick r:id="rId7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0089088"/>
      </p:ext>
    </p:extLst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 bwMode="auto">
          <a:xfrm>
            <a:off x="116270" y="1666406"/>
            <a:ext cx="8906256" cy="341765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6622" y="691573"/>
            <a:ext cx="5312450" cy="95410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DC5034"/>
                </a:solidFill>
              </a:rPr>
              <a:t>Регулируемый преобразователь частоты*</a:t>
            </a:r>
            <a:endParaRPr lang="ru-RU" sz="2800" dirty="0">
              <a:solidFill>
                <a:srgbClr val="DC5034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7521" y="2305508"/>
            <a:ext cx="6441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Улучшенная эффективность в условиях частичной нагрузки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Улучшенная модуляция производительности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BE" sz="1600" b="0" dirty="0">
                <a:latin typeface="+mn-lt"/>
              </a:rPr>
              <a:t>Броски тока уменьшены в 5 раз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b="0" dirty="0">
              <a:latin typeface="+mn-lt"/>
            </a:endParaRPr>
          </a:p>
          <a:p>
            <a:r>
              <a:rPr lang="nl-BE" sz="1600" i="1" dirty="0">
                <a:solidFill>
                  <a:srgbClr val="DC5034"/>
                </a:solidFill>
                <a:latin typeface="+mn-lt"/>
              </a:rPr>
              <a:t>* с функцией SmartFlow</a:t>
            </a:r>
          </a:p>
          <a:p>
            <a:endParaRPr lang="ru-RU" sz="1600" b="0" dirty="0">
              <a:latin typeface="+mn-lt"/>
            </a:endParaRPr>
          </a:p>
        </p:txBody>
      </p:sp>
      <p:sp>
        <p:nvSpPr>
          <p:cNvPr id="19" name="Round Same Side Corner Rectangle 18">
            <a:hlinkClick r:id="rId2" action="ppaction://hlinksldjump"/>
          </p:cNvPr>
          <p:cNvSpPr/>
          <p:nvPr/>
        </p:nvSpPr>
        <p:spPr>
          <a:xfrm>
            <a:off x="342707" y="1356534"/>
            <a:ext cx="1472628" cy="309228"/>
          </a:xfrm>
          <a:prstGeom prst="round2SameRect">
            <a:avLst/>
          </a:prstGeom>
          <a:solidFill>
            <a:srgbClr val="EE4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Назад к обзору</a:t>
            </a:r>
            <a:endParaRPr lang="ru-RU" sz="1200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33" t="-481"/>
          <a:stretch>
            <a:fillRect/>
          </a:stretch>
        </p:blipFill>
        <p:spPr bwMode="auto">
          <a:xfrm>
            <a:off x="6618613" y="2087889"/>
            <a:ext cx="1196907" cy="258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e 17"/>
          <p:cNvGrpSpPr>
            <a:grpSpLocks/>
          </p:cNvGrpSpPr>
          <p:nvPr/>
        </p:nvGrpSpPr>
        <p:grpSpPr bwMode="auto">
          <a:xfrm>
            <a:off x="5996399" y="4226864"/>
            <a:ext cx="641109" cy="645140"/>
            <a:chOff x="6169076" y="669131"/>
            <a:chExt cx="1015200" cy="1018972"/>
          </a:xfrm>
        </p:grpSpPr>
        <p:sp>
          <p:nvSpPr>
            <p:cNvPr id="33" name="Ellipse 15"/>
            <p:cNvSpPr>
              <a:spLocks noChangeArrowheads="1"/>
            </p:cNvSpPr>
            <p:nvPr/>
          </p:nvSpPr>
          <p:spPr bwMode="auto">
            <a:xfrm>
              <a:off x="6169076" y="669217"/>
              <a:ext cx="1015200" cy="1018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lr>
                  <a:srgbClr val="DC5034"/>
                </a:buClr>
                <a:buSzPct val="110000"/>
                <a:buFont typeface="Arial" pitchFamily="34" charset="0"/>
                <a:buChar char="•"/>
                <a:defRPr sz="24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 sz="22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DC5034"/>
                </a:buClr>
                <a:buFont typeface="Wingdings" pitchFamily="2" charset="2"/>
                <a:buChar char="§"/>
                <a:defRPr sz="2000"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‑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555555"/>
                </a:buClr>
                <a:buFont typeface="Lucida Grande" charset="0"/>
                <a:buChar char="»"/>
                <a:defRPr>
                  <a:solidFill>
                    <a:srgbClr val="555555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fr-FR" altLang="fr-FR" b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37" name="Image 4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9893" y="669131"/>
              <a:ext cx="1013566" cy="1018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82"/>
          <p:cNvGrpSpPr/>
          <p:nvPr/>
        </p:nvGrpSpPr>
        <p:grpSpPr>
          <a:xfrm>
            <a:off x="3915444" y="6075244"/>
            <a:ext cx="1449055" cy="664012"/>
            <a:chOff x="3763025" y="5082919"/>
            <a:chExt cx="1449055" cy="664012"/>
          </a:xfrm>
          <a:solidFill>
            <a:srgbClr val="EE4422"/>
          </a:solidFill>
        </p:grpSpPr>
        <p:sp>
          <p:nvSpPr>
            <p:cNvPr id="38" name="Rectangle 10">
              <a:hlinkClick r:id="rId2" action="ppaction://hlinksldjump"/>
            </p:cNvPr>
            <p:cNvSpPr/>
            <p:nvPr/>
          </p:nvSpPr>
          <p:spPr bwMode="auto">
            <a:xfrm>
              <a:off x="3763025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TextBox 38">
              <a:hlinkClick r:id="rId2" action="ppaction://hlinksldjump"/>
            </p:cNvPr>
            <p:cNvSpPr txBox="1"/>
            <p:nvPr/>
          </p:nvSpPr>
          <p:spPr>
            <a:xfrm>
              <a:off x="3863640" y="5082919"/>
              <a:ext cx="1247823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Откройте </a:t>
              </a:r>
              <a:br>
                <a:rPr lang="nl-BE" sz="1100" dirty="0">
                  <a:solidFill>
                    <a:schemeClr val="bg1"/>
                  </a:solidFill>
                </a:rPr>
              </a:br>
              <a:r>
                <a:rPr lang="nl-BE" sz="1100" dirty="0">
                  <a:solidFill>
                    <a:schemeClr val="bg1"/>
                  </a:solidFill>
                </a:rPr>
                <a:t>для себя инновации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88"/>
          <p:cNvGrpSpPr/>
          <p:nvPr/>
        </p:nvGrpSpPr>
        <p:grpSpPr>
          <a:xfrm>
            <a:off x="2248179" y="6074344"/>
            <a:ext cx="1449055" cy="664012"/>
            <a:chOff x="635777" y="6124217"/>
            <a:chExt cx="1449055" cy="664012"/>
          </a:xfrm>
          <a:solidFill>
            <a:srgbClr val="F0694D"/>
          </a:solidFill>
        </p:grpSpPr>
        <p:sp>
          <p:nvSpPr>
            <p:cNvPr id="47" name="Rectangle 18"/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extBox 47">
              <a:hlinkClick r:id="rId5" action="ppaction://hlinksldjump"/>
            </p:cNvPr>
            <p:cNvSpPr txBox="1"/>
            <p:nvPr/>
          </p:nvSpPr>
          <p:spPr>
            <a:xfrm>
              <a:off x="635777" y="6124217"/>
              <a:ext cx="1430736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Ознакомиться со всем ассортиментом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55"/>
          <p:cNvGrpSpPr/>
          <p:nvPr/>
        </p:nvGrpSpPr>
        <p:grpSpPr>
          <a:xfrm>
            <a:off x="529752" y="6129415"/>
            <a:ext cx="1449055" cy="569062"/>
            <a:chOff x="635777" y="6176974"/>
            <a:chExt cx="1449055" cy="569062"/>
          </a:xfrm>
          <a:solidFill>
            <a:srgbClr val="F0694D"/>
          </a:solidFill>
        </p:grpSpPr>
        <p:sp>
          <p:nvSpPr>
            <p:cNvPr id="50" name="Rectangle 7">
              <a:hlinkClick r:id="rId6" action="ppaction://hlinksldjump"/>
            </p:cNvPr>
            <p:cNvSpPr/>
            <p:nvPr/>
          </p:nvSpPr>
          <p:spPr bwMode="auto">
            <a:xfrm>
              <a:off x="635777" y="6176974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TextBox 50">
              <a:hlinkClick r:id="rId6" action="ppaction://hlinksldjump"/>
            </p:cNvPr>
            <p:cNvSpPr txBox="1"/>
            <p:nvPr/>
          </p:nvSpPr>
          <p:spPr>
            <a:xfrm>
              <a:off x="648656" y="6224330"/>
              <a:ext cx="1430736" cy="476726"/>
            </a:xfrm>
            <a:prstGeom prst="round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Начальная страница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61"/>
          <p:cNvGrpSpPr/>
          <p:nvPr/>
        </p:nvGrpSpPr>
        <p:grpSpPr>
          <a:xfrm>
            <a:off x="7190059" y="6062996"/>
            <a:ext cx="1449055" cy="664012"/>
            <a:chOff x="6378209" y="5079468"/>
            <a:chExt cx="1449055" cy="664012"/>
          </a:xfrm>
          <a:solidFill>
            <a:srgbClr val="F0694D"/>
          </a:solidFill>
        </p:grpSpPr>
        <p:sp>
          <p:nvSpPr>
            <p:cNvPr id="53" name="Rectangle 13"/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TextBox 53">
              <a:hlinkClick r:id="rId7" action="ppaction://hlinksldjump"/>
            </p:cNvPr>
            <p:cNvSpPr txBox="1"/>
            <p:nvPr/>
          </p:nvSpPr>
          <p:spPr>
            <a:xfrm>
              <a:off x="6381288" y="5079468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Комплексное предложение компании Trane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 67"/>
          <p:cNvGrpSpPr/>
          <p:nvPr/>
        </p:nvGrpSpPr>
        <p:grpSpPr>
          <a:xfrm>
            <a:off x="5573833" y="6075798"/>
            <a:ext cx="1449055" cy="664012"/>
            <a:chOff x="6378209" y="5083126"/>
            <a:chExt cx="1449055" cy="664012"/>
          </a:xfrm>
          <a:solidFill>
            <a:srgbClr val="F0694D"/>
          </a:solidFill>
        </p:grpSpPr>
        <p:sp>
          <p:nvSpPr>
            <p:cNvPr id="56" name="Rectangle 13">
              <a:hlinkClick r:id="rId8" action="ppaction://hlinksldjump"/>
            </p:cNvPr>
            <p:cNvSpPr/>
            <p:nvPr/>
          </p:nvSpPr>
          <p:spPr bwMode="auto">
            <a:xfrm>
              <a:off x="6378209" y="5143701"/>
              <a:ext cx="1449055" cy="569062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100" b="1" i="0" u="none" strike="noStrike" cap="none" normalizeH="0" baseline="0">
                <a:ln>
                  <a:noFill/>
                </a:ln>
                <a:solidFill>
                  <a:srgbClr val="F0694D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extBox 56">
              <a:hlinkClick r:id="rId8" action="ppaction://hlinksldjump"/>
            </p:cNvPr>
            <p:cNvSpPr txBox="1"/>
            <p:nvPr/>
          </p:nvSpPr>
          <p:spPr>
            <a:xfrm>
              <a:off x="6381288" y="5083126"/>
              <a:ext cx="1436832" cy="664012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1100" dirty="0">
                  <a:solidFill>
                    <a:schemeClr val="bg1"/>
                  </a:solidFill>
                </a:rPr>
                <a:t>Уникальные функциональные возможности</a:t>
              </a:r>
              <a:endParaRPr lang="ru-RU" sz="11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8652743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Template A">
  <a:themeElements>
    <a:clrScheme name="Trane">
      <a:dk1>
        <a:srgbClr val="666666"/>
      </a:dk1>
      <a:lt1>
        <a:srgbClr val="FFFFFF"/>
      </a:lt1>
      <a:dk2>
        <a:srgbClr val="666666"/>
      </a:dk2>
      <a:lt2>
        <a:srgbClr val="808080"/>
      </a:lt2>
      <a:accent1>
        <a:srgbClr val="DC5034"/>
      </a:accent1>
      <a:accent2>
        <a:srgbClr val="005288"/>
      </a:accent2>
      <a:accent3>
        <a:srgbClr val="BC9B6A"/>
      </a:accent3>
      <a:accent4>
        <a:srgbClr val="00B9E4"/>
      </a:accent4>
      <a:accent5>
        <a:srgbClr val="2F8870"/>
      </a:accent5>
      <a:accent6>
        <a:srgbClr val="BABABA"/>
      </a:accent6>
      <a:hlink>
        <a:srgbClr val="DC5034"/>
      </a:hlink>
      <a:folHlink>
        <a:srgbClr val="666666"/>
      </a:folHlink>
    </a:clrScheme>
    <a:fontScheme name="Template 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A 8">
        <a:dk1>
          <a:srgbClr val="000000"/>
        </a:dk1>
        <a:lt1>
          <a:srgbClr val="FFFFFF"/>
        </a:lt1>
        <a:dk2>
          <a:srgbClr val="747678"/>
        </a:dk2>
        <a:lt2>
          <a:srgbClr val="808080"/>
        </a:lt2>
        <a:accent1>
          <a:srgbClr val="005293"/>
        </a:accent1>
        <a:accent2>
          <a:srgbClr val="00B9E4"/>
        </a:accent2>
        <a:accent3>
          <a:srgbClr val="FFFFFF"/>
        </a:accent3>
        <a:accent4>
          <a:srgbClr val="000000"/>
        </a:accent4>
        <a:accent5>
          <a:srgbClr val="AAB3C8"/>
        </a:accent5>
        <a:accent6>
          <a:srgbClr val="00A7CF"/>
        </a:accent6>
        <a:hlink>
          <a:srgbClr val="FCD900"/>
        </a:hlink>
        <a:folHlink>
          <a:srgbClr val="FF3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B89FD8D8A9343B3889AE810C83B24" ma:contentTypeVersion="0" ma:contentTypeDescription="Create a new document." ma:contentTypeScope="" ma:versionID="bab8ab497cdadce72341cb4b5a8ecaf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BE22C5E-28A8-4C67-8E62-4593045440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5A0866-CEA8-49B9-8D15-0CC231FC26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0D9BE21-EC2A-4A96-B739-F21C27F31F55}">
  <ds:schemaRefs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46351</TotalTime>
  <Words>1475</Words>
  <Application>Microsoft Office PowerPoint</Application>
  <PresentationFormat>Экран (4:3)</PresentationFormat>
  <Paragraphs>425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Template 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Ingersoll Rand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Aditya Agarwal</dc:creator>
  <cp:lastModifiedBy>Пользователь</cp:lastModifiedBy>
  <cp:revision>2278</cp:revision>
  <cp:lastPrinted>2005-10-18T13:26:44Z</cp:lastPrinted>
  <dcterms:created xsi:type="dcterms:W3CDTF">2001-06-01T18:18:43Z</dcterms:created>
  <dcterms:modified xsi:type="dcterms:W3CDTF">2020-01-26T15:51:47Z</dcterms:modified>
</cp:coreProperties>
</file>