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4"/>
  </p:sldMasterIdLst>
  <p:notesMasterIdLst>
    <p:notesMasterId r:id="rId25"/>
  </p:notesMasterIdLst>
  <p:handoutMasterIdLst>
    <p:handoutMasterId r:id="rId26"/>
  </p:handoutMasterIdLst>
  <p:sldIdLst>
    <p:sldId id="798" r:id="rId5"/>
    <p:sldId id="799" r:id="rId6"/>
    <p:sldId id="802" r:id="rId7"/>
    <p:sldId id="803" r:id="rId8"/>
    <p:sldId id="804" r:id="rId9"/>
    <p:sldId id="805" r:id="rId10"/>
    <p:sldId id="806" r:id="rId11"/>
    <p:sldId id="807" r:id="rId12"/>
    <p:sldId id="808" r:id="rId13"/>
    <p:sldId id="809" r:id="rId14"/>
    <p:sldId id="810" r:id="rId15"/>
    <p:sldId id="811" r:id="rId16"/>
    <p:sldId id="812" r:id="rId17"/>
    <p:sldId id="813" r:id="rId18"/>
    <p:sldId id="814" r:id="rId19"/>
    <p:sldId id="815" r:id="rId20"/>
    <p:sldId id="816" r:id="rId21"/>
    <p:sldId id="818" r:id="rId22"/>
    <p:sldId id="817" r:id="rId23"/>
    <p:sldId id="819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649C14-04E0-4101-BCCC-22C10348F3D4}">
          <p14:sldIdLst>
            <p14:sldId id="798"/>
            <p14:sldId id="799"/>
          </p14:sldIdLst>
        </p14:section>
        <p14:section name="The range" id="{D676451F-0633-48F8-BD02-0F74B493DF07}">
          <p14:sldIdLst>
            <p14:sldId id="802"/>
            <p14:sldId id="803"/>
            <p14:sldId id="804"/>
            <p14:sldId id="805"/>
            <p14:sldId id="806"/>
            <p14:sldId id="807"/>
          </p14:sldIdLst>
        </p14:section>
        <p14:section name="Features" id="{DCBD7DDC-ED1D-4526-AA5F-A92AAA272CF0}">
          <p14:sldIdLst>
            <p14:sldId id="808"/>
            <p14:sldId id="809"/>
            <p14:sldId id="810"/>
            <p14:sldId id="811"/>
            <p14:sldId id="812"/>
            <p14:sldId id="813"/>
            <p14:sldId id="814"/>
            <p14:sldId id="815"/>
            <p14:sldId id="816"/>
            <p14:sldId id="818"/>
          </p14:sldIdLst>
        </p14:section>
        <p14:section name="Upgrade" id="{8CF93793-0C9E-4D35-8C96-148F8BF4224B}">
          <p14:sldIdLst>
            <p14:sldId id="817"/>
            <p14:sldId id="8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16">
          <p15:clr>
            <a:srgbClr val="A4A3A4"/>
          </p15:clr>
        </p15:guide>
        <p15:guide id="2" orient="horz" pos="604">
          <p15:clr>
            <a:srgbClr val="A4A3A4"/>
          </p15:clr>
        </p15:guide>
        <p15:guide id="3" orient="horz" pos="2166">
          <p15:clr>
            <a:srgbClr val="A4A3A4"/>
          </p15:clr>
        </p15:guide>
        <p15:guide id="4" pos="5462">
          <p15:clr>
            <a:srgbClr val="A4A3A4"/>
          </p15:clr>
        </p15:guide>
        <p15:guide id="5" pos="5458">
          <p15:clr>
            <a:srgbClr val="A4A3A4"/>
          </p15:clr>
        </p15:guide>
        <p15:guide id="6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94D"/>
    <a:srgbClr val="DC5034"/>
    <a:srgbClr val="EE4422"/>
    <a:srgbClr val="008000"/>
    <a:srgbClr val="636466"/>
    <a:srgbClr val="569C7E"/>
    <a:srgbClr val="2F8270"/>
    <a:srgbClr val="0000C8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2257" autoAdjust="0"/>
  </p:normalViewPr>
  <p:slideViewPr>
    <p:cSldViewPr snapToGrid="0">
      <p:cViewPr varScale="1">
        <p:scale>
          <a:sx n="117" d="100"/>
          <a:sy n="117" d="100"/>
        </p:scale>
        <p:origin x="1560" y="108"/>
      </p:cViewPr>
      <p:guideLst>
        <p:guide orient="horz" pos="4216"/>
        <p:guide orient="horz" pos="604"/>
        <p:guide orient="horz" pos="2166"/>
        <p:guide pos="5462"/>
        <p:guide pos="5458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96"/>
    </p:cViewPr>
  </p:sorterViewPr>
  <p:notesViewPr>
    <p:cSldViewPr snapToGrid="0">
      <p:cViewPr>
        <p:scale>
          <a:sx n="75" d="100"/>
          <a:sy n="75" d="100"/>
        </p:scale>
        <p:origin x="-2118" y="-72"/>
      </p:cViewPr>
      <p:guideLst>
        <p:guide orient="horz" pos="2928"/>
        <p:guide pos="2208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023" cy="4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>
            <a:lvl1pPr defTabSz="919911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1379" y="0"/>
            <a:ext cx="3049022" cy="4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>
            <a:lvl1pPr algn="r" defTabSz="919911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94"/>
            <a:ext cx="3049023" cy="4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defTabSz="919911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1379" y="8839294"/>
            <a:ext cx="3049022" cy="4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algn="r" defTabSz="919911" eaLnBrk="0" hangingPunct="0">
              <a:defRPr sz="1200" b="0">
                <a:latin typeface="Times New Roman" pitchFamily="18" charset="0"/>
              </a:defRPr>
            </a:lvl1pPr>
          </a:lstStyle>
          <a:p>
            <a:fld id="{FFABB530-990E-44F5-BC45-3B4E9EB72092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2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9023" cy="45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>
            <a:lvl1pPr defTabSz="919911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1379" y="1"/>
            <a:ext cx="3049022" cy="45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>
            <a:lvl1pPr algn="r" defTabSz="919911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87388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491" y="4432625"/>
            <a:ext cx="5179419" cy="420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5250"/>
            <a:ext cx="3049023" cy="4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defTabSz="919911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1379" y="8865250"/>
            <a:ext cx="3049022" cy="4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algn="r" defTabSz="919911" eaLnBrk="0" hangingPunct="0">
              <a:defRPr sz="1200" b="0">
                <a:latin typeface="Times New Roman" pitchFamily="18" charset="0"/>
              </a:defRPr>
            </a:lvl1pPr>
          </a:lstStyle>
          <a:p>
            <a:fld id="{7791407F-C532-43E8-90E0-1B0CD6DAFEDC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74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117446" y="125835"/>
            <a:ext cx="8909108" cy="6610525"/>
          </a:xfrm>
          <a:prstGeom prst="roundRect">
            <a:avLst>
              <a:gd name="adj" fmla="val 918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5976966" cy="7096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2000"/>
            <a:ext cx="8226000" cy="4536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DC5034"/>
                </a:solidFill>
              </a:defRPr>
            </a:lvl1pPr>
            <a:lvl2pPr>
              <a:buClr>
                <a:srgbClr val="DC503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0" b="12900"/>
          <a:stretch/>
        </p:blipFill>
        <p:spPr bwMode="auto">
          <a:xfrm>
            <a:off x="117446" y="125835"/>
            <a:ext cx="8909108" cy="6610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rane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45291" y="357166"/>
            <a:ext cx="1504510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1458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07318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810808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54560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e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68" y="357166"/>
            <a:ext cx="2166209" cy="720000"/>
          </a:xfrm>
          <a:prstGeom prst="rect">
            <a:avLst/>
          </a:prstGeom>
        </p:spPr>
      </p:pic>
      <p:pic>
        <p:nvPicPr>
          <p:cNvPr id="9" name="Picture 8" descr="trane-logo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51319" y="357166"/>
            <a:ext cx="1944216" cy="646215"/>
          </a:xfrm>
          <a:prstGeom prst="rect">
            <a:avLst/>
          </a:prstGeom>
          <a:effectLst/>
        </p:spPr>
      </p:pic>
      <p:sp>
        <p:nvSpPr>
          <p:cNvPr id="2" name="Rounded Rectangle 1"/>
          <p:cNvSpPr/>
          <p:nvPr userDrawn="1"/>
        </p:nvSpPr>
        <p:spPr bwMode="auto">
          <a:xfrm>
            <a:off x="117446" y="125835"/>
            <a:ext cx="8909108" cy="6610525"/>
          </a:xfrm>
          <a:prstGeom prst="roundRect">
            <a:avLst>
              <a:gd name="adj" fmla="val 918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0" b="12900"/>
          <a:stretch/>
        </p:blipFill>
        <p:spPr bwMode="auto">
          <a:xfrm>
            <a:off x="117446" y="125835"/>
            <a:ext cx="8909108" cy="6610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66615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e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2166209" cy="720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2910" y="1428736"/>
            <a:ext cx="7000924" cy="1214446"/>
          </a:xfrm>
          <a:prstGeom prst="rect">
            <a:avLst/>
          </a:prstGeom>
        </p:spPr>
        <p:txBody>
          <a:bodyPr anchor="b"/>
          <a:lstStyle>
            <a:lvl1pPr>
              <a:buNone/>
              <a:defRPr sz="3600" b="1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nl-BE" dirty="0"/>
              <a:t>Master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642910" y="2714620"/>
            <a:ext cx="7000881" cy="107157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nl-BE" dirty="0"/>
              <a:t>Subtitle</a:t>
            </a:r>
          </a:p>
        </p:txBody>
      </p:sp>
      <p:pic>
        <p:nvPicPr>
          <p:cNvPr id="7" name="Picture 13" descr="Ingersoll_Rand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172200"/>
            <a:ext cx="1717448" cy="378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970403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e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664845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612473" y="5486400"/>
            <a:ext cx="788454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>
                <a:solidFill>
                  <a:srgbClr val="FFFFFF"/>
                </a:solidFill>
                <a:latin typeface="Arial" pitchFamily="34" charset="0"/>
              </a:rPr>
              <a:t>Авторские права © Ingersoll Rand, 2014. Все права защищены.</a:t>
            </a:r>
            <a:endParaRPr lang="ru-RU" sz="1400" b="0" dirty="0">
              <a:solidFill>
                <a:srgbClr val="666666"/>
              </a:solidFill>
              <a:latin typeface="Arial" pitchFamily="34" charset="0"/>
              <a:ea typeface="ヒラギノ角ゴ Pro W3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88640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571480"/>
            <a:ext cx="5976966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8" descr="trane-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215206" y="357166"/>
            <a:ext cx="1504510" cy="500066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28596" y="1600200"/>
            <a:ext cx="8226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071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 spd="med">
    <p:fade thruBlk="1"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6364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ct val="0"/>
        </a:spcAft>
        <a:buClr>
          <a:srgbClr val="D33321"/>
        </a:buClr>
        <a:buSzPct val="110000"/>
        <a:buNone/>
        <a:defRPr sz="2200" b="1">
          <a:solidFill>
            <a:srgbClr val="DC503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034"/>
        </a:buClr>
        <a:buSzPct val="90000"/>
        <a:buFont typeface="Wingdings" pitchFamily="2" charset="2"/>
        <a:buChar char="§"/>
        <a:defRPr sz="1800">
          <a:solidFill>
            <a:srgbClr val="636466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636466"/>
        </a:buClr>
        <a:buFont typeface="Arial" pitchFamily="34" charset="0"/>
        <a:buChar char="•"/>
        <a:defRPr sz="1600">
          <a:solidFill>
            <a:srgbClr val="636466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636466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636466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2.jpeg"/><Relationship Id="rId7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slide" Target="slide3.xml"/><Relationship Id="rId5" Type="http://schemas.openxmlformats.org/officeDocument/2006/relationships/image" Target="../media/image14.jpeg"/><Relationship Id="rId10" Type="http://schemas.openxmlformats.org/officeDocument/2006/relationships/slide" Target="slide2.xml"/><Relationship Id="rId4" Type="http://schemas.openxmlformats.org/officeDocument/2006/relationships/image" Target="../media/image13.jpeg"/><Relationship Id="rId9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7.png"/><Relationship Id="rId7" Type="http://schemas.openxmlformats.org/officeDocument/2006/relationships/slide" Target="slide1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19.png"/><Relationship Id="rId10" Type="http://schemas.openxmlformats.org/officeDocument/2006/relationships/slide" Target="slide3.xml"/><Relationship Id="rId4" Type="http://schemas.openxmlformats.org/officeDocument/2006/relationships/image" Target="../media/image18.jpe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4.xml"/><Relationship Id="rId7" Type="http://schemas.openxmlformats.org/officeDocument/2006/relationships/slide" Target="slide20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9.xml"/><Relationship Id="rId4" Type="http://schemas.openxmlformats.org/officeDocument/2006/relationships/slide" Target="slide18.xml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1.jpeg"/><Relationship Id="rId7" Type="http://schemas.openxmlformats.org/officeDocument/2006/relationships/slide" Target="slide1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22.jpeg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4.jpeg"/><Relationship Id="rId7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9.png"/><Relationship Id="rId7" Type="http://schemas.openxmlformats.org/officeDocument/2006/relationships/slide" Target="slide19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31.jpeg"/><Relationship Id="rId10" Type="http://schemas.openxmlformats.org/officeDocument/2006/relationships/slide" Target="slide3.xml"/><Relationship Id="rId4" Type="http://schemas.openxmlformats.org/officeDocument/2006/relationships/image" Target="../media/image30.jpeg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3.jpeg"/><Relationship Id="rId7" Type="http://schemas.openxmlformats.org/officeDocument/2006/relationships/slide" Target="slide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7.jpeg"/><Relationship Id="rId7" Type="http://schemas.openxmlformats.org/officeDocument/2006/relationships/slide" Target="slide2.xml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9.xml"/><Relationship Id="rId9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0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3.xml"/><Relationship Id="rId5" Type="http://schemas.openxmlformats.org/officeDocument/2006/relationships/slide" Target="slide8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9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3.xml"/><Relationship Id="rId3" Type="http://schemas.openxmlformats.org/officeDocument/2006/relationships/slide" Target="slide10.xml"/><Relationship Id="rId7" Type="http://schemas.openxmlformats.org/officeDocument/2006/relationships/slide" Target="slide16.xml"/><Relationship Id="rId12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20.xml"/><Relationship Id="rId5" Type="http://schemas.openxmlformats.org/officeDocument/2006/relationships/slide" Target="slide15.xml"/><Relationship Id="rId10" Type="http://schemas.openxmlformats.org/officeDocument/2006/relationships/slide" Target="slide19.xml"/><Relationship Id="rId4" Type="http://schemas.openxmlformats.org/officeDocument/2006/relationships/slide" Target="slide12.xml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556285" y="1636303"/>
            <a:ext cx="7000924" cy="6507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>
            <a:noAutofit/>
          </a:bodyPr>
          <a:lstStyle/>
          <a:p>
            <a:pPr lvl="0" eaLnBrk="0" hangingPunct="0">
              <a:spcBef>
                <a:spcPts val="0"/>
              </a:spcBef>
              <a:buClr>
                <a:srgbClr val="D33321"/>
              </a:buClr>
              <a:buSzPct val="110000"/>
            </a:pPr>
            <a:r>
              <a:rPr lang="ru-RU" sz="36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Заголовок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75535" y="2223745"/>
            <a:ext cx="7000881" cy="107157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/>
          <a:p>
            <a:pPr lvl="0" eaLnBrk="0" hangingPunct="0">
              <a:spcBef>
                <a:spcPts val="0"/>
              </a:spcBef>
              <a:buClr>
                <a:srgbClr val="D33321"/>
              </a:buClr>
              <a:buSzPct val="110000"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подзаголовок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18872" y="1517903"/>
            <a:ext cx="8910000" cy="1645921"/>
          </a:xfrm>
          <a:prstGeom prst="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" y="1572766"/>
            <a:ext cx="87819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Водоохлаждаемый чиллер </a:t>
            </a:r>
            <a:r>
              <a:rPr lang="en-GB" sz="2600" dirty="0">
                <a:solidFill>
                  <a:schemeClr val="bg1"/>
                </a:solidFill>
              </a:rPr>
              <a:t>RTHD</a:t>
            </a:r>
            <a:br>
              <a:rPr dirty="0"/>
            </a:br>
            <a:endParaRPr lang="ru-RU" sz="2000" i="1" dirty="0">
              <a:solidFill>
                <a:schemeClr val="bg1"/>
              </a:solidFill>
            </a:endParaRPr>
          </a:p>
          <a:p>
            <a:r>
              <a:rPr lang="ru-RU" sz="2000" i="1" dirty="0">
                <a:solidFill>
                  <a:schemeClr val="bg1"/>
                </a:solidFill>
              </a:rPr>
              <a:t>Высокоэффективные чиллеры для 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высокоэффективных зданий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07577" y="5623559"/>
            <a:ext cx="1932589" cy="758952"/>
            <a:chOff x="3172968" y="5623560"/>
            <a:chExt cx="1932589" cy="758952"/>
          </a:xfrm>
          <a:solidFill>
            <a:srgbClr val="F0694D"/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3172968" y="5623560"/>
              <a:ext cx="1932589" cy="75895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hlinkClick r:id="rId2" action="ppaction://hlinksldjump"/>
            </p:cNvPr>
            <p:cNvSpPr txBox="1"/>
            <p:nvPr/>
          </p:nvSpPr>
          <p:spPr>
            <a:xfrm>
              <a:off x="3307158" y="5772203"/>
              <a:ext cx="1664208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НАЧАТЬ</a:t>
              </a:r>
            </a:p>
          </p:txBody>
        </p:sp>
      </p:grpSp>
      <p:pic>
        <p:nvPicPr>
          <p:cNvPr id="9" name="Picture 2" descr="F:\Ingersoll Rand\2.TRANE 2014\LOGOS\RTHD_Evo\UIT\02_Output files\Png\RTHDEvo_Logo_FullColour_72dpi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26" y="815367"/>
            <a:ext cx="27051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28407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8125" y="877366"/>
            <a:ext cx="4977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Удобнее в эксплуатации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400586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015" y="1548396"/>
            <a:ext cx="46115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n-lt"/>
              </a:rPr>
              <a:t>Ведущая технология управления</a:t>
            </a:r>
          </a:p>
          <a:p>
            <a:r>
              <a:rPr lang="ru-RU" sz="1800" b="0" dirty="0">
                <a:latin typeface="+mn-lt"/>
              </a:rPr>
              <a:t>Интерфейс UC800 + TD7</a:t>
            </a:r>
            <a:br>
              <a:rPr dirty="0"/>
            </a:br>
            <a:endParaRPr lang="ru-RU" sz="1600" b="0" dirty="0">
              <a:latin typeface="+mn-lt"/>
            </a:endParaRPr>
          </a:p>
          <a:p>
            <a:r>
              <a:rPr lang="ru-RU" sz="1600" dirty="0">
                <a:latin typeface="+mn-lt"/>
              </a:rPr>
              <a:t>Интуитивно понятная навигация по меню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Сенсорный экран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Цвет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Размеры экрана: </a:t>
            </a:r>
            <a:r>
              <a:rPr lang="nl-BE" sz="1600" b="0" dirty="0"/>
              <a:t>17,78</a:t>
            </a:r>
            <a:r>
              <a:rPr lang="ru-RU" sz="1600" b="0" dirty="0">
                <a:latin typeface="+mn-lt"/>
              </a:rPr>
              <a:t>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Главный процессор в панели </a:t>
            </a:r>
            <a:br>
              <a:rPr lang="en-US" sz="1600" b="0" dirty="0">
                <a:latin typeface="+mn-lt"/>
              </a:rPr>
            </a:br>
            <a:r>
              <a:rPr lang="ru-RU" sz="1600" b="0" dirty="0">
                <a:latin typeface="+mn-lt"/>
              </a:rPr>
              <a:t>управления</a:t>
            </a:r>
          </a:p>
          <a:p>
            <a:endParaRPr lang="ru-RU" sz="1600" b="0" dirty="0">
              <a:latin typeface="+mn-lt"/>
            </a:endParaRPr>
          </a:p>
          <a:p>
            <a:r>
              <a:rPr lang="ru-RU" sz="1600" dirty="0">
                <a:latin typeface="+mn-lt"/>
              </a:rPr>
              <a:t>Эксплуатационная эффективность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Трендинг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Понятная регистрация сигнализации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TIS с возможностью дистанционного контроля</a:t>
            </a:r>
            <a:endParaRPr lang="ru-RU" sz="1400" b="0" dirty="0">
              <a:latin typeface="+mn-lt"/>
            </a:endParaRPr>
          </a:p>
        </p:txBody>
      </p:sp>
      <p:pic>
        <p:nvPicPr>
          <p:cNvPr id="29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66" y="1400586"/>
            <a:ext cx="2211455" cy="171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47" y="3324042"/>
            <a:ext cx="1605600" cy="12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03" y="3333186"/>
            <a:ext cx="1604471" cy="124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0602" y="3125332"/>
            <a:ext cx="14158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Настройки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39911" y="3063427"/>
            <a:ext cx="1435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Тренды и графики данных</a:t>
            </a:r>
          </a:p>
        </p:txBody>
      </p:sp>
      <p:pic>
        <p:nvPicPr>
          <p:cNvPr id="35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67" y="4765326"/>
            <a:ext cx="1605600" cy="124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073819" y="4563169"/>
            <a:ext cx="633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Отчёты</a:t>
            </a:r>
          </a:p>
        </p:txBody>
      </p:sp>
      <p:pic>
        <p:nvPicPr>
          <p:cNvPr id="38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574" y="4779150"/>
            <a:ext cx="1605600" cy="12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425710" y="4605111"/>
            <a:ext cx="1184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Сигналы тревоги</a:t>
            </a:r>
          </a:p>
        </p:txBody>
      </p:sp>
      <p:sp>
        <p:nvSpPr>
          <p:cNvPr id="24" name="Round Same Side Corner Rectangle 23">
            <a:hlinkClick r:id="rId7" action="ppaction://hlinksldjump"/>
          </p:cNvPr>
          <p:cNvSpPr/>
          <p:nvPr/>
        </p:nvSpPr>
        <p:spPr>
          <a:xfrm>
            <a:off x="342707" y="1100502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Назад к обзору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650111" y="6132282"/>
            <a:ext cx="1893440" cy="569062"/>
            <a:chOff x="3540832" y="5143701"/>
            <a:chExt cx="1893440" cy="569062"/>
          </a:xfrm>
        </p:grpSpPr>
        <p:sp>
          <p:nvSpPr>
            <p:cNvPr id="80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TextBox 80">
              <a:hlinkClick r:id="rId7" action="ppaction://hlinksldjump"/>
            </p:cNvPr>
            <p:cNvSpPr txBox="1"/>
            <p:nvPr/>
          </p:nvSpPr>
          <p:spPr>
            <a:xfrm>
              <a:off x="3540832" y="5197399"/>
              <a:ext cx="189344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8216" y="6062535"/>
            <a:ext cx="1712884" cy="715089"/>
            <a:chOff x="6249358" y="5083098"/>
            <a:chExt cx="1712884" cy="715089"/>
          </a:xfrm>
          <a:solidFill>
            <a:srgbClr val="DC5034"/>
          </a:solidFill>
        </p:grpSpPr>
        <p:sp>
          <p:nvSpPr>
            <p:cNvPr id="83" name="Rectangle 49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TextBox 83">
              <a:hlinkClick r:id="rId8" action="ppaction://hlinksldjump"/>
            </p:cNvPr>
            <p:cNvSpPr txBox="1"/>
            <p:nvPr/>
          </p:nvSpPr>
          <p:spPr>
            <a:xfrm>
              <a:off x="6249358" y="5083098"/>
              <a:ext cx="1712884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508126" y="6057120"/>
            <a:ext cx="1522174" cy="638595"/>
            <a:chOff x="3743974" y="5074168"/>
            <a:chExt cx="1522174" cy="638595"/>
          </a:xfrm>
        </p:grpSpPr>
        <p:sp>
          <p:nvSpPr>
            <p:cNvPr id="86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TextBox 86">
              <a:hlinkClick r:id="rId9" action="ppaction://hlinksldjump"/>
            </p:cNvPr>
            <p:cNvSpPr txBox="1"/>
            <p:nvPr/>
          </p:nvSpPr>
          <p:spPr>
            <a:xfrm>
              <a:off x="3743974" y="5074168"/>
              <a:ext cx="1522174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выбранными опциями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00660" y="6132282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89" name="Rectangle 43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TextBox 89">
              <a:hlinkClick r:id="rId10" action="ppaction://hlinksldjump"/>
            </p:cNvPr>
            <p:cNvSpPr txBox="1"/>
            <p:nvPr/>
          </p:nvSpPr>
          <p:spPr>
            <a:xfrm>
              <a:off x="635777" y="6217337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236482" y="6051010"/>
            <a:ext cx="1449055" cy="648714"/>
            <a:chOff x="635777" y="6097322"/>
            <a:chExt cx="1449055" cy="648714"/>
          </a:xfrm>
          <a:solidFill>
            <a:srgbClr val="F0694D"/>
          </a:solidFill>
        </p:grpSpPr>
        <p:sp>
          <p:nvSpPr>
            <p:cNvPr id="92" name="Rectangle 52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TextBox 92">
              <a:hlinkClick r:id="rId11" action="ppaction://hlinksldjump"/>
            </p:cNvPr>
            <p:cNvSpPr txBox="1"/>
            <p:nvPr/>
          </p:nvSpPr>
          <p:spPr>
            <a:xfrm>
              <a:off x="635777" y="6097322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581415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399" y="1131844"/>
            <a:ext cx="431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Удобнее для монтажа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12447" y="1655064"/>
            <a:ext cx="8899233" cy="3337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521" y="2305508"/>
            <a:ext cx="5775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Все версии и размеры подходят для стандартных дверей шириной 2 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Только одно соединение испарителя с водяными магистралями на конденсаторе (вход/выход)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Только одно электрическое соединение (одноточечное) в стандартном исполнении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Экономия времени, экономия затрат</a:t>
            </a:r>
          </a:p>
        </p:txBody>
      </p:sp>
      <p:pic>
        <p:nvPicPr>
          <p:cNvPr id="2051" name="Picture 3" descr="C:\Users\gke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25" y="2125543"/>
            <a:ext cx="1043677" cy="8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ke\Desktop\225px-Euro_sig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504" y="3085634"/>
            <a:ext cx="451494" cy="60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ke\Desktop\case_studies_icon_ti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43" y="3023474"/>
            <a:ext cx="933240" cy="7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ke\Desktop\Electricity-Symb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02" y="2086052"/>
            <a:ext cx="853068" cy="8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 Same Side Corner Rectangle 18">
            <a:hlinkClick r:id="rId6" action="ppaction://hlinksldjump"/>
          </p:cNvPr>
          <p:cNvSpPr/>
          <p:nvPr/>
        </p:nvSpPr>
        <p:spPr>
          <a:xfrm>
            <a:off x="342707" y="1347390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Назад к обзору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707261" y="6132282"/>
            <a:ext cx="1779140" cy="569062"/>
            <a:chOff x="3597982" y="5143701"/>
            <a:chExt cx="1779140" cy="569062"/>
          </a:xfrm>
        </p:grpSpPr>
        <p:sp>
          <p:nvSpPr>
            <p:cNvPr id="41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>
              <a:hlinkClick r:id="rId6" action="ppaction://hlinksldjump"/>
            </p:cNvPr>
            <p:cNvSpPr txBox="1"/>
            <p:nvPr/>
          </p:nvSpPr>
          <p:spPr>
            <a:xfrm>
              <a:off x="3597982" y="5197399"/>
              <a:ext cx="177914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088216" y="6053010"/>
            <a:ext cx="1712884" cy="715089"/>
            <a:chOff x="6249358" y="5073573"/>
            <a:chExt cx="1712884" cy="715089"/>
          </a:xfrm>
          <a:solidFill>
            <a:srgbClr val="DC5034"/>
          </a:solidFill>
        </p:grpSpPr>
        <p:sp>
          <p:nvSpPr>
            <p:cNvPr id="44" name="Rectangle 49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>
              <a:hlinkClick r:id="rId7" action="ppaction://hlinksldjump"/>
            </p:cNvPr>
            <p:cNvSpPr txBox="1"/>
            <p:nvPr/>
          </p:nvSpPr>
          <p:spPr>
            <a:xfrm>
              <a:off x="6249358" y="5073573"/>
              <a:ext cx="1712884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08126" y="6057120"/>
            <a:ext cx="1522174" cy="638595"/>
            <a:chOff x="3743974" y="5074168"/>
            <a:chExt cx="1522174" cy="638595"/>
          </a:xfrm>
        </p:grpSpPr>
        <p:sp>
          <p:nvSpPr>
            <p:cNvPr id="59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59">
              <a:hlinkClick r:id="rId8" action="ppaction://hlinksldjump"/>
            </p:cNvPr>
            <p:cNvSpPr txBox="1"/>
            <p:nvPr/>
          </p:nvSpPr>
          <p:spPr>
            <a:xfrm>
              <a:off x="3743974" y="5074168"/>
              <a:ext cx="1522174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выбранными опциями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0660" y="6132282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62" name="Rectangle 43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>
              <a:hlinkClick r:id="rId9" action="ppaction://hlinksldjump"/>
            </p:cNvPr>
            <p:cNvSpPr txBox="1"/>
            <p:nvPr/>
          </p:nvSpPr>
          <p:spPr>
            <a:xfrm>
              <a:off x="635777" y="6236387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236482" y="6051010"/>
            <a:ext cx="1449055" cy="648714"/>
            <a:chOff x="635777" y="6097322"/>
            <a:chExt cx="1449055" cy="648714"/>
          </a:xfrm>
          <a:solidFill>
            <a:srgbClr val="F0694D"/>
          </a:solidFill>
        </p:grpSpPr>
        <p:sp>
          <p:nvSpPr>
            <p:cNvPr id="65" name="Rectangle 52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>
              <a:hlinkClick r:id="rId10" action="ppaction://hlinksldjump"/>
            </p:cNvPr>
            <p:cNvSpPr txBox="1"/>
            <p:nvPr/>
          </p:nvSpPr>
          <p:spPr>
            <a:xfrm>
              <a:off x="635777" y="6097322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478026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1500" y="1131844"/>
            <a:ext cx="464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Увеличение экономии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655064"/>
            <a:ext cx="8899233" cy="33284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" y="2023884"/>
            <a:ext cx="61435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latin typeface="+mn-lt"/>
            </a:endParaRPr>
          </a:p>
          <a:p>
            <a:r>
              <a:rPr lang="ru-RU" sz="1800" b="0" dirty="0">
                <a:latin typeface="+mn-lt"/>
              </a:rPr>
              <a:t>Использование версии HSE (высокая эффективность при сезонном использовании)</a:t>
            </a:r>
          </a:p>
          <a:p>
            <a:endParaRPr lang="ru-RU" sz="1600" b="0" dirty="0">
              <a:latin typeface="+mn-lt"/>
            </a:endParaRPr>
          </a:p>
          <a:p>
            <a:r>
              <a:rPr lang="ru-RU" sz="1600" b="0" dirty="0">
                <a:latin typeface="+mn-lt"/>
              </a:rPr>
              <a:t>Увеличение экономии обеспечивают следующие два способа: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hlinkClick r:id="rId2" action="ppaction://hlinksldjump"/>
              </a:rPr>
              <a:t>Частотно-регулируемый привод</a:t>
            </a:r>
            <a:endParaRPr lang="ru-RU" sz="1600" dirty="0">
              <a:latin typeface="+mn-lt"/>
            </a:endParaRPr>
          </a:p>
          <a:p>
            <a:endParaRPr lang="ru-RU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hlinkClick r:id="rId3" action="ppaction://hlinksldjump"/>
              </a:rPr>
              <a:t>Фильтр подавления гармоник</a:t>
            </a:r>
            <a:endParaRPr lang="ru-RU" sz="1600" dirty="0">
              <a:latin typeface="+mn-lt"/>
            </a:endParaRPr>
          </a:p>
          <a:p>
            <a:endParaRPr lang="ru-RU" sz="1600" b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0" dirty="0">
              <a:latin typeface="+mn-lt"/>
            </a:endParaRPr>
          </a:p>
        </p:txBody>
      </p:sp>
      <p:sp>
        <p:nvSpPr>
          <p:cNvPr id="26" name="Oval 25">
            <a:hlinkClick r:id="rId4" action="ppaction://hlinksldjump"/>
          </p:cNvPr>
          <p:cNvSpPr/>
          <p:nvPr/>
        </p:nvSpPr>
        <p:spPr>
          <a:xfrm rot="681037">
            <a:off x="6590568" y="2149334"/>
            <a:ext cx="1412687" cy="1387307"/>
          </a:xfrm>
          <a:prstGeom prst="ellipse">
            <a:avLst/>
          </a:prstGeom>
          <a:solidFill>
            <a:srgbClr val="EE442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Нажмите здесь, чтобы узнать, сколько вы можете сэкономить!</a:t>
            </a:r>
          </a:p>
        </p:txBody>
      </p:sp>
      <p:sp>
        <p:nvSpPr>
          <p:cNvPr id="18" name="Round Same Side Corner Rectangle 17">
            <a:hlinkClick r:id="rId5" action="ppaction://hlinksldjump"/>
          </p:cNvPr>
          <p:cNvSpPr/>
          <p:nvPr/>
        </p:nvSpPr>
        <p:spPr>
          <a:xfrm>
            <a:off x="342707" y="1347390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Назад к обзору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640586" y="6132282"/>
            <a:ext cx="1912490" cy="569062"/>
            <a:chOff x="3531307" y="5143701"/>
            <a:chExt cx="1912490" cy="569062"/>
          </a:xfrm>
        </p:grpSpPr>
        <p:sp>
          <p:nvSpPr>
            <p:cNvPr id="39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>
              <a:hlinkClick r:id="rId5" action="ppaction://hlinksldjump"/>
            </p:cNvPr>
            <p:cNvSpPr txBox="1"/>
            <p:nvPr/>
          </p:nvSpPr>
          <p:spPr>
            <a:xfrm>
              <a:off x="3531307" y="5197399"/>
              <a:ext cx="191249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07266" y="6053010"/>
            <a:ext cx="1674784" cy="715089"/>
            <a:chOff x="6268408" y="5073573"/>
            <a:chExt cx="1674784" cy="715089"/>
          </a:xfrm>
          <a:solidFill>
            <a:srgbClr val="DC5034"/>
          </a:solidFill>
        </p:grpSpPr>
        <p:sp>
          <p:nvSpPr>
            <p:cNvPr id="42" name="Rectangle 49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hlinkClick r:id="rId6" action="ppaction://hlinksldjump"/>
            </p:cNvPr>
            <p:cNvSpPr txBox="1"/>
            <p:nvPr/>
          </p:nvSpPr>
          <p:spPr>
            <a:xfrm>
              <a:off x="6268408" y="5073573"/>
              <a:ext cx="1674784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508126" y="6066645"/>
            <a:ext cx="1522174" cy="629070"/>
            <a:chOff x="3743974" y="5083693"/>
            <a:chExt cx="1522174" cy="629070"/>
          </a:xfrm>
        </p:grpSpPr>
        <p:sp>
          <p:nvSpPr>
            <p:cNvPr id="45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>
              <a:hlinkClick r:id="rId7" action="ppaction://hlinksldjump"/>
            </p:cNvPr>
            <p:cNvSpPr txBox="1"/>
            <p:nvPr/>
          </p:nvSpPr>
          <p:spPr>
            <a:xfrm>
              <a:off x="3743974" y="5083693"/>
              <a:ext cx="1522174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выбранными опциями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0660" y="6132282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60" name="Rectangle 43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>
              <a:hlinkClick r:id="rId8" action="ppaction://hlinksldjump"/>
            </p:cNvPr>
            <p:cNvSpPr txBox="1"/>
            <p:nvPr/>
          </p:nvSpPr>
          <p:spPr>
            <a:xfrm>
              <a:off x="635777" y="6236387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236482" y="6041485"/>
            <a:ext cx="1449055" cy="658239"/>
            <a:chOff x="635777" y="6087797"/>
            <a:chExt cx="1449055" cy="658239"/>
          </a:xfrm>
          <a:solidFill>
            <a:srgbClr val="F0694D"/>
          </a:solidFill>
        </p:grpSpPr>
        <p:sp>
          <p:nvSpPr>
            <p:cNvPr id="63" name="Rectangle 52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>
              <a:hlinkClick r:id="rId9" action="ppaction://hlinksldjump"/>
            </p:cNvPr>
            <p:cNvSpPr txBox="1"/>
            <p:nvPr/>
          </p:nvSpPr>
          <p:spPr>
            <a:xfrm>
              <a:off x="635777" y="6087797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3427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1224" y="1077391"/>
            <a:ext cx="6843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DC5034"/>
                </a:solidFill>
              </a:rPr>
              <a:t>Высокопроизводительные установки RTHD сезонного использования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400586"/>
            <a:ext cx="8899233" cy="41589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015" y="1548396"/>
            <a:ext cx="56905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+mn-lt"/>
            </a:endParaRPr>
          </a:p>
          <a:p>
            <a:r>
              <a:rPr lang="ru-RU" sz="1400" dirty="0">
                <a:latin typeface="+mn-lt"/>
              </a:rPr>
              <a:t>Повышенная производительность при частичной нагрузке (ESEER)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+25 % по сравнению со средним значением </a:t>
            </a:r>
            <a:br>
              <a:rPr lang="en-US" sz="1400" b="0" dirty="0">
                <a:latin typeface="+mn-lt"/>
              </a:rPr>
            </a:br>
            <a:r>
              <a:rPr lang="ru-RU" sz="1400" b="0" dirty="0">
                <a:latin typeface="+mn-lt"/>
              </a:rPr>
              <a:t>на рынке при постоянной скорости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+17 % по сравнению с моделями Trane </a:t>
            </a:r>
            <a:br>
              <a:rPr lang="en-US" sz="1400" b="0" dirty="0">
                <a:latin typeface="+mn-lt"/>
              </a:rPr>
            </a:br>
            <a:r>
              <a:rPr lang="ru-RU" sz="1400" b="0" dirty="0">
                <a:latin typeface="+mn-lt"/>
              </a:rPr>
              <a:t>сверхвысокой производительности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0" dirty="0">
              <a:latin typeface="+mn-lt"/>
            </a:endParaRPr>
          </a:p>
          <a:p>
            <a:r>
              <a:rPr lang="ru-RU" sz="1400" dirty="0">
                <a:latin typeface="+mn-lt"/>
              </a:rPr>
              <a:t>Пониженный бросок пускового тока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Пусковой ток, который в 5 раз меньше пускового тока стандартного стартёра «звезда-треугольник»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0" dirty="0">
              <a:latin typeface="+mn-lt"/>
            </a:endParaRPr>
          </a:p>
          <a:p>
            <a:r>
              <a:rPr lang="ru-RU" sz="1400" dirty="0">
                <a:latin typeface="+mn-lt"/>
              </a:rPr>
              <a:t>Регулирование производительности в зависимости </a:t>
            </a:r>
            <a:br>
              <a:rPr lang="en-US" sz="1400" dirty="0">
                <a:latin typeface="+mn-lt"/>
              </a:rPr>
            </a:br>
            <a:r>
              <a:rPr lang="ru-RU" sz="1400" dirty="0">
                <a:latin typeface="+mn-lt"/>
              </a:rPr>
              <a:t>от нагрузки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RTHD с постоянной скоростью: 20 % мин.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RTHD HSE: нагрузка 15 % мин.</a:t>
            </a:r>
            <a:endParaRPr lang="ru-RU" sz="1200" b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06515" y="1548396"/>
            <a:ext cx="2577844" cy="1933576"/>
            <a:chOff x="4671219" y="3438710"/>
            <a:chExt cx="3746500" cy="2565400"/>
          </a:xfrm>
        </p:grpSpPr>
        <p:pic>
          <p:nvPicPr>
            <p:cNvPr id="19" name="Image 81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219" y="3438710"/>
              <a:ext cx="3735388" cy="256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945722" y="3464110"/>
              <a:ext cx="3471997" cy="2211387"/>
              <a:chOff x="4945722" y="3464110"/>
              <a:chExt cx="3471997" cy="2211387"/>
            </a:xfrm>
          </p:grpSpPr>
          <p:sp>
            <p:nvSpPr>
              <p:cNvPr id="20" name="ZoneTexte 10"/>
              <p:cNvSpPr txBox="1"/>
              <p:nvPr/>
            </p:nvSpPr>
            <p:spPr bwMode="auto">
              <a:xfrm>
                <a:off x="4987132" y="4707122"/>
                <a:ext cx="1172314" cy="306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9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Без AFD</a:t>
                </a:r>
              </a:p>
            </p:txBody>
          </p:sp>
          <p:cxnSp>
            <p:nvCxnSpPr>
              <p:cNvPr id="22" name="Connecteur droit 8191"/>
              <p:cNvCxnSpPr/>
              <p:nvPr/>
            </p:nvCxnSpPr>
            <p:spPr bwMode="auto">
              <a:xfrm>
                <a:off x="5831682" y="3657785"/>
                <a:ext cx="0" cy="20177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Connecteur droit 35"/>
              <p:cNvCxnSpPr/>
              <p:nvPr/>
            </p:nvCxnSpPr>
            <p:spPr bwMode="auto">
              <a:xfrm>
                <a:off x="6596857" y="3657785"/>
                <a:ext cx="0" cy="20177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Connecteur droit 36"/>
              <p:cNvCxnSpPr/>
              <p:nvPr/>
            </p:nvCxnSpPr>
            <p:spPr bwMode="auto">
              <a:xfrm>
                <a:off x="7379494" y="3657785"/>
                <a:ext cx="0" cy="20177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Connecteur droit 37"/>
              <p:cNvCxnSpPr/>
              <p:nvPr/>
            </p:nvCxnSpPr>
            <p:spPr bwMode="auto">
              <a:xfrm>
                <a:off x="8155782" y="3657785"/>
                <a:ext cx="0" cy="20177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ZoneTexte 8193"/>
              <p:cNvSpPr txBox="1"/>
              <p:nvPr/>
            </p:nvSpPr>
            <p:spPr bwMode="auto">
              <a:xfrm>
                <a:off x="5642769" y="3464110"/>
                <a:ext cx="381000" cy="230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900" b="0" dirty="0">
                    <a:latin typeface="Calibri" panose="020F0502020204030204" pitchFamily="34" charset="0"/>
                  </a:rPr>
                  <a:t>25 %</a:t>
                </a:r>
              </a:p>
            </p:txBody>
          </p:sp>
          <p:sp>
            <p:nvSpPr>
              <p:cNvPr id="29" name="ZoneTexte 39"/>
              <p:cNvSpPr txBox="1"/>
              <p:nvPr/>
            </p:nvSpPr>
            <p:spPr bwMode="auto">
              <a:xfrm>
                <a:off x="6406357" y="3464110"/>
                <a:ext cx="381000" cy="230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900" b="0" dirty="0">
                    <a:latin typeface="Calibri" panose="020F0502020204030204" pitchFamily="34" charset="0"/>
                  </a:rPr>
                  <a:t>50 %</a:t>
                </a:r>
              </a:p>
            </p:txBody>
          </p:sp>
          <p:sp>
            <p:nvSpPr>
              <p:cNvPr id="30" name="ZoneTexte 40"/>
              <p:cNvSpPr txBox="1"/>
              <p:nvPr/>
            </p:nvSpPr>
            <p:spPr bwMode="auto">
              <a:xfrm>
                <a:off x="7188994" y="3464110"/>
                <a:ext cx="381000" cy="230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900" b="0" dirty="0">
                    <a:latin typeface="Calibri" panose="020F0502020204030204" pitchFamily="34" charset="0"/>
                  </a:rPr>
                  <a:t>75 %</a:t>
                </a:r>
              </a:p>
            </p:txBody>
          </p:sp>
          <p:sp>
            <p:nvSpPr>
              <p:cNvPr id="31" name="ZoneTexte 41"/>
              <p:cNvSpPr txBox="1"/>
              <p:nvPr/>
            </p:nvSpPr>
            <p:spPr bwMode="auto">
              <a:xfrm>
                <a:off x="7977982" y="3464110"/>
                <a:ext cx="439737" cy="230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900" b="0" dirty="0">
                    <a:latin typeface="Calibri" panose="020F0502020204030204" pitchFamily="34" charset="0"/>
                  </a:rPr>
                  <a:t>100 %</a:t>
                </a:r>
              </a:p>
            </p:txBody>
          </p:sp>
          <p:sp>
            <p:nvSpPr>
              <p:cNvPr id="32" name="ZoneTexte 42"/>
              <p:cNvSpPr txBox="1"/>
              <p:nvPr/>
            </p:nvSpPr>
            <p:spPr bwMode="auto">
              <a:xfrm>
                <a:off x="4945722" y="3754622"/>
                <a:ext cx="932353" cy="306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9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С AFD</a:t>
                </a:r>
              </a:p>
            </p:txBody>
          </p:sp>
          <p:sp>
            <p:nvSpPr>
              <p:cNvPr id="33" name="ZoneTexte 8200"/>
              <p:cNvSpPr txBox="1"/>
              <p:nvPr/>
            </p:nvSpPr>
            <p:spPr bwMode="auto">
              <a:xfrm>
                <a:off x="5797841" y="4057834"/>
                <a:ext cx="729669" cy="449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Зона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экономии</a:t>
                </a:r>
              </a:p>
            </p:txBody>
          </p:sp>
          <p:sp>
            <p:nvSpPr>
              <p:cNvPr id="34" name="Double flèche verticale 13"/>
              <p:cNvSpPr/>
              <p:nvPr/>
            </p:nvSpPr>
            <p:spPr bwMode="auto">
              <a:xfrm rot="5400000">
                <a:off x="6328250" y="4218541"/>
                <a:ext cx="775946" cy="1781690"/>
              </a:xfrm>
              <a:prstGeom prst="up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270" anchor="ctr" anchorCtr="0"/>
              <a:lstStyle/>
              <a:p>
                <a:pPr algn="ctr">
                  <a:defRPr/>
                </a:pPr>
                <a:r>
                  <a:rPr lang="ru-RU" sz="7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Работа при частичной</a:t>
                </a:r>
                <a:r>
                  <a:rPr lang="ru-RU" sz="700" dirty="0"/>
                  <a:t> </a:t>
                </a:r>
                <a:r>
                  <a:rPr lang="ru-RU" sz="7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нагрузке</a:t>
                </a:r>
                <a:endParaRPr lang="ru-RU" sz="70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006514" y="3656672"/>
            <a:ext cx="2927936" cy="1721965"/>
            <a:chOff x="5153025" y="3828490"/>
            <a:chExt cx="4692335" cy="2759635"/>
          </a:xfrm>
        </p:grpSpPr>
        <p:pic>
          <p:nvPicPr>
            <p:cNvPr id="36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025" y="3968750"/>
              <a:ext cx="3757613" cy="261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ZoneTexte 18"/>
            <p:cNvSpPr txBox="1"/>
            <p:nvPr/>
          </p:nvSpPr>
          <p:spPr bwMode="auto">
            <a:xfrm>
              <a:off x="7407480" y="5992032"/>
              <a:ext cx="2299724" cy="369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900" dirty="0">
                  <a:solidFill>
                    <a:srgbClr val="008000"/>
                  </a:solidFill>
                  <a:latin typeface="Calibri" panose="020F0502020204030204" pitchFamily="34" charset="0"/>
                </a:rPr>
                <a:t>Бросок пускового</a:t>
              </a:r>
              <a:r>
                <a:rPr lang="ru-RU" dirty="0"/>
                <a:t> </a:t>
              </a:r>
              <a:r>
                <a:rPr lang="ru-RU" sz="900" dirty="0">
                  <a:solidFill>
                    <a:srgbClr val="008000"/>
                  </a:solidFill>
                  <a:latin typeface="Calibri" panose="020F0502020204030204" pitchFamily="34" charset="0"/>
                </a:rPr>
                <a:t>тока</a:t>
              </a:r>
              <a:r>
                <a:rPr lang="ru-RU" dirty="0"/>
                <a:t> </a:t>
              </a:r>
              <a:r>
                <a:rPr lang="ru-RU" sz="900" dirty="0">
                  <a:solidFill>
                    <a:srgbClr val="008000"/>
                  </a:solidFill>
                  <a:latin typeface="Calibri" panose="020F0502020204030204" pitchFamily="34" charset="0"/>
                </a:rPr>
                <a:t>при использовании AFD</a:t>
              </a:r>
            </a:p>
          </p:txBody>
        </p:sp>
        <p:sp>
          <p:nvSpPr>
            <p:cNvPr id="38" name="ZoneTexte 43"/>
            <p:cNvSpPr txBox="1"/>
            <p:nvPr/>
          </p:nvSpPr>
          <p:spPr bwMode="auto">
            <a:xfrm>
              <a:off x="7510462" y="4219574"/>
              <a:ext cx="2334898" cy="813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900" dirty="0">
                  <a:solidFill>
                    <a:srgbClr val="C00000"/>
                  </a:solidFill>
                  <a:latin typeface="Calibri" panose="020F0502020204030204" pitchFamily="34" charset="0"/>
                </a:rPr>
                <a:t>Бросок пускового</a:t>
              </a:r>
              <a:r>
                <a:rPr lang="ru-RU" dirty="0"/>
                <a:t> </a:t>
              </a:r>
              <a:r>
                <a:rPr lang="ru-RU" sz="900" dirty="0">
                  <a:solidFill>
                    <a:srgbClr val="C00000"/>
                  </a:solidFill>
                  <a:latin typeface="Calibri" panose="020F0502020204030204" pitchFamily="34" charset="0"/>
                </a:rPr>
                <a:t>тока</a:t>
              </a:r>
              <a:r>
                <a:rPr lang="ru-RU" dirty="0"/>
                <a:t> </a:t>
              </a:r>
              <a:r>
                <a:rPr lang="ru-RU" sz="900" dirty="0">
                  <a:solidFill>
                    <a:srgbClr val="C00000"/>
                  </a:solidFill>
                  <a:latin typeface="Calibri" panose="020F0502020204030204" pitchFamily="34" charset="0"/>
                </a:rPr>
                <a:t>для стартёра «звезда-треугольник»</a:t>
              </a:r>
            </a:p>
          </p:txBody>
        </p:sp>
        <p:sp>
          <p:nvSpPr>
            <p:cNvPr id="39" name="Flèche vers le bas 9"/>
            <p:cNvSpPr/>
            <p:nvPr/>
          </p:nvSpPr>
          <p:spPr bwMode="auto">
            <a:xfrm>
              <a:off x="6640513" y="4292600"/>
              <a:ext cx="361950" cy="1795463"/>
            </a:xfrm>
            <a:prstGeom prst="down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fr-FR" altLang="en-US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" name="ZoneTexte 7"/>
            <p:cNvSpPr txBox="1"/>
            <p:nvPr/>
          </p:nvSpPr>
          <p:spPr bwMode="auto">
            <a:xfrm>
              <a:off x="6303876" y="3828490"/>
              <a:ext cx="1241334" cy="591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800" dirty="0">
                  <a:solidFill>
                    <a:srgbClr val="C00000"/>
                  </a:solidFill>
                </a:rPr>
                <a:t>225 %</a:t>
              </a:r>
            </a:p>
          </p:txBody>
        </p:sp>
      </p:grpSp>
      <p:sp>
        <p:nvSpPr>
          <p:cNvPr id="43" name="ZoneTexte 7"/>
          <p:cNvSpPr txBox="1"/>
          <p:nvPr/>
        </p:nvSpPr>
        <p:spPr bwMode="auto">
          <a:xfrm>
            <a:off x="6310224" y="4710581"/>
            <a:ext cx="801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8000"/>
                </a:solidFill>
                <a:latin typeface="Arial" pitchFamily="34" charset="0"/>
              </a:rPr>
              <a:t>25 %</a:t>
            </a:r>
          </a:p>
        </p:txBody>
      </p:sp>
      <p:pic>
        <p:nvPicPr>
          <p:cNvPr id="45" name="Imag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19" y="2112763"/>
            <a:ext cx="720952" cy="72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 Same Side Corner Rectangle 40">
            <a:hlinkClick r:id="rId6" action="ppaction://hlinksldjump"/>
          </p:cNvPr>
          <p:cNvSpPr/>
          <p:nvPr/>
        </p:nvSpPr>
        <p:spPr>
          <a:xfrm>
            <a:off x="342707" y="1100502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Назад к обзору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745361" y="6132282"/>
            <a:ext cx="1702940" cy="569062"/>
            <a:chOff x="3636082" y="5143701"/>
            <a:chExt cx="1702940" cy="569062"/>
          </a:xfrm>
        </p:grpSpPr>
        <p:sp>
          <p:nvSpPr>
            <p:cNvPr id="60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>
              <a:hlinkClick r:id="rId6" action="ppaction://hlinksldjump"/>
            </p:cNvPr>
            <p:cNvSpPr txBox="1"/>
            <p:nvPr/>
          </p:nvSpPr>
          <p:spPr>
            <a:xfrm>
              <a:off x="3636082" y="5197399"/>
              <a:ext cx="170294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35841" y="6062535"/>
            <a:ext cx="1617634" cy="715089"/>
            <a:chOff x="6296983" y="5083098"/>
            <a:chExt cx="1617634" cy="715089"/>
          </a:xfrm>
          <a:solidFill>
            <a:srgbClr val="DC5034"/>
          </a:solidFill>
        </p:grpSpPr>
        <p:sp>
          <p:nvSpPr>
            <p:cNvPr id="63" name="Rectangle 49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>
              <a:hlinkClick r:id="rId7" action="ppaction://hlinksldjump"/>
            </p:cNvPr>
            <p:cNvSpPr txBox="1"/>
            <p:nvPr/>
          </p:nvSpPr>
          <p:spPr>
            <a:xfrm>
              <a:off x="6296983" y="5083098"/>
              <a:ext cx="1617634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8126" y="6066645"/>
            <a:ext cx="1522174" cy="629070"/>
            <a:chOff x="3743974" y="5083693"/>
            <a:chExt cx="1522174" cy="629070"/>
          </a:xfrm>
        </p:grpSpPr>
        <p:sp>
          <p:nvSpPr>
            <p:cNvPr id="66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TextBox 66">
              <a:hlinkClick r:id="rId8" action="ppaction://hlinksldjump"/>
            </p:cNvPr>
            <p:cNvSpPr txBox="1"/>
            <p:nvPr/>
          </p:nvSpPr>
          <p:spPr>
            <a:xfrm>
              <a:off x="3743974" y="5083693"/>
              <a:ext cx="1522174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выбранными опциями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00660" y="6132282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81" name="Rectangle 43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TextBox 81">
              <a:hlinkClick r:id="rId9" action="ppaction://hlinksldjump"/>
            </p:cNvPr>
            <p:cNvSpPr txBox="1"/>
            <p:nvPr/>
          </p:nvSpPr>
          <p:spPr>
            <a:xfrm>
              <a:off x="635777" y="6236387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236482" y="6051010"/>
            <a:ext cx="1449055" cy="648714"/>
            <a:chOff x="635777" y="6097322"/>
            <a:chExt cx="1449055" cy="648714"/>
          </a:xfrm>
          <a:solidFill>
            <a:srgbClr val="F0694D"/>
          </a:solidFill>
        </p:grpSpPr>
        <p:sp>
          <p:nvSpPr>
            <p:cNvPr id="84" name="Rectangle 52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>
              <a:hlinkClick r:id="rId10" action="ppaction://hlinksldjump"/>
            </p:cNvPr>
            <p:cNvSpPr txBox="1"/>
            <p:nvPr/>
          </p:nvSpPr>
          <p:spPr>
            <a:xfrm>
              <a:off x="635777" y="6097322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254638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3250" y="886510"/>
            <a:ext cx="588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Фильтр подавления гармоник 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400586"/>
            <a:ext cx="8899233" cy="41589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3014" y="1548396"/>
            <a:ext cx="86440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На установках RTHD HSE может устанавливаться встроенный фильтр подавления гармоник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Снижение суммарного коэффициента гармоник (в %) (THiD), передаваемого </a:t>
            </a:r>
            <a:br>
              <a:rPr lang="en-US" sz="1600" b="0" dirty="0">
                <a:latin typeface="+mn-lt"/>
              </a:rPr>
            </a:br>
            <a:r>
              <a:rPr lang="ru-RU" sz="1600" b="0" dirty="0">
                <a:latin typeface="+mn-lt"/>
              </a:rPr>
              <a:t>в электрическую сеть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Соответствие местным стандартам и рекомендациям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Предотвращение непредусмотренного отключения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Предотвращение повреждения компонентов в результате воздействия </a:t>
            </a:r>
            <a:br>
              <a:rPr lang="en-US" sz="1600" b="0" dirty="0">
                <a:latin typeface="+mn-lt"/>
              </a:rPr>
            </a:br>
            <a:r>
              <a:rPr lang="ru-RU" sz="1600" b="0" dirty="0">
                <a:latin typeface="+mn-lt"/>
              </a:rPr>
              <a:t>гармоник</a:t>
            </a:r>
            <a:br>
              <a:rPr sz="700" dirty="0"/>
            </a:br>
            <a:endParaRPr lang="ru-RU" sz="1400" b="0" dirty="0">
              <a:latin typeface="+mn-lt"/>
            </a:endParaRPr>
          </a:p>
        </p:txBody>
      </p:sp>
      <p:pic>
        <p:nvPicPr>
          <p:cNvPr id="42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11751" r="26572" b="8421"/>
          <a:stretch>
            <a:fillRect/>
          </a:stretch>
        </p:blipFill>
        <p:spPr bwMode="auto">
          <a:xfrm>
            <a:off x="7620762" y="3156839"/>
            <a:ext cx="12763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2" y="3548944"/>
            <a:ext cx="2835588" cy="189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7023" y="4590288"/>
            <a:ext cx="4201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THiD &lt; 5% </a:t>
            </a:r>
            <a:br>
              <a:rPr lang="en-US" sz="1600" b="0" dirty="0">
                <a:latin typeface="+mn-lt"/>
              </a:rPr>
            </a:br>
            <a:r>
              <a:rPr lang="ru-RU" sz="1600" b="0" dirty="0">
                <a:latin typeface="+mn-lt"/>
              </a:rPr>
              <a:t>(нормальные пределы THiD &lt; 30 %)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IP 23, встроенный в панель чиллера</a:t>
            </a:r>
          </a:p>
        </p:txBody>
      </p:sp>
      <p:sp>
        <p:nvSpPr>
          <p:cNvPr id="18" name="Round Same Side Corner Rectangle 17">
            <a:hlinkClick r:id="rId4" action="ppaction://hlinksldjump"/>
          </p:cNvPr>
          <p:cNvSpPr/>
          <p:nvPr/>
        </p:nvSpPr>
        <p:spPr>
          <a:xfrm>
            <a:off x="342707" y="1100502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Назад к обзору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678686" y="6132282"/>
            <a:ext cx="1836290" cy="569062"/>
            <a:chOff x="3569407" y="5143701"/>
            <a:chExt cx="1836290" cy="569062"/>
          </a:xfrm>
        </p:grpSpPr>
        <p:sp>
          <p:nvSpPr>
            <p:cNvPr id="38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>
              <a:hlinkClick r:id="rId4" action="ppaction://hlinksldjump"/>
            </p:cNvPr>
            <p:cNvSpPr txBox="1"/>
            <p:nvPr/>
          </p:nvSpPr>
          <p:spPr>
            <a:xfrm>
              <a:off x="3569407" y="5197399"/>
              <a:ext cx="183629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116791" y="6053010"/>
            <a:ext cx="1655734" cy="715089"/>
            <a:chOff x="6277933" y="5073573"/>
            <a:chExt cx="1655734" cy="715089"/>
          </a:xfrm>
          <a:solidFill>
            <a:srgbClr val="DC5034"/>
          </a:solidFill>
        </p:grpSpPr>
        <p:sp>
          <p:nvSpPr>
            <p:cNvPr id="43" name="Rectangle 49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>
              <a:hlinkClick r:id="rId5" action="ppaction://hlinksldjump"/>
            </p:cNvPr>
            <p:cNvSpPr txBox="1"/>
            <p:nvPr/>
          </p:nvSpPr>
          <p:spPr>
            <a:xfrm>
              <a:off x="6277933" y="5073573"/>
              <a:ext cx="1655734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08126" y="6057120"/>
            <a:ext cx="1522174" cy="638595"/>
            <a:chOff x="3743974" y="5074168"/>
            <a:chExt cx="1522174" cy="638595"/>
          </a:xfrm>
        </p:grpSpPr>
        <p:sp>
          <p:nvSpPr>
            <p:cNvPr id="59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59">
              <a:hlinkClick r:id="rId6" action="ppaction://hlinksldjump"/>
            </p:cNvPr>
            <p:cNvSpPr txBox="1"/>
            <p:nvPr/>
          </p:nvSpPr>
          <p:spPr>
            <a:xfrm>
              <a:off x="3743974" y="5074168"/>
              <a:ext cx="1522174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выбранными опциями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0660" y="6132282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62" name="Rectangle 43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>
              <a:hlinkClick r:id="rId7" action="ppaction://hlinksldjump"/>
            </p:cNvPr>
            <p:cNvSpPr txBox="1"/>
            <p:nvPr/>
          </p:nvSpPr>
          <p:spPr>
            <a:xfrm>
              <a:off x="635777" y="6226862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236482" y="6051010"/>
            <a:ext cx="1449055" cy="648714"/>
            <a:chOff x="635777" y="6097322"/>
            <a:chExt cx="1449055" cy="648714"/>
          </a:xfrm>
          <a:solidFill>
            <a:srgbClr val="F0694D"/>
          </a:solidFill>
        </p:grpSpPr>
        <p:sp>
          <p:nvSpPr>
            <p:cNvPr id="65" name="Rectangle 52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>
              <a:hlinkClick r:id="rId8" action="ppaction://hlinksldjump"/>
            </p:cNvPr>
            <p:cNvSpPr txBox="1"/>
            <p:nvPr/>
          </p:nvSpPr>
          <p:spPr>
            <a:xfrm>
              <a:off x="635777" y="6097322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700608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4574" y="1262801"/>
            <a:ext cx="6710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DC5034"/>
                </a:solidFill>
              </a:rPr>
              <a:t>Проверенная надёжность оборудования Trane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16301" y="1662714"/>
            <a:ext cx="8899233" cy="33390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918" y="1741441"/>
            <a:ext cx="56905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Простота конструкции оборудования Trane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Низкооборотный полугерметичный компрессор с прямым приводом производства компании Trane, имеющий всего три движущиеся части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Бесконечная разгрузка для точного согласования нагрузки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В RTHD для перемещения масла используется перепад давлений в системе, а не масляный насос, поэтому нет дополнительных движущихся частей, которые могли бы подвергаться износу или выходить из строя</a:t>
            </a:r>
          </a:p>
          <a:p>
            <a:endParaRPr lang="ru-RU" sz="1600" b="0" dirty="0">
              <a:latin typeface="+mn-lt"/>
            </a:endParaRPr>
          </a:p>
        </p:txBody>
      </p:sp>
      <p:pic>
        <p:nvPicPr>
          <p:cNvPr id="20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75" y="2429744"/>
            <a:ext cx="18288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 Same Side Corner Rectangle 20">
            <a:hlinkClick r:id="rId3" action="ppaction://hlinksldjump"/>
          </p:cNvPr>
          <p:cNvSpPr/>
          <p:nvPr/>
        </p:nvSpPr>
        <p:spPr>
          <a:xfrm>
            <a:off x="342707" y="1356534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Назад к обзору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726311" y="6132282"/>
            <a:ext cx="1741040" cy="569062"/>
            <a:chOff x="3617032" y="5143701"/>
            <a:chExt cx="1741040" cy="569062"/>
          </a:xfrm>
        </p:grpSpPr>
        <p:sp>
          <p:nvSpPr>
            <p:cNvPr id="23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hlinkClick r:id="rId3" action="ppaction://hlinksldjump"/>
            </p:cNvPr>
            <p:cNvSpPr txBox="1"/>
            <p:nvPr/>
          </p:nvSpPr>
          <p:spPr>
            <a:xfrm>
              <a:off x="3617032" y="5197399"/>
              <a:ext cx="174104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69166" y="6053010"/>
            <a:ext cx="1750984" cy="715089"/>
            <a:chOff x="6230308" y="5073573"/>
            <a:chExt cx="1750984" cy="715089"/>
          </a:xfrm>
          <a:solidFill>
            <a:srgbClr val="DC5034"/>
          </a:solidFill>
        </p:grpSpPr>
        <p:sp>
          <p:nvSpPr>
            <p:cNvPr id="26" name="Rectangle 49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>
              <a:hlinkClick r:id="rId4" action="ppaction://hlinksldjump"/>
            </p:cNvPr>
            <p:cNvSpPr txBox="1"/>
            <p:nvPr/>
          </p:nvSpPr>
          <p:spPr>
            <a:xfrm>
              <a:off x="6230308" y="5073573"/>
              <a:ext cx="1750984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08126" y="6076170"/>
            <a:ext cx="1522174" cy="619545"/>
            <a:chOff x="3743974" y="5093218"/>
            <a:chExt cx="1522174" cy="619545"/>
          </a:xfrm>
        </p:grpSpPr>
        <p:sp>
          <p:nvSpPr>
            <p:cNvPr id="29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>
              <a:hlinkClick r:id="rId5" action="ppaction://hlinksldjump"/>
            </p:cNvPr>
            <p:cNvSpPr txBox="1"/>
            <p:nvPr/>
          </p:nvSpPr>
          <p:spPr>
            <a:xfrm>
              <a:off x="3743974" y="5093218"/>
              <a:ext cx="1522174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выбранными опциями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0660" y="6132282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2" name="Rectangle 43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>
              <a:hlinkClick r:id="rId6" action="ppaction://hlinksldjump"/>
            </p:cNvPr>
            <p:cNvSpPr txBox="1"/>
            <p:nvPr/>
          </p:nvSpPr>
          <p:spPr>
            <a:xfrm>
              <a:off x="635777" y="6236387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236482" y="6051010"/>
            <a:ext cx="1449055" cy="648714"/>
            <a:chOff x="635777" y="6097322"/>
            <a:chExt cx="1449055" cy="648714"/>
          </a:xfrm>
          <a:solidFill>
            <a:srgbClr val="F0694D"/>
          </a:solidFill>
        </p:grpSpPr>
        <p:sp>
          <p:nvSpPr>
            <p:cNvPr id="47" name="Rectangle 52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>
              <a:hlinkClick r:id="rId7" action="ppaction://hlinksldjump"/>
            </p:cNvPr>
            <p:cNvSpPr txBox="1"/>
            <p:nvPr/>
          </p:nvSpPr>
          <p:spPr>
            <a:xfrm>
              <a:off x="635777" y="6097322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607395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3699" y="1140988"/>
            <a:ext cx="61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Экологически чистые решения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21654" y="1664208"/>
            <a:ext cx="8899233" cy="33284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918" y="2539460"/>
            <a:ext cx="5690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latin typeface="+mn-lt"/>
              </a:rPr>
              <a:t>Хладагент HFC 134a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latin typeface="+mn-lt"/>
              </a:rPr>
              <a:t>Высокая производительность, минимальное воздействие на окружающую среду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latin typeface="+mn-lt"/>
              </a:rPr>
              <a:t>Низкое энергопотребление для минимизации воздействия на окружающую среду</a:t>
            </a:r>
          </a:p>
          <a:p>
            <a:endParaRPr lang="ru-RU" sz="1800" b="0" dirty="0">
              <a:latin typeface="+mn-lt"/>
            </a:endParaRPr>
          </a:p>
        </p:txBody>
      </p:sp>
      <p:pic>
        <p:nvPicPr>
          <p:cNvPr id="21" name="Picture 2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63" y="2583592"/>
            <a:ext cx="146526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 Same Side Corner Rectangle 19">
            <a:hlinkClick r:id="rId3" action="ppaction://hlinksldjump"/>
          </p:cNvPr>
          <p:cNvSpPr/>
          <p:nvPr/>
        </p:nvSpPr>
        <p:spPr>
          <a:xfrm>
            <a:off x="342707" y="1356534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Назад к обзору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678686" y="6132282"/>
            <a:ext cx="1836290" cy="569062"/>
            <a:chOff x="3569407" y="5143701"/>
            <a:chExt cx="1836290" cy="569062"/>
          </a:xfrm>
        </p:grpSpPr>
        <p:sp>
          <p:nvSpPr>
            <p:cNvPr id="23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hlinkClick r:id="rId3" action="ppaction://hlinksldjump"/>
            </p:cNvPr>
            <p:cNvSpPr txBox="1"/>
            <p:nvPr/>
          </p:nvSpPr>
          <p:spPr>
            <a:xfrm>
              <a:off x="3569407" y="5197399"/>
              <a:ext cx="183629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26316" y="6053010"/>
            <a:ext cx="1636684" cy="715089"/>
            <a:chOff x="6287458" y="5073573"/>
            <a:chExt cx="1636684" cy="715089"/>
          </a:xfrm>
          <a:solidFill>
            <a:srgbClr val="DC5034"/>
          </a:solidFill>
        </p:grpSpPr>
        <p:sp>
          <p:nvSpPr>
            <p:cNvPr id="26" name="Rectangle 49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>
              <a:hlinkClick r:id="rId4" action="ppaction://hlinksldjump"/>
            </p:cNvPr>
            <p:cNvSpPr txBox="1"/>
            <p:nvPr/>
          </p:nvSpPr>
          <p:spPr>
            <a:xfrm>
              <a:off x="6287458" y="5073573"/>
              <a:ext cx="1636684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08126" y="6066645"/>
            <a:ext cx="1522174" cy="629070"/>
            <a:chOff x="3743974" y="5083693"/>
            <a:chExt cx="1522174" cy="629070"/>
          </a:xfrm>
        </p:grpSpPr>
        <p:sp>
          <p:nvSpPr>
            <p:cNvPr id="29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>
              <a:hlinkClick r:id="rId5" action="ppaction://hlinksldjump"/>
            </p:cNvPr>
            <p:cNvSpPr txBox="1"/>
            <p:nvPr/>
          </p:nvSpPr>
          <p:spPr>
            <a:xfrm>
              <a:off x="3743974" y="5083693"/>
              <a:ext cx="1522174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выбранными опциями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0660" y="6132282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2" name="Rectangle 43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>
              <a:hlinkClick r:id="rId6" action="ppaction://hlinksldjump"/>
            </p:cNvPr>
            <p:cNvSpPr txBox="1"/>
            <p:nvPr/>
          </p:nvSpPr>
          <p:spPr>
            <a:xfrm>
              <a:off x="635777" y="6245912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236482" y="6060535"/>
            <a:ext cx="1449055" cy="639189"/>
            <a:chOff x="635777" y="6106847"/>
            <a:chExt cx="1449055" cy="639189"/>
          </a:xfrm>
          <a:solidFill>
            <a:srgbClr val="F0694D"/>
          </a:solidFill>
        </p:grpSpPr>
        <p:sp>
          <p:nvSpPr>
            <p:cNvPr id="47" name="Rectangle 52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>
              <a:hlinkClick r:id="rId7" action="ppaction://hlinksldjump"/>
            </p:cNvPr>
            <p:cNvSpPr txBox="1"/>
            <p:nvPr/>
          </p:nvSpPr>
          <p:spPr>
            <a:xfrm>
              <a:off x="635777" y="6106847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9305495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0" y="1132482"/>
            <a:ext cx="598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Максимальная эффективность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20262" y="1671858"/>
            <a:ext cx="8899233" cy="33116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918" y="2314500"/>
            <a:ext cx="5690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latin typeface="+mn-lt"/>
              </a:rPr>
              <a:t>Запатентованный испаритель с падающей плёнкой компании Trane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latin typeface="+mn-lt"/>
              </a:rPr>
              <a:t>Лидирующая в отрасли эффективность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latin typeface="+mn-lt"/>
              </a:rPr>
              <a:t>Снижение затрат по счетам за электроэнергию</a:t>
            </a:r>
          </a:p>
          <a:p>
            <a:endParaRPr lang="ru-RU" sz="1800" b="0" dirty="0">
              <a:latin typeface="+mn-lt"/>
            </a:endParaRPr>
          </a:p>
        </p:txBody>
      </p:sp>
      <p:pic>
        <p:nvPicPr>
          <p:cNvPr id="2051" name="Picture 3" descr="F:\Ingersoll Rand\2.TRANE 2014\BROCHURES\RTHDevo Sales Brochure RTHD-SLB004\IN\BAT1-corr\evap2.ep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33903" y="2098131"/>
            <a:ext cx="2367925" cy="235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 Same Side Corner Rectangle 19">
            <a:hlinkClick r:id="rId3" action="ppaction://hlinksldjump"/>
          </p:cNvPr>
          <p:cNvSpPr/>
          <p:nvPr/>
        </p:nvSpPr>
        <p:spPr>
          <a:xfrm>
            <a:off x="342707" y="1365678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Назад к обзору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07261" y="6132282"/>
            <a:ext cx="1779140" cy="569062"/>
            <a:chOff x="3597982" y="5143701"/>
            <a:chExt cx="1779140" cy="569062"/>
          </a:xfrm>
        </p:grpSpPr>
        <p:sp>
          <p:nvSpPr>
            <p:cNvPr id="22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>
              <a:hlinkClick r:id="rId3" action="ppaction://hlinksldjump"/>
            </p:cNvPr>
            <p:cNvSpPr txBox="1"/>
            <p:nvPr/>
          </p:nvSpPr>
          <p:spPr>
            <a:xfrm>
              <a:off x="3597982" y="5197399"/>
              <a:ext cx="177914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07266" y="6043485"/>
            <a:ext cx="1674784" cy="715089"/>
            <a:chOff x="6268408" y="5064048"/>
            <a:chExt cx="1674784" cy="715089"/>
          </a:xfrm>
          <a:solidFill>
            <a:srgbClr val="DC5034"/>
          </a:solidFill>
        </p:grpSpPr>
        <p:sp>
          <p:nvSpPr>
            <p:cNvPr id="25" name="Rectangle 49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>
              <a:hlinkClick r:id="rId4" action="ppaction://hlinksldjump"/>
            </p:cNvPr>
            <p:cNvSpPr txBox="1"/>
            <p:nvPr/>
          </p:nvSpPr>
          <p:spPr>
            <a:xfrm>
              <a:off x="6268408" y="5064048"/>
              <a:ext cx="1674784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08126" y="6066645"/>
            <a:ext cx="1522174" cy="629070"/>
            <a:chOff x="3743974" y="5083693"/>
            <a:chExt cx="1522174" cy="629070"/>
          </a:xfrm>
        </p:grpSpPr>
        <p:sp>
          <p:nvSpPr>
            <p:cNvPr id="28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>
              <a:hlinkClick r:id="rId5" action="ppaction://hlinksldjump"/>
            </p:cNvPr>
            <p:cNvSpPr txBox="1"/>
            <p:nvPr/>
          </p:nvSpPr>
          <p:spPr>
            <a:xfrm>
              <a:off x="3743974" y="5083693"/>
              <a:ext cx="1522174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выбранными опциями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0660" y="6132282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1" name="Rectangle 43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>
              <a:hlinkClick r:id="rId6" action="ppaction://hlinksldjump"/>
            </p:cNvPr>
            <p:cNvSpPr txBox="1"/>
            <p:nvPr/>
          </p:nvSpPr>
          <p:spPr>
            <a:xfrm>
              <a:off x="635777" y="6236387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36482" y="6060535"/>
            <a:ext cx="1449055" cy="639189"/>
            <a:chOff x="635777" y="6106847"/>
            <a:chExt cx="1449055" cy="639189"/>
          </a:xfrm>
          <a:solidFill>
            <a:srgbClr val="F0694D"/>
          </a:solidFill>
        </p:grpSpPr>
        <p:sp>
          <p:nvSpPr>
            <p:cNvPr id="46" name="Rectangle 52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>
              <a:hlinkClick r:id="rId7" action="ppaction://hlinksldjump"/>
            </p:cNvPr>
            <p:cNvSpPr txBox="1"/>
            <p:nvPr/>
          </p:nvSpPr>
          <p:spPr>
            <a:xfrm>
              <a:off x="635777" y="6106847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535100" y="2056446"/>
            <a:ext cx="81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600" dirty="0">
                <a:solidFill>
                  <a:schemeClr val="tx1">
                    <a:lumMod val="50000"/>
                  </a:schemeClr>
                </a:solidFill>
              </a:rPr>
              <a:t>Пар на всасывание компрессора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18097" y="2126923"/>
            <a:ext cx="119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chemeClr val="tx1">
                    <a:lumMod val="50000"/>
                  </a:schemeClr>
                </a:solidFill>
              </a:rPr>
              <a:t>Пар жидкости из электронного расширительного клапана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91370" y="2429826"/>
            <a:ext cx="781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500" dirty="0">
                <a:solidFill>
                  <a:schemeClr val="tx1">
                    <a:lumMod val="50000"/>
                  </a:schemeClr>
                </a:solidFill>
              </a:rPr>
              <a:t>Распределители жидкости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72376" y="3176588"/>
            <a:ext cx="276999" cy="342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az-Cyrl-AZ" sz="600" dirty="0">
                <a:solidFill>
                  <a:schemeClr val="tx1">
                    <a:lumMod val="50000"/>
                  </a:schemeClr>
                </a:solidFill>
              </a:rPr>
              <a:t>Пар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85496" y="3195637"/>
            <a:ext cx="276999" cy="3238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az-Cyrl-AZ" sz="600" dirty="0">
                <a:solidFill>
                  <a:schemeClr val="tx1">
                    <a:lumMod val="50000"/>
                  </a:schemeClr>
                </a:solidFill>
              </a:rPr>
              <a:t>Пар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58878" y="4105266"/>
            <a:ext cx="14135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700" dirty="0">
                <a:solidFill>
                  <a:schemeClr val="bg1"/>
                </a:solidFill>
              </a:rPr>
              <a:t>Смесь масла и хладагента</a:t>
            </a:r>
          </a:p>
        </p:txBody>
      </p:sp>
    </p:spTree>
    <p:extLst>
      <p:ext uri="{BB962C8B-B14F-4D97-AF65-F5344CB8AC3E}">
        <p14:creationId xmlns:p14="http://schemas.microsoft.com/office/powerpoint/2010/main" val="3761666193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7900" y="1077391"/>
            <a:ext cx="677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DC5034"/>
                </a:solidFill>
              </a:rPr>
              <a:t>Преимущества использования RTHD HSE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16302" y="1552986"/>
            <a:ext cx="8899233" cy="42991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9" y="1953172"/>
            <a:ext cx="2472355" cy="158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52" y="1953172"/>
            <a:ext cx="2511360" cy="147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9291" y="1614618"/>
            <a:ext cx="145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DC5034"/>
                </a:solidFill>
              </a:rPr>
              <a:t>Комфорт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38951" y="1614618"/>
            <a:ext cx="275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DC5034"/>
                </a:solidFill>
              </a:rPr>
              <a:t>Комфорт + процесс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0432" y="3698636"/>
            <a:ext cx="2821543" cy="1419034"/>
            <a:chOff x="755027" y="4338764"/>
            <a:chExt cx="2821543" cy="1419034"/>
          </a:xfrm>
        </p:grpSpPr>
        <p:pic>
          <p:nvPicPr>
            <p:cNvPr id="23" name="Imag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2"/>
            <a:stretch>
              <a:fillRect/>
            </a:stretch>
          </p:blipFill>
          <p:spPr bwMode="auto">
            <a:xfrm>
              <a:off x="755027" y="4352543"/>
              <a:ext cx="2821543" cy="140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ZoneTexte 12"/>
            <p:cNvSpPr txBox="1"/>
            <p:nvPr/>
          </p:nvSpPr>
          <p:spPr bwMode="auto">
            <a:xfrm>
              <a:off x="1736550" y="4851527"/>
              <a:ext cx="94297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solidFill>
                    <a:srgbClr val="C00000"/>
                  </a:solidFill>
                  <a:latin typeface="Calibri" panose="020F0502020204030204" pitchFamily="34" charset="0"/>
                </a:rPr>
                <a:t>Без AFD</a:t>
              </a:r>
            </a:p>
          </p:txBody>
        </p:sp>
        <p:sp>
          <p:nvSpPr>
            <p:cNvPr id="28" name="ZoneTexte 15"/>
            <p:cNvSpPr txBox="1"/>
            <p:nvPr/>
          </p:nvSpPr>
          <p:spPr bwMode="auto">
            <a:xfrm>
              <a:off x="1130125" y="4338764"/>
              <a:ext cx="742950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solidFill>
                    <a:srgbClr val="008000"/>
                  </a:solidFill>
                  <a:latin typeface="Calibri" panose="020F0502020204030204" pitchFamily="34" charset="0"/>
                </a:rPr>
                <a:t>С AFD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65264" y="3698636"/>
            <a:ext cx="2779836" cy="1477570"/>
            <a:chOff x="5565714" y="4193854"/>
            <a:chExt cx="2779836" cy="1477570"/>
          </a:xfrm>
        </p:grpSpPr>
        <p:pic>
          <p:nvPicPr>
            <p:cNvPr id="25" name="Imag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04"/>
            <a:stretch>
              <a:fillRect/>
            </a:stretch>
          </p:blipFill>
          <p:spPr bwMode="auto">
            <a:xfrm>
              <a:off x="5565714" y="4219846"/>
              <a:ext cx="2779836" cy="145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ZoneTexte 16"/>
            <p:cNvSpPr txBox="1"/>
            <p:nvPr/>
          </p:nvSpPr>
          <p:spPr bwMode="auto">
            <a:xfrm>
              <a:off x="6995980" y="4485353"/>
              <a:ext cx="942975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solidFill>
                    <a:srgbClr val="C00000"/>
                  </a:solidFill>
                  <a:latin typeface="Calibri" panose="020F0502020204030204" pitchFamily="34" charset="0"/>
                </a:rPr>
                <a:t>Без AFD</a:t>
              </a:r>
            </a:p>
          </p:txBody>
        </p:sp>
        <p:sp>
          <p:nvSpPr>
            <p:cNvPr id="30" name="ZoneTexte 18"/>
            <p:cNvSpPr txBox="1"/>
            <p:nvPr/>
          </p:nvSpPr>
          <p:spPr bwMode="auto">
            <a:xfrm>
              <a:off x="6098598" y="4193854"/>
              <a:ext cx="742950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solidFill>
                    <a:srgbClr val="008000"/>
                  </a:solidFill>
                  <a:latin typeface="Calibri" panose="020F0502020204030204" pitchFamily="34" charset="0"/>
                </a:rPr>
                <a:t>С AFD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55027" y="5030242"/>
            <a:ext cx="2986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/>
              <a:t>Экономия: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/>
              <a:t>увеличение экономии на 34 %</a:t>
            </a:r>
          </a:p>
          <a:p>
            <a:r>
              <a:rPr lang="nl-BE" sz="1100" b="0" dirty="0">
                <a:solidFill>
                  <a:srgbClr val="DC5034"/>
                </a:solidFill>
                <a:sym typeface="Wingdings" panose="05000000000000000000" pitchFamily="2" charset="2"/>
              </a:rPr>
              <a:t></a:t>
            </a:r>
            <a:r>
              <a:rPr lang="ru-RU" sz="600" dirty="0"/>
              <a:t> </a:t>
            </a:r>
            <a:r>
              <a:rPr lang="ru-RU" sz="1100" dirty="0">
                <a:solidFill>
                  <a:srgbClr val="DC5034"/>
                </a:solidFill>
              </a:rPr>
              <a:t>Экономия электроэнергии 5800 евро 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99952" y="5032242"/>
            <a:ext cx="2986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/>
              <a:t>Экономия: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/>
              <a:t>увеличение экономии на 25 %</a:t>
            </a:r>
          </a:p>
          <a:p>
            <a:r>
              <a:rPr lang="nl-BE" sz="1100" dirty="0">
                <a:solidFill>
                  <a:srgbClr val="DC5034"/>
                </a:solidFill>
                <a:sym typeface="Wingdings" panose="05000000000000000000" pitchFamily="2" charset="2"/>
              </a:rPr>
              <a:t></a:t>
            </a:r>
            <a:r>
              <a:rPr lang="ru-RU" sz="600" dirty="0"/>
              <a:t> </a:t>
            </a:r>
            <a:r>
              <a:rPr lang="ru-RU" sz="1100" dirty="0">
                <a:solidFill>
                  <a:srgbClr val="DC5034"/>
                </a:solidFill>
              </a:rPr>
              <a:t>Экономия электроэнергии 11000 евро в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0168" y="5438775"/>
            <a:ext cx="21886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/>
              <a:t>* Местонахождение: Франкфурт, Германия</a:t>
            </a:r>
          </a:p>
          <a:p>
            <a:r>
              <a:rPr lang="ru-RU" sz="700" dirty="0"/>
              <a:t>Холодопроизводительность 1300 кВт при полной нагрузке</a:t>
            </a:r>
          </a:p>
        </p:txBody>
      </p:sp>
      <p:sp>
        <p:nvSpPr>
          <p:cNvPr id="33" name="Round Same Side Corner Rectangle 32">
            <a:hlinkClick r:id="rId6" action="ppaction://hlinksldjump"/>
          </p:cNvPr>
          <p:cNvSpPr/>
          <p:nvPr/>
        </p:nvSpPr>
        <p:spPr>
          <a:xfrm>
            <a:off x="342707" y="1246806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Назад к обзору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678686" y="6132282"/>
            <a:ext cx="1836290" cy="569062"/>
            <a:chOff x="3569407" y="5143701"/>
            <a:chExt cx="1836290" cy="569062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>
              <a:hlinkClick r:id="rId6" action="ppaction://hlinksldjump"/>
            </p:cNvPr>
            <p:cNvSpPr txBox="1"/>
            <p:nvPr/>
          </p:nvSpPr>
          <p:spPr>
            <a:xfrm>
              <a:off x="3569407" y="5197399"/>
              <a:ext cx="183629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126316" y="6053010"/>
            <a:ext cx="1636684" cy="715089"/>
            <a:chOff x="6287458" y="5073573"/>
            <a:chExt cx="1636684" cy="715089"/>
          </a:xfrm>
          <a:solidFill>
            <a:srgbClr val="DC5034"/>
          </a:solidFill>
        </p:grpSpPr>
        <p:sp>
          <p:nvSpPr>
            <p:cNvPr id="50" name="Rectangle 49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>
              <a:hlinkClick r:id="rId7" action="ppaction://hlinksldjump"/>
            </p:cNvPr>
            <p:cNvSpPr txBox="1"/>
            <p:nvPr/>
          </p:nvSpPr>
          <p:spPr>
            <a:xfrm>
              <a:off x="6287458" y="5073573"/>
              <a:ext cx="1636684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508126" y="6057120"/>
            <a:ext cx="1522174" cy="638595"/>
            <a:chOff x="3743974" y="5074168"/>
            <a:chExt cx="1522174" cy="638595"/>
          </a:xfrm>
        </p:grpSpPr>
        <p:sp>
          <p:nvSpPr>
            <p:cNvPr id="53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53">
              <a:hlinkClick r:id="rId8" action="ppaction://hlinksldjump"/>
            </p:cNvPr>
            <p:cNvSpPr txBox="1"/>
            <p:nvPr/>
          </p:nvSpPr>
          <p:spPr>
            <a:xfrm>
              <a:off x="3743974" y="5074168"/>
              <a:ext cx="1522174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выбранными опциями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0660" y="6132282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6" name="Rectangle 43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>
              <a:hlinkClick r:id="rId9" action="ppaction://hlinksldjump"/>
            </p:cNvPr>
            <p:cNvSpPr txBox="1"/>
            <p:nvPr/>
          </p:nvSpPr>
          <p:spPr>
            <a:xfrm>
              <a:off x="635777" y="6236387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236482" y="6060535"/>
            <a:ext cx="1449055" cy="639189"/>
            <a:chOff x="635777" y="6106847"/>
            <a:chExt cx="1449055" cy="639189"/>
          </a:xfrm>
          <a:solidFill>
            <a:srgbClr val="F0694D"/>
          </a:solidFill>
        </p:grpSpPr>
        <p:sp>
          <p:nvSpPr>
            <p:cNvPr id="59" name="Rectangle 52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59">
              <a:hlinkClick r:id="rId10" action="ppaction://hlinksldjump"/>
            </p:cNvPr>
            <p:cNvSpPr txBox="1"/>
            <p:nvPr/>
          </p:nvSpPr>
          <p:spPr>
            <a:xfrm>
              <a:off x="635777" y="6106847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87401" y="1978025"/>
            <a:ext cx="2301874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z-Cyrl-AZ" dirty="0">
                <a:solidFill>
                  <a:schemeClr val="tx1">
                    <a:lumMod val="50000"/>
                  </a:schemeClr>
                </a:solidFill>
              </a:rPr>
              <a:t>Требования к нагрузке чиллера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39826" y="3429000"/>
            <a:ext cx="1552574" cy="9233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az-Cyrl-AZ" sz="600" dirty="0">
                <a:solidFill>
                  <a:schemeClr val="tx1">
                    <a:lumMod val="50000"/>
                  </a:schemeClr>
                </a:solidFill>
              </a:rPr>
              <a:t>Температура наружного воздуха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69925" y="2413000"/>
            <a:ext cx="95250" cy="612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5000" y="2079626"/>
            <a:ext cx="92333" cy="1279524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az-Cyrl-AZ" sz="600" dirty="0">
                <a:solidFill>
                  <a:schemeClr val="tx1">
                    <a:lumMod val="50000"/>
                  </a:schemeClr>
                </a:solidFill>
              </a:rPr>
              <a:t>Нагрузка чиллера (кВт)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739602" y="2466964"/>
            <a:ext cx="95250" cy="612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08646" y="2386013"/>
            <a:ext cx="95250" cy="976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0101" y="1978036"/>
            <a:ext cx="2301874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z-Cyrl-AZ" dirty="0">
                <a:solidFill>
                  <a:schemeClr val="tx1">
                    <a:lumMod val="50000"/>
                  </a:schemeClr>
                </a:solidFill>
              </a:rPr>
              <a:t>Требования к нагрузке чиллера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32526" y="3319462"/>
            <a:ext cx="1552574" cy="9233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az-Cyrl-AZ" sz="600" dirty="0">
                <a:solidFill>
                  <a:schemeClr val="tx1">
                    <a:lumMod val="50000"/>
                  </a:schemeClr>
                </a:solidFill>
              </a:rPr>
              <a:t>Температура наружного воздуха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86425" y="2070111"/>
            <a:ext cx="92333" cy="1279524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az-Cyrl-AZ" sz="600" dirty="0">
                <a:solidFill>
                  <a:schemeClr val="tx1">
                    <a:lumMod val="50000"/>
                  </a:schemeClr>
                </a:solidFill>
              </a:rPr>
              <a:t>Нагрузка чиллера (кВт)</a:t>
            </a:r>
          </a:p>
        </p:txBody>
      </p:sp>
    </p:spTree>
    <p:extLst>
      <p:ext uri="{BB962C8B-B14F-4D97-AF65-F5344CB8AC3E}">
        <p14:creationId xmlns:p14="http://schemas.microsoft.com/office/powerpoint/2010/main" val="38022154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2000"/>
            <a:ext cx="8226000" cy="2009880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16302" y="1552986"/>
            <a:ext cx="8899233" cy="42443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918" y="1811580"/>
            <a:ext cx="87067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</a:rPr>
              <a:t>Обновите свою имеющуюся установку</a:t>
            </a:r>
          </a:p>
          <a:p>
            <a:endParaRPr lang="ru-RU" sz="1400" dirty="0">
              <a:latin typeface="+mn-lt"/>
            </a:endParaRPr>
          </a:p>
          <a:p>
            <a:r>
              <a:rPr lang="ru-RU" sz="1400" b="0" dirty="0">
                <a:latin typeface="+mn-lt"/>
              </a:rPr>
              <a:t>Превратите свою имеющуюся установку RTHD в первоклассный чиллер с помощью комплекта Trane для модернизации.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Частотно-регулируемый привод Trane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Модернизация модулей управления: Tracer UC800 и пользовательский интерфейс TD7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Выполнение работ</a:t>
            </a:r>
            <a:r>
              <a:rPr lang="ru-RU" sz="600" dirty="0"/>
              <a:t> </a:t>
            </a:r>
            <a:r>
              <a:rPr lang="ru-RU" sz="1400" b="0" dirty="0">
                <a:latin typeface="+mn-lt"/>
              </a:rPr>
              <a:t>надёжной и эффективной группой Trane по обслуживанию</a:t>
            </a:r>
          </a:p>
          <a:p>
            <a:endParaRPr lang="ru-RU" sz="1400" b="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3575" y="1029766"/>
            <a:ext cx="706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Уже имеется RTHD от компании Trane?</a:t>
            </a:r>
          </a:p>
        </p:txBody>
      </p:sp>
      <p:pic>
        <p:nvPicPr>
          <p:cNvPr id="22" name="Picture 5" descr="http://doc.trane-eur.com/marketing/cdtrane.nsf/arbo/B463CDBA7F11D164C1256D890055E0EA/$file/2434-0169-RTHD-DEC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9" y="3936746"/>
            <a:ext cx="27495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0" t="-478" r="5690" b="478"/>
          <a:stretch>
            <a:fillRect/>
          </a:stretch>
        </p:blipFill>
        <p:spPr bwMode="auto">
          <a:xfrm>
            <a:off x="4028264" y="3877388"/>
            <a:ext cx="844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5842508" y="3677554"/>
            <a:ext cx="2816225" cy="1990725"/>
            <a:chOff x="5867400" y="1752600"/>
            <a:chExt cx="1867520" cy="1452850"/>
          </a:xfrm>
        </p:grpSpPr>
        <p:pic>
          <p:nvPicPr>
            <p:cNvPr id="25" name="Picture 17" descr="ODHom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752600"/>
              <a:ext cx="1867520" cy="145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 descr="Начальная страница RTHD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431" y="2168703"/>
              <a:ext cx="1353600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Plus 4"/>
          <p:cNvSpPr/>
          <p:nvPr/>
        </p:nvSpPr>
        <p:spPr bwMode="auto">
          <a:xfrm>
            <a:off x="3186340" y="4421456"/>
            <a:ext cx="480404" cy="50292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Plus 26"/>
          <p:cNvSpPr/>
          <p:nvPr/>
        </p:nvSpPr>
        <p:spPr bwMode="auto">
          <a:xfrm>
            <a:off x="5313367" y="4421456"/>
            <a:ext cx="480404" cy="50292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91808" y="6122109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29" name="Rectangle 2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>
              <a:hlinkClick r:id="rId6" action="ppaction://hlinksldjump"/>
            </p:cNvPr>
            <p:cNvSpPr txBox="1"/>
            <p:nvPr/>
          </p:nvSpPr>
          <p:spPr>
            <a:xfrm>
              <a:off x="635777" y="6235625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20696" y="6122108"/>
            <a:ext cx="1903930" cy="569062"/>
            <a:chOff x="3535587" y="5143701"/>
            <a:chExt cx="1903930" cy="569062"/>
          </a:xfrm>
          <a:solidFill>
            <a:srgbClr val="F0694D"/>
          </a:solidFill>
        </p:grpSpPr>
        <p:sp>
          <p:nvSpPr>
            <p:cNvPr id="32" name="Rectangle 31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>
              <a:hlinkClick r:id="rId7" action="ppaction://hlinksldjump"/>
            </p:cNvPr>
            <p:cNvSpPr txBox="1"/>
            <p:nvPr/>
          </p:nvSpPr>
          <p:spPr>
            <a:xfrm>
              <a:off x="3535587" y="5197399"/>
              <a:ext cx="190393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73399" y="6038085"/>
            <a:ext cx="1560976" cy="715089"/>
            <a:chOff x="6325312" y="5064048"/>
            <a:chExt cx="1560976" cy="715089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>
              <a:hlinkClick r:id="rId8" action="ppaction://hlinksldjump"/>
            </p:cNvPr>
            <p:cNvSpPr txBox="1"/>
            <p:nvPr/>
          </p:nvSpPr>
          <p:spPr>
            <a:xfrm>
              <a:off x="6325312" y="5064048"/>
              <a:ext cx="1560976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69971" y="6045377"/>
            <a:ext cx="1449055" cy="639189"/>
            <a:chOff x="635777" y="6106847"/>
            <a:chExt cx="1449055" cy="639189"/>
          </a:xfrm>
          <a:solidFill>
            <a:srgbClr val="F0694D"/>
          </a:solidFill>
        </p:grpSpPr>
        <p:sp>
          <p:nvSpPr>
            <p:cNvPr id="38" name="Rectangle 37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>
              <a:hlinkClick r:id="rId9" action="ppaction://hlinksldjump"/>
            </p:cNvPr>
            <p:cNvSpPr txBox="1"/>
            <p:nvPr/>
          </p:nvSpPr>
          <p:spPr>
            <a:xfrm>
              <a:off x="635777" y="6106847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2146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6751" y="1399032"/>
            <a:ext cx="8906256" cy="4069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888" y="1527048"/>
            <a:ext cx="86502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n-lt"/>
              </a:rPr>
              <a:t>Компания Trane представляет новую </a:t>
            </a:r>
            <a:br>
              <a:rPr lang="en-US" sz="1800" dirty="0">
                <a:latin typeface="+mn-lt"/>
              </a:rPr>
            </a:br>
            <a:r>
              <a:rPr lang="ru-RU" sz="1800" dirty="0">
                <a:latin typeface="+mn-lt"/>
              </a:rPr>
              <a:t>и усовершенствованную модель</a:t>
            </a:r>
            <a:br>
              <a:rPr sz="700" dirty="0"/>
            </a:br>
            <a:endParaRPr lang="ru-RU" sz="1400" b="0" dirty="0">
              <a:latin typeface="+mn-lt"/>
            </a:endParaRPr>
          </a:p>
          <a:p>
            <a:r>
              <a:rPr lang="ru-RU" sz="1600" b="0" dirty="0">
                <a:latin typeface="+mn-lt"/>
              </a:rPr>
              <a:t>Концентрация опыта Trane в создании </a:t>
            </a:r>
            <a:r>
              <a:rPr lang="ru-RU" sz="1600" dirty="0">
                <a:latin typeface="+mn-lt"/>
              </a:rPr>
              <a:t>чиллеров с винтовыми компрессорами </a:t>
            </a:r>
            <a:br>
              <a:rPr lang="en-US" sz="1600" dirty="0">
                <a:latin typeface="+mn-lt"/>
              </a:rPr>
            </a:br>
            <a:r>
              <a:rPr lang="ru-RU" sz="1600" dirty="0">
                <a:latin typeface="+mn-lt"/>
              </a:rPr>
              <a:t>и с охлаждением водой,</a:t>
            </a:r>
            <a:r>
              <a:rPr lang="ru-RU" sz="700" dirty="0"/>
              <a:t> </a:t>
            </a:r>
            <a:r>
              <a:rPr lang="ru-RU" sz="1600" b="0" dirty="0">
                <a:latin typeface="+mn-lt"/>
              </a:rPr>
              <a:t>а также технологий </a:t>
            </a:r>
            <a:r>
              <a:rPr lang="ru-RU" sz="1600" dirty="0">
                <a:latin typeface="+mn-lt"/>
              </a:rPr>
              <a:t>управления</a:t>
            </a:r>
            <a:r>
              <a:rPr lang="ru-RU" sz="1600" b="0" dirty="0">
                <a:latin typeface="+mn-lt"/>
              </a:rPr>
              <a:t>…</a:t>
            </a:r>
          </a:p>
          <a:p>
            <a:endParaRPr lang="ru-RU" sz="1600" b="0" dirty="0">
              <a:latin typeface="+mn-lt"/>
            </a:endParaRPr>
          </a:p>
          <a:p>
            <a:r>
              <a:rPr lang="ru-RU" sz="1600" b="0" dirty="0">
                <a:latin typeface="+mn-lt"/>
              </a:rPr>
              <a:t>… для обеспечения </a:t>
            </a:r>
            <a:r>
              <a:rPr lang="ru-RU" sz="1600" dirty="0">
                <a:solidFill>
                  <a:srgbClr val="DC5034"/>
                </a:solidFill>
                <a:latin typeface="+mn-lt"/>
              </a:rPr>
              <a:t>превосходного </a:t>
            </a:r>
            <a:br>
              <a:rPr lang="en-US" sz="1600" dirty="0">
                <a:solidFill>
                  <a:srgbClr val="DC5034"/>
                </a:solidFill>
                <a:latin typeface="+mn-lt"/>
              </a:rPr>
            </a:br>
            <a:r>
              <a:rPr lang="ru-RU" sz="1600" dirty="0">
                <a:solidFill>
                  <a:srgbClr val="DC5034"/>
                </a:solidFill>
                <a:latin typeface="+mn-lt"/>
              </a:rPr>
              <a:t>потребительского опыта</a:t>
            </a:r>
          </a:p>
          <a:p>
            <a:endParaRPr lang="ru-RU" sz="1600" b="0" dirty="0">
              <a:latin typeface="+mn-lt"/>
            </a:endParaRPr>
          </a:p>
          <a:p>
            <a:pPr marL="171450" indent="-171450">
              <a:buClr>
                <a:srgbClr val="F0694D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Первоклассная </a:t>
            </a:r>
            <a:r>
              <a:rPr lang="ru-RU" sz="1600" dirty="0">
                <a:latin typeface="+mn-lt"/>
              </a:rPr>
              <a:t>эффективность</a:t>
            </a:r>
          </a:p>
          <a:p>
            <a:pPr marL="171450" indent="-171450">
              <a:buClr>
                <a:srgbClr val="F0694D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Превосходная </a:t>
            </a:r>
            <a:r>
              <a:rPr lang="ru-RU" sz="1600" dirty="0">
                <a:latin typeface="+mn-lt"/>
              </a:rPr>
              <a:t>универсальность</a:t>
            </a:r>
          </a:p>
          <a:p>
            <a:pPr marL="171450" indent="-171450">
              <a:buClr>
                <a:srgbClr val="F0694D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latin typeface="+mn-lt"/>
              </a:rPr>
              <a:t>Оптимизированная </a:t>
            </a:r>
            <a:r>
              <a:rPr lang="ru-RU" sz="1600" dirty="0">
                <a:latin typeface="+mn-lt"/>
              </a:rPr>
              <a:t>о</a:t>
            </a:r>
            <a:r>
              <a:rPr lang="ru-RU" sz="1600" b="0" dirty="0">
                <a:latin typeface="+mn-lt"/>
              </a:rPr>
              <a:t>бщая </a:t>
            </a:r>
            <a:r>
              <a:rPr lang="ru-RU" sz="1600" dirty="0">
                <a:latin typeface="+mn-lt"/>
              </a:rPr>
              <a:t>с</a:t>
            </a:r>
            <a:r>
              <a:rPr lang="ru-RU" sz="1600" b="0" dirty="0">
                <a:latin typeface="+mn-lt"/>
              </a:rPr>
              <a:t>тоимость </a:t>
            </a:r>
            <a:r>
              <a:rPr lang="ru-RU" sz="1600" dirty="0">
                <a:latin typeface="+mn-lt"/>
              </a:rPr>
              <a:t>в</a:t>
            </a:r>
            <a:r>
              <a:rPr lang="ru-RU" sz="1600" b="0" dirty="0">
                <a:latin typeface="+mn-lt"/>
              </a:rPr>
              <a:t>ладения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b="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b="0" dirty="0">
              <a:latin typeface="+mn-lt"/>
            </a:endParaRPr>
          </a:p>
          <a:p>
            <a:r>
              <a:rPr lang="ru-RU" sz="1600" b="0" dirty="0">
                <a:latin typeface="+mn-lt"/>
              </a:rPr>
              <a:t>… и </a:t>
            </a:r>
            <a:r>
              <a:rPr lang="ru-RU" sz="1600" dirty="0">
                <a:latin typeface="+mn-lt"/>
              </a:rPr>
              <a:t>легендарная</a:t>
            </a:r>
            <a:r>
              <a:rPr lang="ru-RU" sz="700" dirty="0"/>
              <a:t> </a:t>
            </a:r>
            <a:r>
              <a:rPr lang="ru-RU" sz="1600" dirty="0">
                <a:latin typeface="+mn-lt"/>
              </a:rPr>
              <a:t>надёжность Trane</a:t>
            </a:r>
            <a:r>
              <a:rPr lang="ru-RU" sz="1600" b="0" dirty="0">
                <a:latin typeface="+mn-lt"/>
              </a:rPr>
              <a:t>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91808" y="6122109"/>
            <a:ext cx="1449055" cy="569062"/>
            <a:chOff x="635777" y="6176974"/>
            <a:chExt cx="1449055" cy="569062"/>
          </a:xfrm>
        </p:grpSpPr>
        <p:sp>
          <p:nvSpPr>
            <p:cNvPr id="8" name="Rectangle 7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hlinkClick r:id="rId2" action="ppaction://hlinksldjump"/>
            </p:cNvPr>
            <p:cNvSpPr txBox="1"/>
            <p:nvPr/>
          </p:nvSpPr>
          <p:spPr>
            <a:xfrm>
              <a:off x="635777" y="6226100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54046" y="6122108"/>
            <a:ext cx="1637230" cy="569062"/>
            <a:chOff x="3668937" y="5143701"/>
            <a:chExt cx="1637230" cy="56906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hlinkClick r:id="rId3" action="ppaction://hlinksldjump"/>
            </p:cNvPr>
            <p:cNvSpPr txBox="1"/>
            <p:nvPr/>
          </p:nvSpPr>
          <p:spPr>
            <a:xfrm>
              <a:off x="3668937" y="5197399"/>
              <a:ext cx="163723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35299" y="6047610"/>
            <a:ext cx="1637176" cy="715089"/>
            <a:chOff x="6287212" y="5073573"/>
            <a:chExt cx="1637176" cy="71508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hlinkClick r:id="rId4" action="ppaction://hlinksldjump"/>
            </p:cNvPr>
            <p:cNvSpPr txBox="1"/>
            <p:nvPr/>
          </p:nvSpPr>
          <p:spPr>
            <a:xfrm>
              <a:off x="6287212" y="5073573"/>
              <a:ext cx="1637176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69971" y="6035852"/>
            <a:ext cx="1449055" cy="648714"/>
            <a:chOff x="635777" y="6097322"/>
            <a:chExt cx="1449055" cy="64871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>
              <a:hlinkClick r:id="rId5" action="ppaction://hlinksldjump"/>
            </p:cNvPr>
            <p:cNvSpPr txBox="1"/>
            <p:nvPr/>
          </p:nvSpPr>
          <p:spPr>
            <a:xfrm>
              <a:off x="635777" y="6097322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  <p:pic>
        <p:nvPicPr>
          <p:cNvPr id="17" name="Picture 2" descr="F:\Ingersoll Rand\2.TRANE 2014\LOGOS\RTHD_Evo\UIT\02_Output files\Png\RTHDEvo_Logo_FullColour_72dpi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67" y="1399032"/>
            <a:ext cx="2316880" cy="7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27" y="2872154"/>
            <a:ext cx="2771738" cy="214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350245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2000"/>
            <a:ext cx="8226000" cy="2009880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16302" y="1552986"/>
            <a:ext cx="8899233" cy="42443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918" y="1811580"/>
            <a:ext cx="8706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n-lt"/>
              </a:rPr>
              <a:t>Компания Trane предлагает большое количество опций, устанавливаемых на заводе</a:t>
            </a:r>
          </a:p>
          <a:p>
            <a:endParaRPr lang="ru-RU" sz="1800" dirty="0">
              <a:latin typeface="+mn-lt"/>
            </a:endParaRPr>
          </a:p>
          <a:p>
            <a:r>
              <a:rPr lang="ru-RU" sz="1800" b="0" dirty="0">
                <a:latin typeface="+mn-lt"/>
              </a:rPr>
              <a:t>Примеры: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latin typeface="+mn-lt"/>
              </a:rPr>
              <a:t>Коммуникационный интерфейс LonTalk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latin typeface="+mn-lt"/>
              </a:rPr>
              <a:t>Коммуникационный интерфейс Modbus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latin typeface="+mn-lt"/>
              </a:rPr>
              <a:t>Средства ледогенерирования</a:t>
            </a:r>
          </a:p>
          <a:p>
            <a:endParaRPr lang="ru-RU" sz="1800" b="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50619" y="1029766"/>
            <a:ext cx="183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Опции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94" y="2168327"/>
            <a:ext cx="2240249" cy="118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55" y="4114907"/>
            <a:ext cx="2930003" cy="9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621536" y="6132282"/>
            <a:ext cx="1950590" cy="569062"/>
            <a:chOff x="3512257" y="5143701"/>
            <a:chExt cx="1950590" cy="569062"/>
          </a:xfrm>
          <a:solidFill>
            <a:srgbClr val="F0694D"/>
          </a:solidFill>
        </p:grpSpPr>
        <p:sp>
          <p:nvSpPr>
            <p:cNvPr id="23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hlinkClick r:id="rId4" action="ppaction://hlinksldjump"/>
            </p:cNvPr>
            <p:cNvSpPr txBox="1"/>
            <p:nvPr/>
          </p:nvSpPr>
          <p:spPr>
            <a:xfrm>
              <a:off x="3512257" y="5197399"/>
              <a:ext cx="195059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21541" y="6053010"/>
            <a:ext cx="1846234" cy="715089"/>
            <a:chOff x="6182683" y="5073573"/>
            <a:chExt cx="1846234" cy="715089"/>
          </a:xfrm>
          <a:solidFill>
            <a:srgbClr val="DC5034"/>
          </a:solidFill>
        </p:grpSpPr>
        <p:sp>
          <p:nvSpPr>
            <p:cNvPr id="26" name="Rectangle 49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>
              <a:hlinkClick r:id="rId5" action="ppaction://hlinksldjump"/>
            </p:cNvPr>
            <p:cNvSpPr txBox="1"/>
            <p:nvPr/>
          </p:nvSpPr>
          <p:spPr>
            <a:xfrm>
              <a:off x="6182683" y="5073573"/>
              <a:ext cx="1846234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08126" y="6066645"/>
            <a:ext cx="1522174" cy="629070"/>
            <a:chOff x="3743974" y="5083693"/>
            <a:chExt cx="1522174" cy="629070"/>
          </a:xfrm>
        </p:grpSpPr>
        <p:sp>
          <p:nvSpPr>
            <p:cNvPr id="29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>
              <a:hlinkClick r:id="rId6" action="ppaction://hlinksldjump"/>
            </p:cNvPr>
            <p:cNvSpPr txBox="1"/>
            <p:nvPr/>
          </p:nvSpPr>
          <p:spPr>
            <a:xfrm>
              <a:off x="3743974" y="5083693"/>
              <a:ext cx="1522174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выбранными опциями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0660" y="6132282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2" name="Rectangle 43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>
              <a:hlinkClick r:id="rId7" action="ppaction://hlinksldjump"/>
            </p:cNvPr>
            <p:cNvSpPr txBox="1"/>
            <p:nvPr/>
          </p:nvSpPr>
          <p:spPr>
            <a:xfrm>
              <a:off x="635777" y="6226862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55600" y="6051010"/>
            <a:ext cx="1792500" cy="715089"/>
            <a:chOff x="454895" y="6097322"/>
            <a:chExt cx="1792500" cy="715089"/>
          </a:xfrm>
          <a:solidFill>
            <a:srgbClr val="F0694D"/>
          </a:solidFill>
        </p:grpSpPr>
        <p:sp>
          <p:nvSpPr>
            <p:cNvPr id="35" name="Rectangle 52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>
              <a:hlinkClick r:id="rId8" action="ppaction://hlinksldjump"/>
            </p:cNvPr>
            <p:cNvSpPr txBox="1"/>
            <p:nvPr/>
          </p:nvSpPr>
          <p:spPr>
            <a:xfrm>
              <a:off x="454895" y="6097322"/>
              <a:ext cx="1792500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со всем ассортиментом</a:t>
              </a:r>
            </a:p>
          </p:txBody>
        </p:sp>
      </p:grpSp>
      <p:pic>
        <p:nvPicPr>
          <p:cNvPr id="2" name="Picture 2" descr="C:\Users\gke\Desktop\eee_high_schoo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/>
          <a:stretch/>
        </p:blipFill>
        <p:spPr bwMode="auto">
          <a:xfrm>
            <a:off x="116302" y="4293608"/>
            <a:ext cx="3587004" cy="15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68424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397020"/>
            <a:ext cx="8906256" cy="36047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0725" y="873800"/>
            <a:ext cx="703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Модельный ряд продукции RTHD evo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8571" y="2556939"/>
            <a:ext cx="1321204" cy="1173537"/>
            <a:chOff x="800973" y="1676322"/>
            <a:chExt cx="144484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8" name="Rectangle 17">
              <a:hlinkClick r:id="rId2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hlinkClick r:id="rId2" action="ppaction://hlinksldjump"/>
            </p:cNvPr>
            <p:cNvSpPr txBox="1"/>
            <p:nvPr/>
          </p:nvSpPr>
          <p:spPr>
            <a:xfrm>
              <a:off x="800973" y="1801457"/>
              <a:ext cx="1444849" cy="100544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Установки стандартной эффектив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ности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</a:rPr>
                <a:t>SE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52763" y="2527353"/>
            <a:ext cx="1481112" cy="1173538"/>
            <a:chOff x="707726" y="1676322"/>
            <a:chExt cx="161971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Rectangle 20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>
              <a:hlinkClick r:id="rId3" action="ppaction://hlinksldjump"/>
            </p:cNvPr>
            <p:cNvSpPr txBox="1"/>
            <p:nvPr/>
          </p:nvSpPr>
          <p:spPr>
            <a:xfrm>
              <a:off x="707726" y="1917278"/>
              <a:ext cx="1619719" cy="78201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Высокоэф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фективные машины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19446" y="2556932"/>
            <a:ext cx="1457830" cy="1173535"/>
            <a:chOff x="720458" y="1676322"/>
            <a:chExt cx="1594258" cy="128336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>
              <a:hlinkClick r:id="rId4" action="ppaction://hlinksldjump"/>
            </p:cNvPr>
            <p:cNvSpPr txBox="1"/>
            <p:nvPr/>
          </p:nvSpPr>
          <p:spPr>
            <a:xfrm>
              <a:off x="720458" y="1804318"/>
              <a:ext cx="1594258" cy="10054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Высокая сезонная эффекти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вность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12919" y="2556931"/>
            <a:ext cx="1430756" cy="1173532"/>
            <a:chOff x="755260" y="1676322"/>
            <a:chExt cx="1564651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7" name="Rectangle 26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>
              <a:hlinkClick r:id="rId5" action="ppaction://hlinksldjump"/>
            </p:cNvPr>
            <p:cNvSpPr txBox="1"/>
            <p:nvPr/>
          </p:nvSpPr>
          <p:spPr>
            <a:xfrm>
              <a:off x="755260" y="1912438"/>
              <a:ext cx="1564651" cy="78201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Сверхвысок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оэффективные машины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1808" y="6122109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0" name="Rectangle 29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>
              <a:hlinkClick r:id="rId6" action="ppaction://hlinksldjump"/>
            </p:cNvPr>
            <p:cNvSpPr txBox="1"/>
            <p:nvPr/>
          </p:nvSpPr>
          <p:spPr>
            <a:xfrm>
              <a:off x="635777" y="6223902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15946" y="6122108"/>
            <a:ext cx="1713430" cy="569062"/>
            <a:chOff x="3630837" y="5143701"/>
            <a:chExt cx="1713430" cy="569062"/>
          </a:xfrm>
          <a:solidFill>
            <a:srgbClr val="F0694D"/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>
              <a:hlinkClick r:id="rId7" action="ppaction://hlinksldjump"/>
            </p:cNvPr>
            <p:cNvSpPr txBox="1"/>
            <p:nvPr/>
          </p:nvSpPr>
          <p:spPr>
            <a:xfrm>
              <a:off x="3630837" y="5197399"/>
              <a:ext cx="171343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25774" y="6047610"/>
            <a:ext cx="1656226" cy="715089"/>
            <a:chOff x="6277687" y="5073573"/>
            <a:chExt cx="1656226" cy="715089"/>
          </a:xfrm>
          <a:solidFill>
            <a:srgbClr val="F0694D"/>
          </a:solidFill>
        </p:grpSpPr>
        <p:sp>
          <p:nvSpPr>
            <p:cNvPr id="36" name="Rectangle 35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8" action="ppaction://hlinksldjump"/>
            </p:cNvPr>
            <p:cNvSpPr txBox="1"/>
            <p:nvPr/>
          </p:nvSpPr>
          <p:spPr>
            <a:xfrm>
              <a:off x="6277687" y="5073573"/>
              <a:ext cx="1656226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869971" y="6026327"/>
            <a:ext cx="1449055" cy="658239"/>
            <a:chOff x="635777" y="6087797"/>
            <a:chExt cx="1449055" cy="658239"/>
          </a:xfrm>
        </p:grpSpPr>
        <p:sp>
          <p:nvSpPr>
            <p:cNvPr id="39" name="Rectangle 3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>
              <a:hlinkClick r:id="rId9" action="ppaction://hlinksldjump"/>
            </p:cNvPr>
            <p:cNvSpPr txBox="1"/>
            <p:nvPr/>
          </p:nvSpPr>
          <p:spPr>
            <a:xfrm>
              <a:off x="635777" y="6087797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009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381125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35650" y="1474558"/>
            <a:ext cx="1383650" cy="1173537"/>
            <a:chOff x="766828" y="1676322"/>
            <a:chExt cx="151313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6828" y="1854788"/>
              <a:ext cx="1513139" cy="100544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Установки стандартной эффектив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ности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</a:rPr>
                <a:t>SE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46331" y="1474557"/>
            <a:ext cx="1320870" cy="1173538"/>
            <a:chOff x="795345" y="1676322"/>
            <a:chExt cx="1444481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36" name="Rectangle 35">
              <a:hlinkClick r:id="rId2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2" action="ppaction://hlinksldjump"/>
            </p:cNvPr>
            <p:cNvSpPr txBox="1"/>
            <p:nvPr/>
          </p:nvSpPr>
          <p:spPr>
            <a:xfrm>
              <a:off x="795345" y="1845613"/>
              <a:ext cx="1444481" cy="78201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Высокоэф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фективные машины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156940" y="1474550"/>
            <a:ext cx="1472710" cy="1173535"/>
            <a:chOff x="712322" y="1676322"/>
            <a:chExt cx="1610531" cy="1283362"/>
          </a:xfrm>
          <a:solidFill>
            <a:srgbClr val="F0694D"/>
          </a:solidFill>
        </p:grpSpPr>
        <p:sp>
          <p:nvSpPr>
            <p:cNvPr id="39" name="Rectangle 38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>
              <a:hlinkClick r:id="rId3" action="ppaction://hlinksldjump"/>
            </p:cNvPr>
            <p:cNvSpPr txBox="1"/>
            <p:nvPr/>
          </p:nvSpPr>
          <p:spPr>
            <a:xfrm>
              <a:off x="712322" y="1796314"/>
              <a:ext cx="1610531" cy="10054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Высокая сезонная эффекти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вность</a:t>
              </a:r>
            </a:p>
          </p:txBody>
        </p:sp>
      </p:grpSp>
      <p:sp>
        <p:nvSpPr>
          <p:cNvPr id="42" name="Rectangle 41"/>
          <p:cNvSpPr/>
          <p:nvPr/>
        </p:nvSpPr>
        <p:spPr bwMode="auto">
          <a:xfrm>
            <a:off x="5124176" y="1474552"/>
            <a:ext cx="1286961" cy="1173533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88970" y="2702661"/>
            <a:ext cx="8415534" cy="3208935"/>
            <a:chOff x="188970" y="2702661"/>
            <a:chExt cx="8415534" cy="3208935"/>
          </a:xfrm>
        </p:grpSpPr>
        <p:pic>
          <p:nvPicPr>
            <p:cNvPr id="30" name="Image 1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7236" y="2702661"/>
              <a:ext cx="381129" cy="38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Connecteur droit 14"/>
            <p:cNvCxnSpPr/>
            <p:nvPr/>
          </p:nvCxnSpPr>
          <p:spPr bwMode="auto">
            <a:xfrm>
              <a:off x="1253728" y="3115525"/>
              <a:ext cx="0" cy="27686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Connecteur droit 21"/>
            <p:cNvCxnSpPr/>
            <p:nvPr/>
          </p:nvCxnSpPr>
          <p:spPr bwMode="auto">
            <a:xfrm>
              <a:off x="957488" y="3198494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Connecteur droit 29"/>
            <p:cNvCxnSpPr/>
            <p:nvPr/>
          </p:nvCxnSpPr>
          <p:spPr bwMode="auto">
            <a:xfrm>
              <a:off x="957488" y="3466338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ZoneTexte 22"/>
            <p:cNvSpPr txBox="1"/>
            <p:nvPr/>
          </p:nvSpPr>
          <p:spPr bwMode="auto">
            <a:xfrm>
              <a:off x="260408" y="3320319"/>
              <a:ext cx="62869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600 кВт</a:t>
              </a:r>
            </a:p>
          </p:txBody>
        </p:sp>
        <p:sp>
          <p:nvSpPr>
            <p:cNvPr id="57" name="ZoneTexte 39"/>
            <p:cNvSpPr txBox="1"/>
            <p:nvPr/>
          </p:nvSpPr>
          <p:spPr bwMode="auto">
            <a:xfrm>
              <a:off x="260408" y="3067526"/>
              <a:ext cx="62869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500 кВт</a:t>
              </a:r>
            </a:p>
          </p:txBody>
        </p:sp>
        <p:sp>
          <p:nvSpPr>
            <p:cNvPr id="58" name="ZoneTexte 40"/>
            <p:cNvSpPr txBox="1"/>
            <p:nvPr/>
          </p:nvSpPr>
          <p:spPr bwMode="auto">
            <a:xfrm>
              <a:off x="251264" y="3573018"/>
              <a:ext cx="628650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700 кВт</a:t>
              </a:r>
            </a:p>
          </p:txBody>
        </p:sp>
        <p:sp>
          <p:nvSpPr>
            <p:cNvPr id="59" name="ZoneTexte 41"/>
            <p:cNvSpPr txBox="1"/>
            <p:nvPr/>
          </p:nvSpPr>
          <p:spPr bwMode="auto">
            <a:xfrm>
              <a:off x="255004" y="3828191"/>
              <a:ext cx="628650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800 кВт</a:t>
              </a:r>
            </a:p>
          </p:txBody>
        </p:sp>
        <p:sp>
          <p:nvSpPr>
            <p:cNvPr id="60" name="ZoneTexte 42"/>
            <p:cNvSpPr txBox="1"/>
            <p:nvPr/>
          </p:nvSpPr>
          <p:spPr bwMode="auto">
            <a:xfrm>
              <a:off x="260408" y="4090129"/>
              <a:ext cx="628650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900 кВт</a:t>
              </a:r>
            </a:p>
          </p:txBody>
        </p:sp>
        <p:sp>
          <p:nvSpPr>
            <p:cNvPr id="61" name="ZoneTexte 43"/>
            <p:cNvSpPr txBox="1"/>
            <p:nvPr/>
          </p:nvSpPr>
          <p:spPr bwMode="auto">
            <a:xfrm>
              <a:off x="188970" y="4352067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1000 кВт</a:t>
              </a:r>
            </a:p>
          </p:txBody>
        </p:sp>
        <p:sp>
          <p:nvSpPr>
            <p:cNvPr id="62" name="ZoneTexte 44"/>
            <p:cNvSpPr txBox="1"/>
            <p:nvPr/>
          </p:nvSpPr>
          <p:spPr bwMode="auto">
            <a:xfrm>
              <a:off x="188970" y="4623149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1100 кВт</a:t>
              </a:r>
            </a:p>
          </p:txBody>
        </p:sp>
        <p:sp>
          <p:nvSpPr>
            <p:cNvPr id="63" name="ZoneTexte 45"/>
            <p:cNvSpPr txBox="1"/>
            <p:nvPr/>
          </p:nvSpPr>
          <p:spPr bwMode="auto">
            <a:xfrm>
              <a:off x="188970" y="4893564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1200 кВт</a:t>
              </a:r>
            </a:p>
          </p:txBody>
        </p:sp>
        <p:sp>
          <p:nvSpPr>
            <p:cNvPr id="64" name="ZoneTexte 46"/>
            <p:cNvSpPr txBox="1"/>
            <p:nvPr/>
          </p:nvSpPr>
          <p:spPr bwMode="auto">
            <a:xfrm>
              <a:off x="188970" y="5148517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1300 кВт</a:t>
              </a:r>
            </a:p>
          </p:txBody>
        </p:sp>
        <p:sp>
          <p:nvSpPr>
            <p:cNvPr id="65" name="ZoneTexte 47"/>
            <p:cNvSpPr txBox="1"/>
            <p:nvPr/>
          </p:nvSpPr>
          <p:spPr bwMode="auto">
            <a:xfrm>
              <a:off x="188970" y="5406454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1400 кВт</a:t>
              </a:r>
            </a:p>
          </p:txBody>
        </p:sp>
        <p:sp>
          <p:nvSpPr>
            <p:cNvPr id="66" name="ZoneTexte 48"/>
            <p:cNvSpPr txBox="1"/>
            <p:nvPr/>
          </p:nvSpPr>
          <p:spPr bwMode="auto">
            <a:xfrm>
              <a:off x="188970" y="5649658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1500 кВт</a:t>
              </a:r>
            </a:p>
          </p:txBody>
        </p:sp>
        <p:cxnSp>
          <p:nvCxnSpPr>
            <p:cNvPr id="70" name="Connecteur droit 29"/>
            <p:cNvCxnSpPr/>
            <p:nvPr/>
          </p:nvCxnSpPr>
          <p:spPr bwMode="auto">
            <a:xfrm>
              <a:off x="957488" y="3734465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Connecteur droit 29"/>
            <p:cNvCxnSpPr/>
            <p:nvPr/>
          </p:nvCxnSpPr>
          <p:spPr bwMode="auto">
            <a:xfrm>
              <a:off x="957488" y="3977448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Connecteur droit 29"/>
            <p:cNvCxnSpPr/>
            <p:nvPr/>
          </p:nvCxnSpPr>
          <p:spPr bwMode="auto">
            <a:xfrm>
              <a:off x="957488" y="4234434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Connecteur droit 29"/>
            <p:cNvCxnSpPr/>
            <p:nvPr/>
          </p:nvCxnSpPr>
          <p:spPr bwMode="auto">
            <a:xfrm>
              <a:off x="957488" y="4490466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Connecteur droit 29"/>
            <p:cNvCxnSpPr/>
            <p:nvPr/>
          </p:nvCxnSpPr>
          <p:spPr bwMode="auto">
            <a:xfrm>
              <a:off x="957488" y="4773930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Connecteur droit 29"/>
            <p:cNvCxnSpPr/>
            <p:nvPr/>
          </p:nvCxnSpPr>
          <p:spPr bwMode="auto">
            <a:xfrm>
              <a:off x="957488" y="5048250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Connecteur droit 29"/>
            <p:cNvCxnSpPr/>
            <p:nvPr/>
          </p:nvCxnSpPr>
          <p:spPr bwMode="auto">
            <a:xfrm>
              <a:off x="957488" y="5304282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Connecteur droit 29"/>
            <p:cNvCxnSpPr/>
            <p:nvPr/>
          </p:nvCxnSpPr>
          <p:spPr bwMode="auto">
            <a:xfrm>
              <a:off x="957488" y="5537423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Connecteur droit 29"/>
            <p:cNvCxnSpPr/>
            <p:nvPr/>
          </p:nvCxnSpPr>
          <p:spPr bwMode="auto">
            <a:xfrm>
              <a:off x="957488" y="5789771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1072434" y="3755312"/>
            <a:ext cx="373271" cy="222136"/>
            <a:chOff x="1072434" y="3755312"/>
            <a:chExt cx="373271" cy="222136"/>
          </a:xfrm>
        </p:grpSpPr>
        <p:pic>
          <p:nvPicPr>
            <p:cNvPr id="85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381" y="3755312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72434" y="3762004"/>
              <a:ext cx="3732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225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76106" y="4094785"/>
            <a:ext cx="439531" cy="220154"/>
            <a:chOff x="1076106" y="4094785"/>
            <a:chExt cx="439531" cy="220154"/>
          </a:xfrm>
        </p:grpSpPr>
        <p:pic>
          <p:nvPicPr>
            <p:cNvPr id="86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849" y="4094785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1076106" y="4095088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250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5879" y="4372959"/>
            <a:ext cx="439531" cy="220154"/>
            <a:chOff x="1075879" y="4372959"/>
            <a:chExt cx="439531" cy="220154"/>
          </a:xfrm>
        </p:grpSpPr>
        <p:pic>
          <p:nvPicPr>
            <p:cNvPr id="87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737" y="4372959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1075879" y="4372959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70182" y="4832806"/>
            <a:ext cx="439531" cy="224588"/>
            <a:chOff x="1070182" y="4832806"/>
            <a:chExt cx="439531" cy="224588"/>
          </a:xfrm>
        </p:grpSpPr>
        <p:pic>
          <p:nvPicPr>
            <p:cNvPr id="88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680" y="4837240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1070182" y="4832806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325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5466" y="5091166"/>
            <a:ext cx="439531" cy="225857"/>
            <a:chOff x="1065466" y="5091166"/>
            <a:chExt cx="439531" cy="225857"/>
          </a:xfrm>
        </p:grpSpPr>
        <p:pic>
          <p:nvPicPr>
            <p:cNvPr id="89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680" y="5096869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1065466" y="5091166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350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65466" y="5326167"/>
            <a:ext cx="439531" cy="220400"/>
            <a:chOff x="1065466" y="5326167"/>
            <a:chExt cx="439531" cy="220400"/>
          </a:xfrm>
        </p:grpSpPr>
        <p:pic>
          <p:nvPicPr>
            <p:cNvPr id="90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063" y="5326167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1065466" y="5331123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375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891808" y="6122109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101" name="Rectangle 100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TextBox 101">
              <a:hlinkClick r:id="rId6" action="ppaction://hlinksldjump"/>
            </p:cNvPr>
            <p:cNvSpPr txBox="1"/>
            <p:nvPr/>
          </p:nvSpPr>
          <p:spPr>
            <a:xfrm>
              <a:off x="635777" y="6235625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744522" y="6122108"/>
            <a:ext cx="1656278" cy="569062"/>
            <a:chOff x="3659413" y="5143701"/>
            <a:chExt cx="1656278" cy="569062"/>
          </a:xfrm>
          <a:solidFill>
            <a:srgbClr val="F0694D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TextBox 104">
              <a:hlinkClick r:id="rId7" action="ppaction://hlinksldjump"/>
            </p:cNvPr>
            <p:cNvSpPr txBox="1"/>
            <p:nvPr/>
          </p:nvSpPr>
          <p:spPr>
            <a:xfrm>
              <a:off x="3659413" y="5197399"/>
              <a:ext cx="1656278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697199" y="6047610"/>
            <a:ext cx="1713376" cy="715089"/>
            <a:chOff x="6249112" y="5073573"/>
            <a:chExt cx="1713376" cy="715089"/>
          </a:xfrm>
          <a:solidFill>
            <a:srgbClr val="F0694D"/>
          </a:solidFill>
        </p:grpSpPr>
        <p:sp>
          <p:nvSpPr>
            <p:cNvPr id="107" name="Rectangle 106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Box 107">
              <a:hlinkClick r:id="rId8" action="ppaction://hlinksldjump"/>
            </p:cNvPr>
            <p:cNvSpPr txBox="1"/>
            <p:nvPr/>
          </p:nvSpPr>
          <p:spPr>
            <a:xfrm>
              <a:off x="6249112" y="5073573"/>
              <a:ext cx="1713376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869971" y="6045377"/>
            <a:ext cx="1449055" cy="639189"/>
            <a:chOff x="635777" y="6106847"/>
            <a:chExt cx="1449055" cy="639189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TextBox 110">
              <a:hlinkClick r:id="rId9" action="ppaction://hlinksldjump"/>
            </p:cNvPr>
            <p:cNvSpPr txBox="1"/>
            <p:nvPr/>
          </p:nvSpPr>
          <p:spPr>
            <a:xfrm>
              <a:off x="635777" y="6106847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047875" y="873800"/>
            <a:ext cx="6977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Модельный ряд продукции RTHD evo</a:t>
            </a:r>
          </a:p>
        </p:txBody>
      </p:sp>
      <p:sp>
        <p:nvSpPr>
          <p:cNvPr id="81" name="TextBox 80">
            <a:hlinkClick r:id="rId10" action="ppaction://hlinksldjump"/>
          </p:cNvPr>
          <p:cNvSpPr txBox="1"/>
          <p:nvPr/>
        </p:nvSpPr>
        <p:spPr>
          <a:xfrm>
            <a:off x="4963063" y="1686901"/>
            <a:ext cx="1609188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Сверхвысок</a:t>
            </a:r>
            <a:r>
              <a:rPr lang="en-US" sz="1200" dirty="0">
                <a:solidFill>
                  <a:schemeClr val="bg1"/>
                </a:solidFill>
              </a:rPr>
              <a:t>-</a:t>
            </a:r>
            <a:r>
              <a:rPr lang="ru-RU" sz="1200" dirty="0">
                <a:solidFill>
                  <a:schemeClr val="bg1"/>
                </a:solidFill>
              </a:rPr>
              <a:t>оэффективные машины</a:t>
            </a:r>
          </a:p>
        </p:txBody>
      </p:sp>
    </p:spTree>
    <p:extLst>
      <p:ext uri="{BB962C8B-B14F-4D97-AF65-F5344CB8AC3E}">
        <p14:creationId xmlns:p14="http://schemas.microsoft.com/office/powerpoint/2010/main" val="16860185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381125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6600" y="1474558"/>
            <a:ext cx="1421750" cy="1173537"/>
            <a:chOff x="745995" y="1676322"/>
            <a:chExt cx="1554804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>
              <a:hlinkClick r:id="rId2" action="ppaction://hlinksldjump"/>
            </p:cNvPr>
            <p:cNvSpPr txBox="1"/>
            <p:nvPr/>
          </p:nvSpPr>
          <p:spPr>
            <a:xfrm>
              <a:off x="745995" y="1844789"/>
              <a:ext cx="1554804" cy="100544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Установки стандартной эффектив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ности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</a:rPr>
                <a:t>SE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36806" y="1474556"/>
            <a:ext cx="1339920" cy="1173538"/>
            <a:chOff x="784929" y="1676322"/>
            <a:chExt cx="1465314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36" name="Rectangle 35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4929" y="1825615"/>
              <a:ext cx="1465314" cy="78201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Высокоэф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фективные машины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7249814" y="1474556"/>
            <a:ext cx="1286961" cy="1173540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>
            <a:hlinkClick r:id="rId3" action="ppaction://hlinksldjump"/>
          </p:cNvPr>
          <p:cNvSpPr/>
          <p:nvPr/>
        </p:nvSpPr>
        <p:spPr bwMode="auto">
          <a:xfrm>
            <a:off x="5124176" y="1474554"/>
            <a:ext cx="1286961" cy="117353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88970" y="2684373"/>
            <a:ext cx="8415534" cy="3227223"/>
            <a:chOff x="188970" y="2684373"/>
            <a:chExt cx="8415534" cy="3227223"/>
          </a:xfrm>
        </p:grpSpPr>
        <p:pic>
          <p:nvPicPr>
            <p:cNvPr id="30" name="Image 1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8470" y="2684373"/>
              <a:ext cx="381129" cy="38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Connecteur droit 14"/>
            <p:cNvCxnSpPr/>
            <p:nvPr/>
          </p:nvCxnSpPr>
          <p:spPr bwMode="auto">
            <a:xfrm>
              <a:off x="3607766" y="3084371"/>
              <a:ext cx="0" cy="27686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Connecteur droit 21"/>
            <p:cNvCxnSpPr/>
            <p:nvPr/>
          </p:nvCxnSpPr>
          <p:spPr bwMode="auto">
            <a:xfrm>
              <a:off x="957488" y="3198494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Connecteur droit 29"/>
            <p:cNvCxnSpPr/>
            <p:nvPr/>
          </p:nvCxnSpPr>
          <p:spPr bwMode="auto">
            <a:xfrm>
              <a:off x="957488" y="3466338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ZoneTexte 22"/>
            <p:cNvSpPr txBox="1"/>
            <p:nvPr/>
          </p:nvSpPr>
          <p:spPr bwMode="auto">
            <a:xfrm>
              <a:off x="260408" y="3320319"/>
              <a:ext cx="62869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600 кВт</a:t>
              </a:r>
            </a:p>
          </p:txBody>
        </p:sp>
        <p:sp>
          <p:nvSpPr>
            <p:cNvPr id="57" name="ZoneTexte 39"/>
            <p:cNvSpPr txBox="1"/>
            <p:nvPr/>
          </p:nvSpPr>
          <p:spPr bwMode="auto">
            <a:xfrm>
              <a:off x="260408" y="3067526"/>
              <a:ext cx="62869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500 кВт</a:t>
              </a:r>
            </a:p>
          </p:txBody>
        </p:sp>
        <p:sp>
          <p:nvSpPr>
            <p:cNvPr id="58" name="ZoneTexte 40"/>
            <p:cNvSpPr txBox="1"/>
            <p:nvPr/>
          </p:nvSpPr>
          <p:spPr bwMode="auto">
            <a:xfrm>
              <a:off x="251264" y="3573018"/>
              <a:ext cx="628650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700 кВт</a:t>
              </a:r>
            </a:p>
          </p:txBody>
        </p:sp>
        <p:sp>
          <p:nvSpPr>
            <p:cNvPr id="59" name="ZoneTexte 41"/>
            <p:cNvSpPr txBox="1"/>
            <p:nvPr/>
          </p:nvSpPr>
          <p:spPr bwMode="auto">
            <a:xfrm>
              <a:off x="255004" y="3828191"/>
              <a:ext cx="628650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800 кВт</a:t>
              </a:r>
            </a:p>
          </p:txBody>
        </p:sp>
        <p:sp>
          <p:nvSpPr>
            <p:cNvPr id="60" name="ZoneTexte 42"/>
            <p:cNvSpPr txBox="1"/>
            <p:nvPr/>
          </p:nvSpPr>
          <p:spPr bwMode="auto">
            <a:xfrm>
              <a:off x="260408" y="4090129"/>
              <a:ext cx="628650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900 кВт</a:t>
              </a:r>
            </a:p>
          </p:txBody>
        </p:sp>
        <p:sp>
          <p:nvSpPr>
            <p:cNvPr id="61" name="ZoneTexte 43"/>
            <p:cNvSpPr txBox="1"/>
            <p:nvPr/>
          </p:nvSpPr>
          <p:spPr bwMode="auto">
            <a:xfrm>
              <a:off x="188970" y="4352067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1000 кВт</a:t>
              </a:r>
            </a:p>
          </p:txBody>
        </p:sp>
        <p:sp>
          <p:nvSpPr>
            <p:cNvPr id="62" name="ZoneTexte 44"/>
            <p:cNvSpPr txBox="1"/>
            <p:nvPr/>
          </p:nvSpPr>
          <p:spPr bwMode="auto">
            <a:xfrm>
              <a:off x="188970" y="4623149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1100 кВт</a:t>
              </a:r>
            </a:p>
          </p:txBody>
        </p:sp>
        <p:sp>
          <p:nvSpPr>
            <p:cNvPr id="63" name="ZoneTexte 45"/>
            <p:cNvSpPr txBox="1"/>
            <p:nvPr/>
          </p:nvSpPr>
          <p:spPr bwMode="auto">
            <a:xfrm>
              <a:off x="188970" y="4893564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1200 кВт</a:t>
              </a:r>
            </a:p>
          </p:txBody>
        </p:sp>
        <p:sp>
          <p:nvSpPr>
            <p:cNvPr id="64" name="ZoneTexte 46"/>
            <p:cNvSpPr txBox="1"/>
            <p:nvPr/>
          </p:nvSpPr>
          <p:spPr bwMode="auto">
            <a:xfrm>
              <a:off x="188970" y="5148517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1300 кВт</a:t>
              </a:r>
            </a:p>
          </p:txBody>
        </p:sp>
        <p:sp>
          <p:nvSpPr>
            <p:cNvPr id="65" name="ZoneTexte 47"/>
            <p:cNvSpPr txBox="1"/>
            <p:nvPr/>
          </p:nvSpPr>
          <p:spPr bwMode="auto">
            <a:xfrm>
              <a:off x="188970" y="5406454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1400 кВт</a:t>
              </a:r>
            </a:p>
          </p:txBody>
        </p:sp>
        <p:sp>
          <p:nvSpPr>
            <p:cNvPr id="66" name="ZoneTexte 48"/>
            <p:cNvSpPr txBox="1"/>
            <p:nvPr/>
          </p:nvSpPr>
          <p:spPr bwMode="auto">
            <a:xfrm>
              <a:off x="188970" y="5649658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1500 кВт</a:t>
              </a:r>
            </a:p>
          </p:txBody>
        </p:sp>
        <p:cxnSp>
          <p:nvCxnSpPr>
            <p:cNvPr id="70" name="Connecteur droit 29"/>
            <p:cNvCxnSpPr/>
            <p:nvPr/>
          </p:nvCxnSpPr>
          <p:spPr bwMode="auto">
            <a:xfrm>
              <a:off x="957488" y="3734465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Connecteur droit 29"/>
            <p:cNvCxnSpPr/>
            <p:nvPr/>
          </p:nvCxnSpPr>
          <p:spPr bwMode="auto">
            <a:xfrm>
              <a:off x="957488" y="3977448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Connecteur droit 29"/>
            <p:cNvCxnSpPr/>
            <p:nvPr/>
          </p:nvCxnSpPr>
          <p:spPr bwMode="auto">
            <a:xfrm>
              <a:off x="957488" y="4234434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Connecteur droit 29"/>
            <p:cNvCxnSpPr/>
            <p:nvPr/>
          </p:nvCxnSpPr>
          <p:spPr bwMode="auto">
            <a:xfrm>
              <a:off x="957488" y="4490466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Connecteur droit 29"/>
            <p:cNvCxnSpPr/>
            <p:nvPr/>
          </p:nvCxnSpPr>
          <p:spPr bwMode="auto">
            <a:xfrm>
              <a:off x="957488" y="4773930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Connecteur droit 29"/>
            <p:cNvCxnSpPr/>
            <p:nvPr/>
          </p:nvCxnSpPr>
          <p:spPr bwMode="auto">
            <a:xfrm>
              <a:off x="957488" y="5048250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Connecteur droit 29"/>
            <p:cNvCxnSpPr/>
            <p:nvPr/>
          </p:nvCxnSpPr>
          <p:spPr bwMode="auto">
            <a:xfrm>
              <a:off x="957488" y="5304282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Connecteur droit 29"/>
            <p:cNvCxnSpPr/>
            <p:nvPr/>
          </p:nvCxnSpPr>
          <p:spPr bwMode="auto">
            <a:xfrm>
              <a:off x="957488" y="5537423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Connecteur droit 29"/>
            <p:cNvCxnSpPr/>
            <p:nvPr/>
          </p:nvCxnSpPr>
          <p:spPr bwMode="auto">
            <a:xfrm>
              <a:off x="957488" y="5789771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437373" y="3192613"/>
            <a:ext cx="439531" cy="225872"/>
            <a:chOff x="3437373" y="3192613"/>
            <a:chExt cx="439531" cy="225872"/>
          </a:xfrm>
        </p:grpSpPr>
        <p:pic>
          <p:nvPicPr>
            <p:cNvPr id="85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159" y="3198331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3437373" y="3192613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36758" y="3341047"/>
            <a:ext cx="439531" cy="220154"/>
            <a:chOff x="3436758" y="3341047"/>
            <a:chExt cx="439531" cy="220154"/>
          </a:xfrm>
        </p:grpSpPr>
        <p:pic>
          <p:nvPicPr>
            <p:cNvPr id="86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86" y="3341047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3436758" y="3341047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175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44240" y="3854800"/>
            <a:ext cx="439531" cy="235329"/>
            <a:chOff x="3444240" y="3854800"/>
            <a:chExt cx="439531" cy="235329"/>
          </a:xfrm>
        </p:grpSpPr>
        <p:pic>
          <p:nvPicPr>
            <p:cNvPr id="87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159" y="3869975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3444240" y="3854800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225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43547" y="4113376"/>
            <a:ext cx="439531" cy="220816"/>
            <a:chOff x="3443547" y="4113376"/>
            <a:chExt cx="439531" cy="220816"/>
          </a:xfrm>
        </p:grpSpPr>
        <p:pic>
          <p:nvPicPr>
            <p:cNvPr id="88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898" y="4114038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3443547" y="4113376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250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33251" y="4663853"/>
            <a:ext cx="439531" cy="220154"/>
            <a:chOff x="3433251" y="4663853"/>
            <a:chExt cx="439531" cy="220154"/>
          </a:xfrm>
        </p:grpSpPr>
        <p:pic>
          <p:nvPicPr>
            <p:cNvPr id="89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689" y="4663853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3433251" y="4665928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33839" y="4970775"/>
            <a:ext cx="439531" cy="226011"/>
            <a:chOff x="3433839" y="4970775"/>
            <a:chExt cx="439531" cy="226011"/>
          </a:xfrm>
        </p:grpSpPr>
        <p:pic>
          <p:nvPicPr>
            <p:cNvPr id="90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832" y="4976632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433839" y="4970775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350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42121" y="5190301"/>
            <a:ext cx="439531" cy="221703"/>
            <a:chOff x="3442121" y="5190301"/>
            <a:chExt cx="439531" cy="221703"/>
          </a:xfrm>
        </p:grpSpPr>
        <p:pic>
          <p:nvPicPr>
            <p:cNvPr id="67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957" y="5190301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3442121" y="5196560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375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38708" y="5484622"/>
            <a:ext cx="439531" cy="220154"/>
            <a:chOff x="3438708" y="5484622"/>
            <a:chExt cx="439531" cy="220154"/>
          </a:xfrm>
        </p:grpSpPr>
        <p:pic>
          <p:nvPicPr>
            <p:cNvPr id="68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342" y="5484622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3438708" y="5487746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400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91808" y="6122109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106" name="Rectangle 105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TextBox 106">
              <a:hlinkClick r:id="rId6" action="ppaction://hlinksldjump"/>
            </p:cNvPr>
            <p:cNvSpPr txBox="1"/>
            <p:nvPr/>
          </p:nvSpPr>
          <p:spPr>
            <a:xfrm>
              <a:off x="635777" y="6245150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34996" y="6122108"/>
            <a:ext cx="1675330" cy="569062"/>
            <a:chOff x="3649887" y="5143701"/>
            <a:chExt cx="1675330" cy="569062"/>
          </a:xfrm>
          <a:solidFill>
            <a:srgbClr val="F0694D"/>
          </a:solidFill>
        </p:grpSpPr>
        <p:sp>
          <p:nvSpPr>
            <p:cNvPr id="109" name="Rectangle 108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TextBox 109">
              <a:hlinkClick r:id="rId7" action="ppaction://hlinksldjump"/>
            </p:cNvPr>
            <p:cNvSpPr txBox="1"/>
            <p:nvPr/>
          </p:nvSpPr>
          <p:spPr>
            <a:xfrm>
              <a:off x="3649887" y="5197399"/>
              <a:ext cx="167533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735299" y="6047610"/>
            <a:ext cx="1637176" cy="715089"/>
            <a:chOff x="6287212" y="5073573"/>
            <a:chExt cx="1637176" cy="715089"/>
          </a:xfrm>
          <a:solidFill>
            <a:srgbClr val="F0694D"/>
          </a:solidFill>
        </p:grpSpPr>
        <p:sp>
          <p:nvSpPr>
            <p:cNvPr id="112" name="Rectangle 111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>
              <a:hlinkClick r:id="rId8" action="ppaction://hlinksldjump"/>
            </p:cNvPr>
            <p:cNvSpPr txBox="1"/>
            <p:nvPr/>
          </p:nvSpPr>
          <p:spPr>
            <a:xfrm>
              <a:off x="6287212" y="5073573"/>
              <a:ext cx="1637176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869971" y="6045377"/>
            <a:ext cx="1449055" cy="639189"/>
            <a:chOff x="635777" y="6106847"/>
            <a:chExt cx="1449055" cy="639189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>
              <a:hlinkClick r:id="rId9" action="ppaction://hlinksldjump"/>
            </p:cNvPr>
            <p:cNvSpPr txBox="1"/>
            <p:nvPr/>
          </p:nvSpPr>
          <p:spPr>
            <a:xfrm>
              <a:off x="635777" y="6106847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047875" y="873800"/>
            <a:ext cx="6977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Модельный ряд продукции RTHD evo</a:t>
            </a:r>
          </a:p>
        </p:txBody>
      </p:sp>
      <p:sp>
        <p:nvSpPr>
          <p:cNvPr id="93" name="TextBox 92">
            <a:hlinkClick r:id="rId3" action="ppaction://hlinksldjump"/>
          </p:cNvPr>
          <p:cNvSpPr txBox="1"/>
          <p:nvPr/>
        </p:nvSpPr>
        <p:spPr>
          <a:xfrm>
            <a:off x="4963063" y="1686901"/>
            <a:ext cx="1609188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Сверхвысок</a:t>
            </a:r>
            <a:r>
              <a:rPr lang="en-US" sz="1200" dirty="0">
                <a:solidFill>
                  <a:schemeClr val="bg1"/>
                </a:solidFill>
              </a:rPr>
              <a:t>-</a:t>
            </a:r>
            <a:r>
              <a:rPr lang="ru-RU" sz="1200" dirty="0">
                <a:solidFill>
                  <a:schemeClr val="bg1"/>
                </a:solidFill>
              </a:rPr>
              <a:t>оэффективные машины</a:t>
            </a:r>
          </a:p>
        </p:txBody>
      </p:sp>
      <p:sp>
        <p:nvSpPr>
          <p:cNvPr id="95" name="TextBox 94">
            <a:hlinkClick r:id="rId10" action="ppaction://hlinksldjump"/>
          </p:cNvPr>
          <p:cNvSpPr txBox="1"/>
          <p:nvPr/>
        </p:nvSpPr>
        <p:spPr>
          <a:xfrm>
            <a:off x="7156940" y="1584273"/>
            <a:ext cx="1472710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Высокая сезонная эффекти</a:t>
            </a:r>
            <a:r>
              <a:rPr lang="en-US" sz="1200" dirty="0">
                <a:solidFill>
                  <a:schemeClr val="bg1"/>
                </a:solidFill>
              </a:rPr>
              <a:t>-</a:t>
            </a:r>
            <a:r>
              <a:rPr lang="ru-RU" sz="1200" dirty="0">
                <a:solidFill>
                  <a:schemeClr val="bg1"/>
                </a:solidFill>
              </a:rPr>
              <a:t>вность</a:t>
            </a:r>
          </a:p>
        </p:txBody>
      </p:sp>
    </p:spTree>
    <p:extLst>
      <p:ext uri="{BB962C8B-B14F-4D97-AF65-F5344CB8AC3E}">
        <p14:creationId xmlns:p14="http://schemas.microsoft.com/office/powerpoint/2010/main" val="19239478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381125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45175" y="1474558"/>
            <a:ext cx="1364600" cy="1173537"/>
            <a:chOff x="777244" y="1676322"/>
            <a:chExt cx="1492306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>
              <a:hlinkClick r:id="rId2" action="ppaction://hlinksldjump"/>
            </p:cNvPr>
            <p:cNvSpPr txBox="1"/>
            <p:nvPr/>
          </p:nvSpPr>
          <p:spPr>
            <a:xfrm>
              <a:off x="777244" y="1824789"/>
              <a:ext cx="1492306" cy="100544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Установки стандартной эффектив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ности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</a:rPr>
                <a:t>SE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17756" y="1474556"/>
            <a:ext cx="1378020" cy="1173538"/>
            <a:chOff x="764096" y="1676322"/>
            <a:chExt cx="1506980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36" name="Rectangle 35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3" action="ppaction://hlinksldjump"/>
            </p:cNvPr>
            <p:cNvSpPr txBox="1"/>
            <p:nvPr/>
          </p:nvSpPr>
          <p:spPr>
            <a:xfrm>
              <a:off x="764096" y="1825615"/>
              <a:ext cx="1506980" cy="78201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Высокоэф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фективные машины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7249814" y="1474555"/>
            <a:ext cx="1286961" cy="1173537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124176" y="1474553"/>
            <a:ext cx="1286961" cy="117353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88970" y="2685816"/>
            <a:ext cx="8415534" cy="3225780"/>
            <a:chOff x="188970" y="2685816"/>
            <a:chExt cx="8415534" cy="3225780"/>
          </a:xfrm>
        </p:grpSpPr>
        <p:pic>
          <p:nvPicPr>
            <p:cNvPr id="30" name="Image 1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759" y="2685816"/>
              <a:ext cx="381129" cy="38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Connecteur droit 14"/>
            <p:cNvCxnSpPr/>
            <p:nvPr/>
          </p:nvCxnSpPr>
          <p:spPr bwMode="auto">
            <a:xfrm>
              <a:off x="5770055" y="3085814"/>
              <a:ext cx="0" cy="27686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Connecteur droit 21"/>
            <p:cNvCxnSpPr/>
            <p:nvPr/>
          </p:nvCxnSpPr>
          <p:spPr bwMode="auto">
            <a:xfrm>
              <a:off x="957488" y="3198494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Connecteur droit 29"/>
            <p:cNvCxnSpPr/>
            <p:nvPr/>
          </p:nvCxnSpPr>
          <p:spPr bwMode="auto">
            <a:xfrm>
              <a:off x="957488" y="3466338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ZoneTexte 22"/>
            <p:cNvSpPr txBox="1"/>
            <p:nvPr/>
          </p:nvSpPr>
          <p:spPr bwMode="auto">
            <a:xfrm>
              <a:off x="260408" y="3320319"/>
              <a:ext cx="62869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600 кВт</a:t>
              </a:r>
            </a:p>
          </p:txBody>
        </p:sp>
        <p:sp>
          <p:nvSpPr>
            <p:cNvPr id="57" name="ZoneTexte 39"/>
            <p:cNvSpPr txBox="1"/>
            <p:nvPr/>
          </p:nvSpPr>
          <p:spPr bwMode="auto">
            <a:xfrm>
              <a:off x="260408" y="3067526"/>
              <a:ext cx="62869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500 кВт</a:t>
              </a:r>
            </a:p>
          </p:txBody>
        </p:sp>
        <p:sp>
          <p:nvSpPr>
            <p:cNvPr id="58" name="ZoneTexte 40"/>
            <p:cNvSpPr txBox="1"/>
            <p:nvPr/>
          </p:nvSpPr>
          <p:spPr bwMode="auto">
            <a:xfrm>
              <a:off x="251264" y="3573018"/>
              <a:ext cx="628650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700 кВт</a:t>
              </a:r>
            </a:p>
          </p:txBody>
        </p:sp>
        <p:sp>
          <p:nvSpPr>
            <p:cNvPr id="59" name="ZoneTexte 41"/>
            <p:cNvSpPr txBox="1"/>
            <p:nvPr/>
          </p:nvSpPr>
          <p:spPr bwMode="auto">
            <a:xfrm>
              <a:off x="255004" y="3828191"/>
              <a:ext cx="628650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800 кВт</a:t>
              </a:r>
            </a:p>
          </p:txBody>
        </p:sp>
        <p:sp>
          <p:nvSpPr>
            <p:cNvPr id="60" name="ZoneTexte 42"/>
            <p:cNvSpPr txBox="1"/>
            <p:nvPr/>
          </p:nvSpPr>
          <p:spPr bwMode="auto">
            <a:xfrm>
              <a:off x="260408" y="4090129"/>
              <a:ext cx="628650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900 кВт</a:t>
              </a:r>
            </a:p>
          </p:txBody>
        </p:sp>
        <p:sp>
          <p:nvSpPr>
            <p:cNvPr id="61" name="ZoneTexte 43"/>
            <p:cNvSpPr txBox="1"/>
            <p:nvPr/>
          </p:nvSpPr>
          <p:spPr bwMode="auto">
            <a:xfrm>
              <a:off x="188970" y="4352067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1000 кВт</a:t>
              </a:r>
            </a:p>
          </p:txBody>
        </p:sp>
        <p:sp>
          <p:nvSpPr>
            <p:cNvPr id="62" name="ZoneTexte 44"/>
            <p:cNvSpPr txBox="1"/>
            <p:nvPr/>
          </p:nvSpPr>
          <p:spPr bwMode="auto">
            <a:xfrm>
              <a:off x="188970" y="4623149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1100 кВт</a:t>
              </a:r>
            </a:p>
          </p:txBody>
        </p:sp>
        <p:sp>
          <p:nvSpPr>
            <p:cNvPr id="63" name="ZoneTexte 45"/>
            <p:cNvSpPr txBox="1"/>
            <p:nvPr/>
          </p:nvSpPr>
          <p:spPr bwMode="auto">
            <a:xfrm>
              <a:off x="188970" y="4893564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1200 кВт</a:t>
              </a:r>
            </a:p>
          </p:txBody>
        </p:sp>
        <p:sp>
          <p:nvSpPr>
            <p:cNvPr id="64" name="ZoneTexte 46"/>
            <p:cNvSpPr txBox="1"/>
            <p:nvPr/>
          </p:nvSpPr>
          <p:spPr bwMode="auto">
            <a:xfrm>
              <a:off x="188970" y="5148517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1300 кВт</a:t>
              </a:r>
            </a:p>
          </p:txBody>
        </p:sp>
        <p:sp>
          <p:nvSpPr>
            <p:cNvPr id="65" name="ZoneTexte 47"/>
            <p:cNvSpPr txBox="1"/>
            <p:nvPr/>
          </p:nvSpPr>
          <p:spPr bwMode="auto">
            <a:xfrm>
              <a:off x="188970" y="5406454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1400 кВт</a:t>
              </a:r>
            </a:p>
          </p:txBody>
        </p:sp>
        <p:sp>
          <p:nvSpPr>
            <p:cNvPr id="66" name="ZoneTexte 48"/>
            <p:cNvSpPr txBox="1"/>
            <p:nvPr/>
          </p:nvSpPr>
          <p:spPr bwMode="auto">
            <a:xfrm>
              <a:off x="188970" y="5649658"/>
              <a:ext cx="700088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Calibri" panose="020F0502020204030204" pitchFamily="34" charset="0"/>
                </a:rPr>
                <a:t>1500 кВт</a:t>
              </a:r>
            </a:p>
          </p:txBody>
        </p:sp>
        <p:cxnSp>
          <p:nvCxnSpPr>
            <p:cNvPr id="70" name="Connecteur droit 29"/>
            <p:cNvCxnSpPr/>
            <p:nvPr/>
          </p:nvCxnSpPr>
          <p:spPr bwMode="auto">
            <a:xfrm>
              <a:off x="957488" y="3734465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Connecteur droit 29"/>
            <p:cNvCxnSpPr/>
            <p:nvPr/>
          </p:nvCxnSpPr>
          <p:spPr bwMode="auto">
            <a:xfrm>
              <a:off x="957488" y="3977448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Connecteur droit 29"/>
            <p:cNvCxnSpPr/>
            <p:nvPr/>
          </p:nvCxnSpPr>
          <p:spPr bwMode="auto">
            <a:xfrm>
              <a:off x="957488" y="4234434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Connecteur droit 29"/>
            <p:cNvCxnSpPr/>
            <p:nvPr/>
          </p:nvCxnSpPr>
          <p:spPr bwMode="auto">
            <a:xfrm>
              <a:off x="957488" y="4490466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Connecteur droit 29"/>
            <p:cNvCxnSpPr/>
            <p:nvPr/>
          </p:nvCxnSpPr>
          <p:spPr bwMode="auto">
            <a:xfrm>
              <a:off x="957488" y="4773930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Connecteur droit 29"/>
            <p:cNvCxnSpPr/>
            <p:nvPr/>
          </p:nvCxnSpPr>
          <p:spPr bwMode="auto">
            <a:xfrm>
              <a:off x="957488" y="5048250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Connecteur droit 29"/>
            <p:cNvCxnSpPr/>
            <p:nvPr/>
          </p:nvCxnSpPr>
          <p:spPr bwMode="auto">
            <a:xfrm>
              <a:off x="957488" y="5304282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Connecteur droit 29"/>
            <p:cNvCxnSpPr/>
            <p:nvPr/>
          </p:nvCxnSpPr>
          <p:spPr bwMode="auto">
            <a:xfrm>
              <a:off x="957488" y="5537423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Connecteur droit 29"/>
            <p:cNvCxnSpPr/>
            <p:nvPr/>
          </p:nvCxnSpPr>
          <p:spPr bwMode="auto">
            <a:xfrm>
              <a:off x="957488" y="5789771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5582224" y="3235680"/>
            <a:ext cx="439531" cy="222054"/>
            <a:chOff x="5582224" y="3235680"/>
            <a:chExt cx="439531" cy="222054"/>
          </a:xfrm>
        </p:grpSpPr>
        <p:pic>
          <p:nvPicPr>
            <p:cNvPr id="85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651" y="3237580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5582224" y="3235680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83902" y="3418397"/>
            <a:ext cx="439531" cy="220280"/>
            <a:chOff x="5583902" y="3418397"/>
            <a:chExt cx="439531" cy="220280"/>
          </a:xfrm>
        </p:grpSpPr>
        <p:pic>
          <p:nvPicPr>
            <p:cNvPr id="86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246" y="3418523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5583902" y="3418397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175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83901" y="3867371"/>
            <a:ext cx="439531" cy="220154"/>
            <a:chOff x="5583901" y="3867371"/>
            <a:chExt cx="439531" cy="220154"/>
          </a:xfrm>
        </p:grpSpPr>
        <p:pic>
          <p:nvPicPr>
            <p:cNvPr id="87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579" y="3867371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5583901" y="3869169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225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93046" y="4221860"/>
            <a:ext cx="439531" cy="222409"/>
            <a:chOff x="5593046" y="4221860"/>
            <a:chExt cx="439531" cy="222409"/>
          </a:xfrm>
        </p:grpSpPr>
        <p:pic>
          <p:nvPicPr>
            <p:cNvPr id="88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246" y="4224115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5593046" y="4221860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275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93959" y="4771644"/>
            <a:ext cx="439531" cy="222440"/>
            <a:chOff x="5593959" y="4771644"/>
            <a:chExt cx="439531" cy="222440"/>
          </a:xfrm>
        </p:grpSpPr>
        <p:pic>
          <p:nvPicPr>
            <p:cNvPr id="89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723" y="4773930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5593959" y="4771644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325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93044" y="5033677"/>
            <a:ext cx="439531" cy="227521"/>
            <a:chOff x="5593044" y="5033677"/>
            <a:chExt cx="439531" cy="227521"/>
          </a:xfrm>
        </p:grpSpPr>
        <p:pic>
          <p:nvPicPr>
            <p:cNvPr id="90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275" y="5041044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5593044" y="5033677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350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93044" y="5569617"/>
            <a:ext cx="439531" cy="220154"/>
            <a:chOff x="5593044" y="5569617"/>
            <a:chExt cx="439531" cy="220154"/>
          </a:xfrm>
        </p:grpSpPr>
        <p:pic>
          <p:nvPicPr>
            <p:cNvPr id="68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723" y="5569617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5593044" y="5569617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425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92565" y="5280444"/>
            <a:ext cx="439531" cy="221800"/>
            <a:chOff x="5592565" y="5280444"/>
            <a:chExt cx="439531" cy="221800"/>
          </a:xfrm>
        </p:grpSpPr>
        <p:pic>
          <p:nvPicPr>
            <p:cNvPr id="67" name="Imag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723" y="5282090"/>
              <a:ext cx="220154" cy="22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5592565" y="5280444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375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91808" y="6122109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106" name="Rectangle 105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TextBox 106">
              <a:hlinkClick r:id="rId6" action="ppaction://hlinksldjump"/>
            </p:cNvPr>
            <p:cNvSpPr txBox="1"/>
            <p:nvPr/>
          </p:nvSpPr>
          <p:spPr>
            <a:xfrm>
              <a:off x="635777" y="6226100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06421" y="6122108"/>
            <a:ext cx="1732480" cy="569062"/>
            <a:chOff x="3621312" y="5143701"/>
            <a:chExt cx="1732480" cy="569062"/>
          </a:xfrm>
          <a:solidFill>
            <a:srgbClr val="F0694D"/>
          </a:solidFill>
        </p:grpSpPr>
        <p:sp>
          <p:nvSpPr>
            <p:cNvPr id="109" name="Rectangle 108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TextBox 109">
              <a:hlinkClick r:id="rId7" action="ppaction://hlinksldjump"/>
            </p:cNvPr>
            <p:cNvSpPr txBox="1"/>
            <p:nvPr/>
          </p:nvSpPr>
          <p:spPr>
            <a:xfrm>
              <a:off x="3621312" y="5197399"/>
              <a:ext cx="173248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659099" y="6047610"/>
            <a:ext cx="1789576" cy="715089"/>
            <a:chOff x="6211012" y="5073573"/>
            <a:chExt cx="1789576" cy="715089"/>
          </a:xfrm>
          <a:solidFill>
            <a:srgbClr val="F0694D"/>
          </a:solidFill>
        </p:grpSpPr>
        <p:sp>
          <p:nvSpPr>
            <p:cNvPr id="112" name="Rectangle 111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>
              <a:hlinkClick r:id="rId8" action="ppaction://hlinksldjump"/>
            </p:cNvPr>
            <p:cNvSpPr txBox="1"/>
            <p:nvPr/>
          </p:nvSpPr>
          <p:spPr>
            <a:xfrm>
              <a:off x="6211012" y="5073573"/>
              <a:ext cx="1789576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869971" y="6035852"/>
            <a:ext cx="1449055" cy="648714"/>
            <a:chOff x="635777" y="6097322"/>
            <a:chExt cx="1449055" cy="648714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>
              <a:hlinkClick r:id="rId9" action="ppaction://hlinksldjump"/>
            </p:cNvPr>
            <p:cNvSpPr txBox="1"/>
            <p:nvPr/>
          </p:nvSpPr>
          <p:spPr>
            <a:xfrm>
              <a:off x="635777" y="6097322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047875" y="873800"/>
            <a:ext cx="6977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Модельный ряд продукции RTHD evo</a:t>
            </a:r>
          </a:p>
        </p:txBody>
      </p:sp>
      <p:sp>
        <p:nvSpPr>
          <p:cNvPr id="93" name="TextBox 92">
            <a:hlinkClick r:id="rId10" action="ppaction://hlinksldjump"/>
          </p:cNvPr>
          <p:cNvSpPr txBox="1"/>
          <p:nvPr/>
        </p:nvSpPr>
        <p:spPr>
          <a:xfrm>
            <a:off x="4963063" y="1686901"/>
            <a:ext cx="1609188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Сверхвысок</a:t>
            </a:r>
            <a:r>
              <a:rPr lang="en-US" sz="1200" dirty="0">
                <a:solidFill>
                  <a:schemeClr val="bg1"/>
                </a:solidFill>
              </a:rPr>
              <a:t>-</a:t>
            </a:r>
            <a:r>
              <a:rPr lang="ru-RU" sz="1200" dirty="0">
                <a:solidFill>
                  <a:schemeClr val="bg1"/>
                </a:solidFill>
              </a:rPr>
              <a:t>оэффективные машины</a:t>
            </a:r>
          </a:p>
        </p:txBody>
      </p:sp>
      <p:sp>
        <p:nvSpPr>
          <p:cNvPr id="95" name="TextBox 94">
            <a:hlinkClick r:id="rId11" action="ppaction://hlinksldjump"/>
          </p:cNvPr>
          <p:cNvSpPr txBox="1"/>
          <p:nvPr/>
        </p:nvSpPr>
        <p:spPr>
          <a:xfrm>
            <a:off x="7156940" y="1584273"/>
            <a:ext cx="1472710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Высокая сезонная эффекти</a:t>
            </a:r>
            <a:r>
              <a:rPr lang="en-US" sz="1200" dirty="0">
                <a:solidFill>
                  <a:schemeClr val="bg1"/>
                </a:solidFill>
              </a:rPr>
              <a:t>-</a:t>
            </a:r>
            <a:r>
              <a:rPr lang="ru-RU" sz="1200" dirty="0">
                <a:solidFill>
                  <a:schemeClr val="bg1"/>
                </a:solidFill>
              </a:rPr>
              <a:t>вность</a:t>
            </a:r>
          </a:p>
        </p:txBody>
      </p:sp>
    </p:spTree>
    <p:extLst>
      <p:ext uri="{BB962C8B-B14F-4D97-AF65-F5344CB8AC3E}">
        <p14:creationId xmlns:p14="http://schemas.microsoft.com/office/powerpoint/2010/main" val="31126928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381125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37936" y="1474558"/>
            <a:ext cx="1327705" cy="1173537"/>
            <a:chOff x="769328" y="1676322"/>
            <a:chExt cx="1451958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>
              <a:hlinkClick r:id="rId2" action="ppaction://hlinksldjump"/>
            </p:cNvPr>
            <p:cNvSpPr txBox="1"/>
            <p:nvPr/>
          </p:nvSpPr>
          <p:spPr>
            <a:xfrm>
              <a:off x="769328" y="1825282"/>
              <a:ext cx="1448140" cy="100544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Установки стандартной эффектив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ности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</a:rPr>
                <a:t>SE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27281" y="1474557"/>
            <a:ext cx="1358970" cy="1173538"/>
            <a:chOff x="774513" y="1676322"/>
            <a:chExt cx="1486147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36" name="Rectangle 35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3" action="ppaction://hlinksldjump"/>
            </p:cNvPr>
            <p:cNvSpPr txBox="1"/>
            <p:nvPr/>
          </p:nvSpPr>
          <p:spPr>
            <a:xfrm>
              <a:off x="774513" y="1815614"/>
              <a:ext cx="1486147" cy="78201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Высокоэф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фективные машины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7249814" y="1474556"/>
            <a:ext cx="1286961" cy="1173538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963063" y="1474554"/>
            <a:ext cx="1609188" cy="1173535"/>
            <a:chOff x="637697" y="1676322"/>
            <a:chExt cx="1759781" cy="1283362"/>
          </a:xfrm>
          <a:solidFill>
            <a:schemeClr val="bg1">
              <a:lumMod val="75000"/>
            </a:schemeClr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hlinkClick r:id="rId4" action="ppaction://hlinksldjump"/>
            </p:cNvPr>
            <p:cNvSpPr txBox="1"/>
            <p:nvPr/>
          </p:nvSpPr>
          <p:spPr>
            <a:xfrm>
              <a:off x="637697" y="1908542"/>
              <a:ext cx="1759781" cy="782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Сверхвысок</a:t>
              </a:r>
              <a:r>
                <a:rPr lang="en-US" sz="1200" dirty="0">
                  <a:solidFill>
                    <a:schemeClr val="bg1"/>
                  </a:solidFill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</a:rPr>
                <a:t>оэффективные машины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8970" y="2723114"/>
            <a:ext cx="8415534" cy="3188482"/>
            <a:chOff x="188970" y="2723114"/>
            <a:chExt cx="8415534" cy="3188482"/>
          </a:xfrm>
        </p:grpSpPr>
        <p:grpSp>
          <p:nvGrpSpPr>
            <p:cNvPr id="91" name="Group 90"/>
            <p:cNvGrpSpPr/>
            <p:nvPr/>
          </p:nvGrpSpPr>
          <p:grpSpPr>
            <a:xfrm>
              <a:off x="188970" y="3067526"/>
              <a:ext cx="8415534" cy="2844070"/>
              <a:chOff x="188970" y="3067526"/>
              <a:chExt cx="8415534" cy="2844070"/>
            </a:xfrm>
          </p:grpSpPr>
          <p:cxnSp>
            <p:nvCxnSpPr>
              <p:cNvPr id="31" name="Connecteur droit 14"/>
              <p:cNvCxnSpPr/>
              <p:nvPr/>
            </p:nvCxnSpPr>
            <p:spPr bwMode="auto">
              <a:xfrm>
                <a:off x="7892025" y="3085814"/>
                <a:ext cx="0" cy="27686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Connecteur droit 21"/>
              <p:cNvCxnSpPr/>
              <p:nvPr/>
            </p:nvCxnSpPr>
            <p:spPr bwMode="auto">
              <a:xfrm>
                <a:off x="957488" y="3198494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Connecteur droit 29"/>
              <p:cNvCxnSpPr/>
              <p:nvPr/>
            </p:nvCxnSpPr>
            <p:spPr bwMode="auto">
              <a:xfrm>
                <a:off x="957488" y="3466338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ZoneTexte 22"/>
              <p:cNvSpPr txBox="1"/>
              <p:nvPr/>
            </p:nvSpPr>
            <p:spPr bwMode="auto">
              <a:xfrm>
                <a:off x="260408" y="3320319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100" dirty="0">
                    <a:latin typeface="Calibri" panose="020F0502020204030204" pitchFamily="34" charset="0"/>
                  </a:rPr>
                  <a:t>600 кВт</a:t>
                </a:r>
              </a:p>
            </p:txBody>
          </p:sp>
          <p:sp>
            <p:nvSpPr>
              <p:cNvPr id="57" name="ZoneTexte 39"/>
              <p:cNvSpPr txBox="1"/>
              <p:nvPr/>
            </p:nvSpPr>
            <p:spPr bwMode="auto">
              <a:xfrm>
                <a:off x="260408" y="3067526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100" dirty="0">
                    <a:latin typeface="Calibri" panose="020F0502020204030204" pitchFamily="34" charset="0"/>
                  </a:rPr>
                  <a:t>500 кВт</a:t>
                </a:r>
              </a:p>
            </p:txBody>
          </p:sp>
          <p:sp>
            <p:nvSpPr>
              <p:cNvPr id="58" name="ZoneTexte 40"/>
              <p:cNvSpPr txBox="1"/>
              <p:nvPr/>
            </p:nvSpPr>
            <p:spPr bwMode="auto">
              <a:xfrm>
                <a:off x="251264" y="3573018"/>
                <a:ext cx="628650" cy="261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100" dirty="0">
                    <a:latin typeface="Calibri" panose="020F0502020204030204" pitchFamily="34" charset="0"/>
                  </a:rPr>
                  <a:t>700 кВт</a:t>
                </a:r>
              </a:p>
            </p:txBody>
          </p:sp>
          <p:sp>
            <p:nvSpPr>
              <p:cNvPr id="59" name="ZoneTexte 41"/>
              <p:cNvSpPr txBox="1"/>
              <p:nvPr/>
            </p:nvSpPr>
            <p:spPr bwMode="auto">
              <a:xfrm>
                <a:off x="255004" y="3828191"/>
                <a:ext cx="628650" cy="261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100" dirty="0">
                    <a:latin typeface="Calibri" panose="020F0502020204030204" pitchFamily="34" charset="0"/>
                  </a:rPr>
                  <a:t>800 кВт</a:t>
                </a:r>
              </a:p>
            </p:txBody>
          </p:sp>
          <p:sp>
            <p:nvSpPr>
              <p:cNvPr id="60" name="ZoneTexte 42"/>
              <p:cNvSpPr txBox="1"/>
              <p:nvPr/>
            </p:nvSpPr>
            <p:spPr bwMode="auto">
              <a:xfrm>
                <a:off x="260408" y="4090129"/>
                <a:ext cx="628650" cy="261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100" dirty="0">
                    <a:latin typeface="Calibri" panose="020F0502020204030204" pitchFamily="34" charset="0"/>
                  </a:rPr>
                  <a:t>900 кВт</a:t>
                </a:r>
              </a:p>
            </p:txBody>
          </p:sp>
          <p:sp>
            <p:nvSpPr>
              <p:cNvPr id="61" name="ZoneTexte 43"/>
              <p:cNvSpPr txBox="1"/>
              <p:nvPr/>
            </p:nvSpPr>
            <p:spPr bwMode="auto">
              <a:xfrm>
                <a:off x="188970" y="4352067"/>
                <a:ext cx="700088" cy="261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100" dirty="0">
                    <a:latin typeface="Calibri" panose="020F0502020204030204" pitchFamily="34" charset="0"/>
                  </a:rPr>
                  <a:t>1000 кВт</a:t>
                </a:r>
              </a:p>
            </p:txBody>
          </p:sp>
          <p:sp>
            <p:nvSpPr>
              <p:cNvPr id="62" name="ZoneTexte 44"/>
              <p:cNvSpPr txBox="1"/>
              <p:nvPr/>
            </p:nvSpPr>
            <p:spPr bwMode="auto">
              <a:xfrm>
                <a:off x="188970" y="4623149"/>
                <a:ext cx="700088" cy="261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100" dirty="0">
                    <a:latin typeface="Calibri" panose="020F0502020204030204" pitchFamily="34" charset="0"/>
                  </a:rPr>
                  <a:t>1100 кВт</a:t>
                </a:r>
              </a:p>
            </p:txBody>
          </p:sp>
          <p:sp>
            <p:nvSpPr>
              <p:cNvPr id="63" name="ZoneTexte 45"/>
              <p:cNvSpPr txBox="1"/>
              <p:nvPr/>
            </p:nvSpPr>
            <p:spPr bwMode="auto">
              <a:xfrm>
                <a:off x="188970" y="4893564"/>
                <a:ext cx="700088" cy="261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100" dirty="0">
                    <a:latin typeface="Calibri" panose="020F0502020204030204" pitchFamily="34" charset="0"/>
                  </a:rPr>
                  <a:t>1200 кВт</a:t>
                </a:r>
              </a:p>
            </p:txBody>
          </p:sp>
          <p:sp>
            <p:nvSpPr>
              <p:cNvPr id="64" name="ZoneTexte 46"/>
              <p:cNvSpPr txBox="1"/>
              <p:nvPr/>
            </p:nvSpPr>
            <p:spPr bwMode="auto">
              <a:xfrm>
                <a:off x="188970" y="5148517"/>
                <a:ext cx="700088" cy="261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100" dirty="0">
                    <a:latin typeface="Calibri" panose="020F0502020204030204" pitchFamily="34" charset="0"/>
                  </a:rPr>
                  <a:t>1300 кВт</a:t>
                </a:r>
              </a:p>
            </p:txBody>
          </p:sp>
          <p:sp>
            <p:nvSpPr>
              <p:cNvPr id="65" name="ZoneTexte 47"/>
              <p:cNvSpPr txBox="1"/>
              <p:nvPr/>
            </p:nvSpPr>
            <p:spPr bwMode="auto">
              <a:xfrm>
                <a:off x="188970" y="5406454"/>
                <a:ext cx="700088" cy="261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100" dirty="0">
                    <a:latin typeface="Calibri" panose="020F0502020204030204" pitchFamily="34" charset="0"/>
                  </a:rPr>
                  <a:t>1400 кВт</a:t>
                </a:r>
              </a:p>
            </p:txBody>
          </p:sp>
          <p:sp>
            <p:nvSpPr>
              <p:cNvPr id="66" name="ZoneTexte 48"/>
              <p:cNvSpPr txBox="1"/>
              <p:nvPr/>
            </p:nvSpPr>
            <p:spPr bwMode="auto">
              <a:xfrm>
                <a:off x="188970" y="5649658"/>
                <a:ext cx="700088" cy="261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100" dirty="0">
                    <a:latin typeface="Calibri" panose="020F0502020204030204" pitchFamily="34" charset="0"/>
                  </a:rPr>
                  <a:t>1500 кВт</a:t>
                </a:r>
              </a:p>
            </p:txBody>
          </p:sp>
          <p:cxnSp>
            <p:nvCxnSpPr>
              <p:cNvPr id="70" name="Connecteur droit 29"/>
              <p:cNvCxnSpPr/>
              <p:nvPr/>
            </p:nvCxnSpPr>
            <p:spPr bwMode="auto">
              <a:xfrm>
                <a:off x="957488" y="3734465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Connecteur droit 29"/>
              <p:cNvCxnSpPr/>
              <p:nvPr/>
            </p:nvCxnSpPr>
            <p:spPr bwMode="auto">
              <a:xfrm>
                <a:off x="957488" y="3977448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Connecteur droit 29"/>
              <p:cNvCxnSpPr/>
              <p:nvPr/>
            </p:nvCxnSpPr>
            <p:spPr bwMode="auto">
              <a:xfrm>
                <a:off x="957488" y="4234434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Connecteur droit 29"/>
              <p:cNvCxnSpPr/>
              <p:nvPr/>
            </p:nvCxnSpPr>
            <p:spPr bwMode="auto">
              <a:xfrm>
                <a:off x="957488" y="4490466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Connecteur droit 29"/>
              <p:cNvCxnSpPr/>
              <p:nvPr/>
            </p:nvCxnSpPr>
            <p:spPr bwMode="auto">
              <a:xfrm>
                <a:off x="957488" y="4773930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Connecteur droit 29"/>
              <p:cNvCxnSpPr/>
              <p:nvPr/>
            </p:nvCxnSpPr>
            <p:spPr bwMode="auto">
              <a:xfrm>
                <a:off x="957488" y="5048250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Connecteur droit 29"/>
              <p:cNvCxnSpPr/>
              <p:nvPr/>
            </p:nvCxnSpPr>
            <p:spPr bwMode="auto">
              <a:xfrm>
                <a:off x="957488" y="5304282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Connecteur droit 29"/>
              <p:cNvCxnSpPr/>
              <p:nvPr/>
            </p:nvCxnSpPr>
            <p:spPr bwMode="auto">
              <a:xfrm>
                <a:off x="957488" y="5537423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Connecteur droit 29"/>
              <p:cNvCxnSpPr/>
              <p:nvPr/>
            </p:nvCxnSpPr>
            <p:spPr bwMode="auto">
              <a:xfrm>
                <a:off x="957488" y="5789771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69" name="Image 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08895" y="2723114"/>
              <a:ext cx="362700" cy="3627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7711030" y="3217966"/>
            <a:ext cx="439531" cy="239150"/>
            <a:chOff x="7711030" y="3217966"/>
            <a:chExt cx="439531" cy="239150"/>
          </a:xfrm>
        </p:grpSpPr>
        <p:pic>
          <p:nvPicPr>
            <p:cNvPr id="79" name="Image 1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531" y="3222899"/>
              <a:ext cx="235525" cy="23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7711030" y="3217966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11029" y="3376061"/>
            <a:ext cx="439531" cy="234217"/>
            <a:chOff x="7711029" y="3376061"/>
            <a:chExt cx="439531" cy="234217"/>
          </a:xfrm>
        </p:grpSpPr>
        <p:pic>
          <p:nvPicPr>
            <p:cNvPr id="81" name="Image 1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531" y="3376061"/>
              <a:ext cx="235525" cy="23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7711029" y="3379155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175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08895" y="3842051"/>
            <a:ext cx="439531" cy="234217"/>
            <a:chOff x="7708895" y="3842051"/>
            <a:chExt cx="439531" cy="234217"/>
          </a:xfrm>
        </p:grpSpPr>
        <p:pic>
          <p:nvPicPr>
            <p:cNvPr id="82" name="Image 1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82" y="3842051"/>
              <a:ext cx="235525" cy="23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7708895" y="3853244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225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17618" y="4099723"/>
            <a:ext cx="439531" cy="234217"/>
            <a:chOff x="7717618" y="4099723"/>
            <a:chExt cx="439531" cy="234217"/>
          </a:xfrm>
        </p:grpSpPr>
        <p:pic>
          <p:nvPicPr>
            <p:cNvPr id="83" name="Image 1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531" y="4099723"/>
              <a:ext cx="235525" cy="23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7717618" y="4108867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275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0172" y="4650870"/>
            <a:ext cx="439531" cy="234217"/>
            <a:chOff x="7720172" y="4650870"/>
            <a:chExt cx="439531" cy="234217"/>
          </a:xfrm>
        </p:grpSpPr>
        <p:pic>
          <p:nvPicPr>
            <p:cNvPr id="84" name="Image 1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531" y="4650870"/>
              <a:ext cx="235525" cy="23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TextBox 85"/>
            <p:cNvSpPr txBox="1"/>
            <p:nvPr/>
          </p:nvSpPr>
          <p:spPr>
            <a:xfrm>
              <a:off x="7720172" y="4664684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325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20172" y="4921285"/>
            <a:ext cx="439531" cy="234217"/>
            <a:chOff x="7720172" y="4921285"/>
            <a:chExt cx="439531" cy="234217"/>
          </a:xfrm>
        </p:grpSpPr>
        <p:pic>
          <p:nvPicPr>
            <p:cNvPr id="92" name="Image 1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82" y="4921285"/>
              <a:ext cx="235525" cy="23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7720172" y="4923929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350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11030" y="5165492"/>
            <a:ext cx="439531" cy="234217"/>
            <a:chOff x="7711030" y="5165492"/>
            <a:chExt cx="439531" cy="234217"/>
          </a:xfrm>
        </p:grpSpPr>
        <p:pic>
          <p:nvPicPr>
            <p:cNvPr id="93" name="Image 1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531" y="5165492"/>
              <a:ext cx="235525" cy="23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7711030" y="5175494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375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18039" y="5415441"/>
            <a:ext cx="439531" cy="234217"/>
            <a:chOff x="7718039" y="5415441"/>
            <a:chExt cx="439531" cy="234217"/>
          </a:xfrm>
        </p:grpSpPr>
        <p:pic>
          <p:nvPicPr>
            <p:cNvPr id="94" name="Image 1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531" y="5415441"/>
              <a:ext cx="235525" cy="23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TextBox 88"/>
            <p:cNvSpPr txBox="1"/>
            <p:nvPr/>
          </p:nvSpPr>
          <p:spPr>
            <a:xfrm>
              <a:off x="7718039" y="5422503"/>
              <a:ext cx="4395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50000"/>
                    </a:schemeClr>
                  </a:solidFill>
                </a:rPr>
                <a:t>425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91808" y="6122109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107" name="Rectangle 106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Box 107">
              <a:hlinkClick r:id="rId8" action="ppaction://hlinksldjump"/>
            </p:cNvPr>
            <p:cNvSpPr txBox="1"/>
            <p:nvPr/>
          </p:nvSpPr>
          <p:spPr>
            <a:xfrm>
              <a:off x="635777" y="6226100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96896" y="6122108"/>
            <a:ext cx="1751530" cy="569062"/>
            <a:chOff x="3611787" y="5143701"/>
            <a:chExt cx="1751530" cy="569062"/>
          </a:xfrm>
          <a:solidFill>
            <a:srgbClr val="F0694D"/>
          </a:solidFill>
        </p:grpSpPr>
        <p:sp>
          <p:nvSpPr>
            <p:cNvPr id="110" name="Rectangle 109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TextBox 110">
              <a:hlinkClick r:id="rId9" action="ppaction://hlinksldjump"/>
            </p:cNvPr>
            <p:cNvSpPr txBox="1"/>
            <p:nvPr/>
          </p:nvSpPr>
          <p:spPr>
            <a:xfrm>
              <a:off x="3611787" y="5197399"/>
              <a:ext cx="175153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706724" y="6047610"/>
            <a:ext cx="1694326" cy="715089"/>
            <a:chOff x="6258637" y="5073573"/>
            <a:chExt cx="1694326" cy="715089"/>
          </a:xfrm>
          <a:solidFill>
            <a:srgbClr val="F0694D"/>
          </a:solidFill>
        </p:grpSpPr>
        <p:sp>
          <p:nvSpPr>
            <p:cNvPr id="113" name="Rectangle 112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TextBox 113">
              <a:hlinkClick r:id="rId10" action="ppaction://hlinksldjump"/>
            </p:cNvPr>
            <p:cNvSpPr txBox="1"/>
            <p:nvPr/>
          </p:nvSpPr>
          <p:spPr>
            <a:xfrm>
              <a:off x="6258637" y="5073573"/>
              <a:ext cx="1694326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869971" y="6045377"/>
            <a:ext cx="1449055" cy="639189"/>
            <a:chOff x="635777" y="6106847"/>
            <a:chExt cx="1449055" cy="639189"/>
          </a:xfrm>
        </p:grpSpPr>
        <p:sp>
          <p:nvSpPr>
            <p:cNvPr id="116" name="Rectangle 115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TextBox 116">
              <a:hlinkClick r:id="rId11" action="ppaction://hlinksldjump"/>
            </p:cNvPr>
            <p:cNvSpPr txBox="1"/>
            <p:nvPr/>
          </p:nvSpPr>
          <p:spPr>
            <a:xfrm>
              <a:off x="635777" y="6106847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02082" y="2786276"/>
            <a:ext cx="2248741" cy="215444"/>
            <a:chOff x="5302082" y="2786276"/>
            <a:chExt cx="2248741" cy="215444"/>
          </a:xfrm>
        </p:grpSpPr>
        <p:sp>
          <p:nvSpPr>
            <p:cNvPr id="24" name="TextBox 23"/>
            <p:cNvSpPr txBox="1"/>
            <p:nvPr/>
          </p:nvSpPr>
          <p:spPr>
            <a:xfrm>
              <a:off x="5302082" y="2786276"/>
              <a:ext cx="21449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+mn-lt"/>
                </a:rPr>
                <a:t>Нажмите здесь, чтобы узнать подробнее о частотно-регулируемом приводе (AFD)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7320510" y="2900452"/>
              <a:ext cx="23031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0" name="TextBox 89"/>
          <p:cNvSpPr txBox="1"/>
          <p:nvPr/>
        </p:nvSpPr>
        <p:spPr>
          <a:xfrm>
            <a:off x="2047875" y="873800"/>
            <a:ext cx="6977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Модельный ряд продукции RTHD evo</a:t>
            </a:r>
          </a:p>
        </p:txBody>
      </p:sp>
      <p:sp>
        <p:nvSpPr>
          <p:cNvPr id="95" name="TextBox 94">
            <a:hlinkClick r:id="rId12" action="ppaction://hlinksldjump"/>
          </p:cNvPr>
          <p:cNvSpPr txBox="1"/>
          <p:nvPr/>
        </p:nvSpPr>
        <p:spPr>
          <a:xfrm>
            <a:off x="7156940" y="1584273"/>
            <a:ext cx="1472710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Высокая сезонная эффекти</a:t>
            </a:r>
            <a:r>
              <a:rPr lang="en-US" sz="1200" dirty="0">
                <a:solidFill>
                  <a:schemeClr val="bg1"/>
                </a:solidFill>
              </a:rPr>
              <a:t>-</a:t>
            </a:r>
            <a:r>
              <a:rPr lang="ru-RU" sz="1200" dirty="0">
                <a:solidFill>
                  <a:schemeClr val="bg1"/>
                </a:solidFill>
              </a:rPr>
              <a:t>вность</a:t>
            </a:r>
          </a:p>
        </p:txBody>
      </p:sp>
    </p:spTree>
    <p:extLst>
      <p:ext uri="{BB962C8B-B14F-4D97-AF65-F5344CB8AC3E}">
        <p14:creationId xmlns:p14="http://schemas.microsoft.com/office/powerpoint/2010/main" val="14946414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399032"/>
            <a:ext cx="8906256" cy="3813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015" y="3423856"/>
            <a:ext cx="6441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Лидирующая в отрасли эффективность</a:t>
            </a:r>
            <a:br>
              <a:rPr sz="700"/>
            </a:br>
            <a:endParaRPr lang="ru-RU" sz="1400" b="0" dirty="0">
              <a:latin typeface="+mn-lt"/>
            </a:endParaRPr>
          </a:p>
          <a:p>
            <a:r>
              <a:rPr lang="ru-RU" sz="1200" b="0" dirty="0">
                <a:latin typeface="+mn-lt"/>
              </a:rPr>
              <a:t>Все чиллеры Trane, включая RTHD, обеспечивают превосходную производительность при полной и частичной нагрузке, которая является основным фактором эффективного использования электроэнергии. Высокая производительность обеспечивает лидирующие на рынке значения </a:t>
            </a:r>
            <a:r>
              <a:rPr lang="ru-RU" sz="1200" dirty="0">
                <a:latin typeface="+mn-lt"/>
              </a:rPr>
              <a:t>EER</a:t>
            </a:r>
            <a:r>
              <a:rPr lang="ru-RU" sz="1200" b="0" dirty="0">
                <a:latin typeface="+mn-lt"/>
              </a:rPr>
              <a:t> (коэффициента преобразования энергии) и </a:t>
            </a:r>
            <a:r>
              <a:rPr lang="ru-RU" sz="1200" dirty="0">
                <a:latin typeface="+mn-lt"/>
              </a:rPr>
              <a:t>ESEER</a:t>
            </a:r>
            <a:r>
              <a:rPr lang="ru-RU" sz="1200" b="0" dirty="0">
                <a:latin typeface="+mn-lt"/>
              </a:rPr>
              <a:t> (Европейского сезонного коэффициента энергоэффективности).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9250" y="873800"/>
            <a:ext cx="727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Частотно-регулируемый привод</a:t>
            </a:r>
            <a:r>
              <a:rPr lang="nl-BE" sz="2800" dirty="0">
                <a:solidFill>
                  <a:srgbClr val="DC5034"/>
                </a:solidFill>
              </a:rPr>
              <a:t> (AFD)</a:t>
            </a:r>
            <a:endParaRPr lang="ru-RU" sz="2800" dirty="0">
              <a:solidFill>
                <a:srgbClr val="DC5034"/>
              </a:solidFill>
            </a:endParaRPr>
          </a:p>
        </p:txBody>
      </p:sp>
      <p:pic>
        <p:nvPicPr>
          <p:cNvPr id="18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76" y="1342271"/>
            <a:ext cx="22193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015" y="1548396"/>
            <a:ext cx="6441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Минимизация операционной стоимости</a:t>
            </a:r>
            <a:br>
              <a:rPr sz="700" dirty="0"/>
            </a:br>
            <a:endParaRPr lang="ru-RU" sz="1400" b="0" dirty="0">
              <a:latin typeface="+mn-lt"/>
            </a:endParaRPr>
          </a:p>
          <a:p>
            <a:r>
              <a:rPr lang="ru-RU" sz="1200" b="0" dirty="0">
                <a:latin typeface="+mn-lt"/>
              </a:rPr>
              <a:t>Частотно-регулируемый привод поставляется с моделями высшего класса установок RTHD</a:t>
            </a:r>
            <a:r>
              <a:rPr lang="en-US" sz="1200" b="0" dirty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высокой производительности для сезонного использования. </a:t>
            </a:r>
          </a:p>
          <a:p>
            <a:endParaRPr lang="ru-RU" sz="1200" b="0" dirty="0">
              <a:latin typeface="+mn-lt"/>
            </a:endParaRPr>
          </a:p>
          <a:p>
            <a:r>
              <a:rPr lang="ru-RU" sz="1200" b="0" dirty="0">
                <a:latin typeface="+mn-lt"/>
              </a:rPr>
              <a:t>Это позволяет снизить потребление электроэнергии, а также повысить производительность чиллера в условиях пониженной нагрузки.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91808" y="6122109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>
              <a:hlinkClick r:id="rId3" action="ppaction://hlinksldjump"/>
            </p:cNvPr>
            <p:cNvSpPr txBox="1"/>
            <p:nvPr/>
          </p:nvSpPr>
          <p:spPr>
            <a:xfrm>
              <a:off x="635777" y="6226100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77846" y="6122108"/>
            <a:ext cx="1789630" cy="569062"/>
            <a:chOff x="3592737" y="5143701"/>
            <a:chExt cx="1789630" cy="569062"/>
          </a:xfrm>
          <a:solidFill>
            <a:srgbClr val="F0694D"/>
          </a:solidFill>
        </p:grpSpPr>
        <p:sp>
          <p:nvSpPr>
            <p:cNvPr id="36" name="Rectangle 35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4" action="ppaction://hlinksldjump"/>
            </p:cNvPr>
            <p:cNvSpPr txBox="1"/>
            <p:nvPr/>
          </p:nvSpPr>
          <p:spPr>
            <a:xfrm>
              <a:off x="3592737" y="5197399"/>
              <a:ext cx="178963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06724" y="6047610"/>
            <a:ext cx="1694326" cy="715089"/>
            <a:chOff x="6258637" y="5073573"/>
            <a:chExt cx="1694326" cy="715089"/>
          </a:xfrm>
          <a:solidFill>
            <a:srgbClr val="F0694D"/>
          </a:solidFill>
        </p:grpSpPr>
        <p:sp>
          <p:nvSpPr>
            <p:cNvPr id="39" name="Rectangle 38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>
              <a:hlinkClick r:id="rId5" action="ppaction://hlinksldjump"/>
            </p:cNvPr>
            <p:cNvSpPr txBox="1"/>
            <p:nvPr/>
          </p:nvSpPr>
          <p:spPr>
            <a:xfrm>
              <a:off x="6258637" y="5073573"/>
              <a:ext cx="1694326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869971" y="6035852"/>
            <a:ext cx="1449055" cy="648714"/>
            <a:chOff x="635777" y="6097322"/>
            <a:chExt cx="1449055" cy="648714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hlinkClick r:id="rId6" action="ppaction://hlinksldjump"/>
            </p:cNvPr>
            <p:cNvSpPr txBox="1"/>
            <p:nvPr/>
          </p:nvSpPr>
          <p:spPr>
            <a:xfrm>
              <a:off x="635777" y="6097322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62405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ru-RU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8324" y="877366"/>
            <a:ext cx="3376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C5034"/>
                </a:solidFill>
              </a:rPr>
              <a:t>Характеристики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400586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70" y="2167128"/>
            <a:ext cx="4167188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Elbow Connector 21"/>
          <p:cNvCxnSpPr/>
          <p:nvPr/>
        </p:nvCxnSpPr>
        <p:spPr>
          <a:xfrm rot="10800000">
            <a:off x="3863641" y="2037170"/>
            <a:ext cx="1274294" cy="799043"/>
          </a:xfrm>
          <a:prstGeom prst="bentConnector3">
            <a:avLst>
              <a:gd name="adj1" fmla="val 99513"/>
            </a:avLst>
          </a:prstGeom>
          <a:ln w="19050">
            <a:solidFill>
              <a:srgbClr val="DC5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3271170" y="1760169"/>
            <a:ext cx="11849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EE4422"/>
                </a:solidFill>
              </a:rPr>
              <a:t>Удобнее в эксплуатации</a:t>
            </a:r>
          </a:p>
        </p:txBody>
      </p:sp>
      <p:cxnSp>
        <p:nvCxnSpPr>
          <p:cNvPr id="27" name="Elbow Connector 26"/>
          <p:cNvCxnSpPr/>
          <p:nvPr/>
        </p:nvCxnSpPr>
        <p:spPr>
          <a:xfrm>
            <a:off x="6287025" y="2988611"/>
            <a:ext cx="1137903" cy="458677"/>
          </a:xfrm>
          <a:prstGeom prst="bentConnector3">
            <a:avLst>
              <a:gd name="adj1" fmla="val 178"/>
            </a:avLst>
          </a:prstGeom>
          <a:ln w="19050">
            <a:solidFill>
              <a:srgbClr val="DC5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7424928" y="3276413"/>
            <a:ext cx="113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EE4422"/>
                </a:solidFill>
              </a:rPr>
              <a:t>Увеличение </a:t>
            </a:r>
            <a:br>
              <a:rPr lang="en-US" sz="1200" b="1" dirty="0">
                <a:solidFill>
                  <a:srgbClr val="EE4422"/>
                </a:solidFill>
              </a:rPr>
            </a:br>
            <a:r>
              <a:rPr lang="ru-RU" sz="1200" b="1" dirty="0">
                <a:solidFill>
                  <a:srgbClr val="EE4422"/>
                </a:solidFill>
              </a:rPr>
              <a:t>экономии</a:t>
            </a:r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1566391" y="3138462"/>
            <a:ext cx="2297249" cy="414950"/>
          </a:xfrm>
          <a:prstGeom prst="bentConnector3">
            <a:avLst>
              <a:gd name="adj1" fmla="val 245"/>
            </a:avLst>
          </a:prstGeom>
          <a:ln w="19050">
            <a:solidFill>
              <a:srgbClr val="DC5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hlinkClick r:id="rId5" action="ppaction://hlinksldjump"/>
          </p:cNvPr>
          <p:cNvSpPr/>
          <p:nvPr/>
        </p:nvSpPr>
        <p:spPr>
          <a:xfrm>
            <a:off x="360396" y="3575518"/>
            <a:ext cx="2198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EE4422"/>
                </a:solidFill>
              </a:rPr>
              <a:t>Проверенная надёжность </a:t>
            </a:r>
            <a:br>
              <a:rPr lang="en-US" sz="1200" b="1" dirty="0">
                <a:solidFill>
                  <a:srgbClr val="EE4422"/>
                </a:solidFill>
              </a:rPr>
            </a:br>
            <a:r>
              <a:rPr lang="ru-RU" sz="1200" b="1" dirty="0">
                <a:solidFill>
                  <a:srgbClr val="EE4422"/>
                </a:solidFill>
              </a:rPr>
              <a:t>оборудования Trane</a:t>
            </a:r>
          </a:p>
        </p:txBody>
      </p:sp>
      <p:cxnSp>
        <p:nvCxnSpPr>
          <p:cNvPr id="55" name="Elbow Connector 54"/>
          <p:cNvCxnSpPr/>
          <p:nvPr/>
        </p:nvCxnSpPr>
        <p:spPr>
          <a:xfrm rot="16200000" flipH="1">
            <a:off x="4704021" y="4592950"/>
            <a:ext cx="1040527" cy="568951"/>
          </a:xfrm>
          <a:prstGeom prst="bentConnector3">
            <a:avLst>
              <a:gd name="adj1" fmla="val 99212"/>
            </a:avLst>
          </a:prstGeom>
          <a:ln w="19050">
            <a:solidFill>
              <a:srgbClr val="DC5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hlinkClick r:id="rId6" action="ppaction://hlinksldjump"/>
          </p:cNvPr>
          <p:cNvSpPr/>
          <p:nvPr/>
        </p:nvSpPr>
        <p:spPr>
          <a:xfrm>
            <a:off x="5528644" y="5259190"/>
            <a:ext cx="1645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EE4422"/>
                </a:solidFill>
              </a:rPr>
              <a:t>Максимальная производительность</a:t>
            </a:r>
          </a:p>
        </p:txBody>
      </p:sp>
      <p:cxnSp>
        <p:nvCxnSpPr>
          <p:cNvPr id="60" name="Elbow Connector 59"/>
          <p:cNvCxnSpPr/>
          <p:nvPr/>
        </p:nvCxnSpPr>
        <p:spPr>
          <a:xfrm rot="5400000">
            <a:off x="2531320" y="4691931"/>
            <a:ext cx="1044294" cy="644222"/>
          </a:xfrm>
          <a:prstGeom prst="bentConnector3">
            <a:avLst>
              <a:gd name="adj1" fmla="val 99910"/>
            </a:avLst>
          </a:prstGeom>
          <a:ln w="19050">
            <a:solidFill>
              <a:srgbClr val="DC5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hlinkClick r:id="rId7" action="ppaction://hlinksldjump"/>
          </p:cNvPr>
          <p:cNvSpPr/>
          <p:nvPr/>
        </p:nvSpPr>
        <p:spPr>
          <a:xfrm>
            <a:off x="226573" y="5388544"/>
            <a:ext cx="2289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EE4422"/>
                </a:solidFill>
              </a:rPr>
              <a:t>Экологически чистые</a:t>
            </a:r>
            <a:r>
              <a:rPr lang="ru-RU" dirty="0"/>
              <a:t> </a:t>
            </a:r>
            <a:r>
              <a:rPr lang="ru-RU" sz="1200" b="1" dirty="0">
                <a:solidFill>
                  <a:srgbClr val="EE4422"/>
                </a:solidFill>
              </a:rPr>
              <a:t>решения</a:t>
            </a:r>
          </a:p>
        </p:txBody>
      </p:sp>
      <p:sp>
        <p:nvSpPr>
          <p:cNvPr id="69" name="Rectangle 68">
            <a:hlinkClick r:id="rId8" action="ppaction://hlinksldjump"/>
          </p:cNvPr>
          <p:cNvSpPr/>
          <p:nvPr/>
        </p:nvSpPr>
        <p:spPr>
          <a:xfrm>
            <a:off x="5767491" y="1760170"/>
            <a:ext cx="1322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EE4422"/>
                </a:solidFill>
              </a:rPr>
              <a:t>Удобнее для монтажа</a:t>
            </a:r>
          </a:p>
        </p:txBody>
      </p:sp>
      <p:cxnSp>
        <p:nvCxnSpPr>
          <p:cNvPr id="70" name="Elbow Connector 69"/>
          <p:cNvCxnSpPr/>
          <p:nvPr/>
        </p:nvCxnSpPr>
        <p:spPr>
          <a:xfrm rot="5400000" flipH="1" flipV="1">
            <a:off x="5601010" y="2101165"/>
            <a:ext cx="663355" cy="570466"/>
          </a:xfrm>
          <a:prstGeom prst="bentConnector3">
            <a:avLst>
              <a:gd name="adj1" fmla="val 1754"/>
            </a:avLst>
          </a:prstGeom>
          <a:ln w="19050">
            <a:solidFill>
              <a:srgbClr val="DC5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631061" y="6132282"/>
            <a:ext cx="1931540" cy="569062"/>
            <a:chOff x="3521782" y="5143701"/>
            <a:chExt cx="1931540" cy="569062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>
              <a:hlinkClick r:id="rId9" action="ppaction://hlinksldjump"/>
            </p:cNvPr>
            <p:cNvSpPr txBox="1"/>
            <p:nvPr/>
          </p:nvSpPr>
          <p:spPr>
            <a:xfrm>
              <a:off x="3521782" y="5197399"/>
              <a:ext cx="193154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характеристиками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126316" y="6062535"/>
            <a:ext cx="1636684" cy="715089"/>
            <a:chOff x="6287458" y="5083098"/>
            <a:chExt cx="1636684" cy="715089"/>
          </a:xfrm>
          <a:solidFill>
            <a:srgbClr val="DC5034"/>
          </a:solidFill>
        </p:grpSpPr>
        <p:sp>
          <p:nvSpPr>
            <p:cNvPr id="50" name="Rectangle 49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>
              <a:hlinkClick r:id="rId10" action="ppaction://hlinksldjump"/>
            </p:cNvPr>
            <p:cNvSpPr txBox="1"/>
            <p:nvPr/>
          </p:nvSpPr>
          <p:spPr>
            <a:xfrm>
              <a:off x="6287458" y="5083098"/>
              <a:ext cx="1636684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Уже имеется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RTHD от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компании Trane?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08126" y="6066645"/>
            <a:ext cx="1522174" cy="629070"/>
            <a:chOff x="3743974" y="5083693"/>
            <a:chExt cx="1522174" cy="629070"/>
          </a:xfrm>
        </p:grpSpPr>
        <p:sp>
          <p:nvSpPr>
            <p:cNvPr id="33" name="Rectangle 46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>
              <a:hlinkClick r:id="rId11" action="ppaction://hlinksldjump"/>
            </p:cNvPr>
            <p:cNvSpPr txBox="1"/>
            <p:nvPr/>
          </p:nvSpPr>
          <p:spPr>
            <a:xfrm>
              <a:off x="3743974" y="5083693"/>
              <a:ext cx="1522174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 выбранными опциями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0660" y="6132282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6" name="Rectangle 43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12" action="ppaction://hlinksldjump"/>
            </p:cNvPr>
            <p:cNvSpPr txBox="1"/>
            <p:nvPr/>
          </p:nvSpPr>
          <p:spPr>
            <a:xfrm>
              <a:off x="635777" y="6226862"/>
              <a:ext cx="1430736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Начальная страница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36482" y="6051010"/>
            <a:ext cx="1449055" cy="648714"/>
            <a:chOff x="635777" y="6097322"/>
            <a:chExt cx="1449055" cy="648714"/>
          </a:xfrm>
          <a:solidFill>
            <a:srgbClr val="F0694D"/>
          </a:solidFill>
        </p:grpSpPr>
        <p:sp>
          <p:nvSpPr>
            <p:cNvPr id="39" name="Rectangle 52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>
              <a:hlinkClick r:id="rId13" action="ppaction://hlinksldjump"/>
            </p:cNvPr>
            <p:cNvSpPr txBox="1"/>
            <p:nvPr/>
          </p:nvSpPr>
          <p:spPr>
            <a:xfrm>
              <a:off x="635777" y="6097322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Ознакомиться со всем ассортиментом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666592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emplate A">
  <a:themeElements>
    <a:clrScheme name="Trane">
      <a:dk1>
        <a:srgbClr val="666666"/>
      </a:dk1>
      <a:lt1>
        <a:srgbClr val="FFFFFF"/>
      </a:lt1>
      <a:dk2>
        <a:srgbClr val="666666"/>
      </a:dk2>
      <a:lt2>
        <a:srgbClr val="808080"/>
      </a:lt2>
      <a:accent1>
        <a:srgbClr val="DC5034"/>
      </a:accent1>
      <a:accent2>
        <a:srgbClr val="005288"/>
      </a:accent2>
      <a:accent3>
        <a:srgbClr val="BC9B6A"/>
      </a:accent3>
      <a:accent4>
        <a:srgbClr val="00B9E4"/>
      </a:accent4>
      <a:accent5>
        <a:srgbClr val="2F8870"/>
      </a:accent5>
      <a:accent6>
        <a:srgbClr val="BABABA"/>
      </a:accent6>
      <a:hlink>
        <a:srgbClr val="DC5034"/>
      </a:hlink>
      <a:folHlink>
        <a:srgbClr val="666666"/>
      </a:folHlink>
    </a:clrScheme>
    <a:fontScheme name="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B89FD8D8A9343B3889AE810C83B24" ma:contentTypeVersion="0" ma:contentTypeDescription="Create a new document." ma:contentTypeScope="" ma:versionID="bab8ab497cdadce72341cb4b5a8eca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75A0866-CEA8-49B9-8D15-0CC231FC2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E22C5E-28A8-4C67-8E62-4593045440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D9BE21-EC2A-4A96-B739-F21C27F31F5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44627</TotalTime>
  <Words>1260</Words>
  <Application>Microsoft Office PowerPoint</Application>
  <PresentationFormat>Экран (4:3)</PresentationFormat>
  <Paragraphs>460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Times New Roman</vt:lpstr>
      <vt:lpstr>Wingdings</vt:lpstr>
      <vt:lpstr>ヒラギノ角ゴ Pro W3</vt:lpstr>
      <vt:lpstr>Template 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Aditya Agarwal</dc:creator>
  <cp:lastModifiedBy>Пользователь</cp:lastModifiedBy>
  <cp:revision>1978</cp:revision>
  <cp:lastPrinted>2005-10-18T13:26:44Z</cp:lastPrinted>
  <dcterms:created xsi:type="dcterms:W3CDTF">2001-06-01T18:18:43Z</dcterms:created>
  <dcterms:modified xsi:type="dcterms:W3CDTF">2020-01-24T14:56:02Z</dcterms:modified>
</cp:coreProperties>
</file>